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713" r:id="rId5"/>
  </p:sldMasterIdLst>
  <p:notesMasterIdLst>
    <p:notesMasterId r:id="rId40"/>
  </p:notesMasterIdLst>
  <p:handoutMasterIdLst>
    <p:handoutMasterId r:id="rId41"/>
  </p:handoutMasterIdLst>
  <p:sldIdLst>
    <p:sldId id="258" r:id="rId6"/>
    <p:sldId id="1905" r:id="rId7"/>
    <p:sldId id="440" r:id="rId8"/>
    <p:sldId id="4587" r:id="rId9"/>
    <p:sldId id="4615" r:id="rId10"/>
    <p:sldId id="4629" r:id="rId11"/>
    <p:sldId id="1963" r:id="rId12"/>
    <p:sldId id="1965" r:id="rId13"/>
    <p:sldId id="4602" r:id="rId14"/>
    <p:sldId id="4588" r:id="rId15"/>
    <p:sldId id="4612" r:id="rId16"/>
    <p:sldId id="4630" r:id="rId17"/>
    <p:sldId id="4614" r:id="rId18"/>
    <p:sldId id="4596" r:id="rId19"/>
    <p:sldId id="4617" r:id="rId20"/>
    <p:sldId id="4626" r:id="rId21"/>
    <p:sldId id="1928" r:id="rId22"/>
    <p:sldId id="1936" r:id="rId23"/>
    <p:sldId id="4594" r:id="rId24"/>
    <p:sldId id="1932" r:id="rId25"/>
    <p:sldId id="4589" r:id="rId26"/>
    <p:sldId id="4632" r:id="rId27"/>
    <p:sldId id="4627" r:id="rId28"/>
    <p:sldId id="4631" r:id="rId29"/>
    <p:sldId id="3448" r:id="rId30"/>
    <p:sldId id="1951" r:id="rId31"/>
    <p:sldId id="4610" r:id="rId32"/>
    <p:sldId id="4620" r:id="rId33"/>
    <p:sldId id="4622" r:id="rId34"/>
    <p:sldId id="1958" r:id="rId35"/>
    <p:sldId id="4623" r:id="rId36"/>
    <p:sldId id="4624" r:id="rId37"/>
    <p:sldId id="443" r:id="rId38"/>
    <p:sldId id="442"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Open" id="{07ECFDA0-B528-48E6-AB19-09980C7ABBF3}">
          <p14:sldIdLst>
            <p14:sldId id="258"/>
            <p14:sldId id="1905"/>
            <p14:sldId id="440"/>
          </p14:sldIdLst>
        </p14:section>
        <p14:section name="Migration Resources and Tools" id="{625CC15D-79FC-497E-B745-43F694809E4C}">
          <p14:sldIdLst>
            <p14:sldId id="4587"/>
            <p14:sldId id="4615"/>
            <p14:sldId id="4629"/>
            <p14:sldId id="1963"/>
            <p14:sldId id="1965"/>
            <p14:sldId id="4602"/>
          </p14:sldIdLst>
        </p14:section>
        <p14:section name="Migration Assessment" id="{078CF711-2FF1-478A-9A5F-9333D125362A}">
          <p14:sldIdLst>
            <p14:sldId id="4588"/>
            <p14:sldId id="4612"/>
            <p14:sldId id="4630"/>
            <p14:sldId id="4614"/>
            <p14:sldId id="4596"/>
            <p14:sldId id="4617"/>
            <p14:sldId id="4626"/>
            <p14:sldId id="1928"/>
            <p14:sldId id="1936"/>
            <p14:sldId id="4594"/>
            <p14:sldId id="1932"/>
          </p14:sldIdLst>
        </p14:section>
        <p14:section name="Lift-and-Shift Migration" id="{95051D1B-3B81-4C2D-A2CF-ECA15A9526BC}">
          <p14:sldIdLst>
            <p14:sldId id="4589"/>
            <p14:sldId id="4632"/>
            <p14:sldId id="4627"/>
            <p14:sldId id="4631"/>
            <p14:sldId id="3448"/>
            <p14:sldId id="1951"/>
          </p14:sldIdLst>
        </p14:section>
        <p14:section name="Database Migration" id="{A082A959-28BC-4F9D-B9A9-AD950D9F08EF}">
          <p14:sldIdLst>
            <p14:sldId id="4610"/>
            <p14:sldId id="4620"/>
            <p14:sldId id="4622"/>
            <p14:sldId id="1958"/>
            <p14:sldId id="4623"/>
            <p14:sldId id="4624"/>
          </p14:sldIdLst>
        </p14:section>
        <p14:section name="Close" id="{83F706E7-3B4A-492D-968D-908B5059084A}">
          <p14:sldIdLst>
            <p14:sldId id="443"/>
            <p14:sldId id="44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9000"/>
    <a:srgbClr val="000000"/>
    <a:srgbClr val="5FAAEB"/>
    <a:srgbClr val="1C6982"/>
    <a:srgbClr val="2E3E3E"/>
    <a:srgbClr val="11627B"/>
    <a:srgbClr val="64B3F7"/>
    <a:srgbClr val="80BBEF"/>
    <a:srgbClr val="FF00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5413" autoAdjust="0"/>
  </p:normalViewPr>
  <p:slideViewPr>
    <p:cSldViewPr snapToGrid="0">
      <p:cViewPr>
        <p:scale>
          <a:sx n="50" d="100"/>
          <a:sy n="50" d="100"/>
        </p:scale>
        <p:origin x="142" y="50"/>
      </p:cViewPr>
      <p:guideLst/>
    </p:cSldViewPr>
  </p:slideViewPr>
  <p:outlineViewPr>
    <p:cViewPr>
      <p:scale>
        <a:sx n="33" d="100"/>
        <a:sy n="33" d="100"/>
      </p:scale>
      <p:origin x="0" y="-6516"/>
    </p:cViewPr>
  </p:outlineViewPr>
  <p:notesTextViewPr>
    <p:cViewPr>
      <p:scale>
        <a:sx n="3" d="2"/>
        <a:sy n="3" d="2"/>
      </p:scale>
      <p:origin x="0" y="-1627"/>
    </p:cViewPr>
  </p:notesTextViewPr>
  <p:sorterViewPr>
    <p:cViewPr varScale="1">
      <p:scale>
        <a:sx n="100" d="100"/>
        <a:sy n="100" d="100"/>
      </p:scale>
      <p:origin x="0" y="0"/>
    </p:cViewPr>
  </p:sorterViewPr>
  <p:notesViewPr>
    <p:cSldViewPr snapToGrid="0" showGuides="1">
      <p:cViewPr varScale="1">
        <p:scale>
          <a:sx n="59" d="100"/>
          <a:sy n="59" d="100"/>
        </p:scale>
        <p:origin x="3226"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3CFCBB-DAE3-417D-99CB-58E807CB5ABA}" type="doc">
      <dgm:prSet loTypeId="urn:microsoft.com/office/officeart/2005/8/layout/process1" loCatId="process" qsTypeId="urn:microsoft.com/office/officeart/2005/8/quickstyle/simple1" qsCatId="simple" csTypeId="urn:microsoft.com/office/officeart/2005/8/colors/accent1_3" csCatId="accent1" phldr="1"/>
      <dgm:spPr/>
    </dgm:pt>
    <dgm:pt modelId="{94642302-FFD0-4193-9179-2190ADCDAA11}">
      <dgm:prSet phldrT="[Text]"/>
      <dgm:spPr/>
      <dgm:t>
        <a:bodyPr/>
        <a:lstStyle/>
        <a:p>
          <a:r>
            <a:rPr lang="en-US" dirty="0"/>
            <a:t>Strategy</a:t>
          </a:r>
        </a:p>
      </dgm:t>
    </dgm:pt>
    <dgm:pt modelId="{CEFA6B5D-000C-448C-8643-AAE3AD1E141B}" type="parTrans" cxnId="{176FD4E7-00DC-4231-85C4-BD5B8DE842F4}">
      <dgm:prSet/>
      <dgm:spPr/>
      <dgm:t>
        <a:bodyPr/>
        <a:lstStyle/>
        <a:p>
          <a:endParaRPr lang="en-US"/>
        </a:p>
      </dgm:t>
    </dgm:pt>
    <dgm:pt modelId="{CFC34896-D83D-4EEB-8BBE-84EF79E63E01}" type="sibTrans" cxnId="{176FD4E7-00DC-4231-85C4-BD5B8DE842F4}">
      <dgm:prSet/>
      <dgm:spPr/>
      <dgm:t>
        <a:bodyPr/>
        <a:lstStyle/>
        <a:p>
          <a:endParaRPr lang="en-US"/>
        </a:p>
      </dgm:t>
    </dgm:pt>
    <dgm:pt modelId="{20C054F3-EAC8-4E0A-AF5B-B5793A81A563}">
      <dgm:prSet phldrT="[Text]"/>
      <dgm:spPr/>
      <dgm:t>
        <a:bodyPr/>
        <a:lstStyle/>
        <a:p>
          <a:r>
            <a:rPr lang="en-US" dirty="0"/>
            <a:t>Plan</a:t>
          </a:r>
        </a:p>
      </dgm:t>
    </dgm:pt>
    <dgm:pt modelId="{E05EA7A1-2865-460E-893C-052FED917F24}" type="parTrans" cxnId="{53280B96-C4A6-4A1F-A313-7F0CB55B593E}">
      <dgm:prSet/>
      <dgm:spPr/>
      <dgm:t>
        <a:bodyPr/>
        <a:lstStyle/>
        <a:p>
          <a:endParaRPr lang="en-US"/>
        </a:p>
      </dgm:t>
    </dgm:pt>
    <dgm:pt modelId="{4FB5EBCB-3E36-4F95-9FEE-0D70ADD411AD}" type="sibTrans" cxnId="{53280B96-C4A6-4A1F-A313-7F0CB55B593E}">
      <dgm:prSet/>
      <dgm:spPr/>
      <dgm:t>
        <a:bodyPr/>
        <a:lstStyle/>
        <a:p>
          <a:endParaRPr lang="en-US"/>
        </a:p>
      </dgm:t>
    </dgm:pt>
    <dgm:pt modelId="{E7C7351F-B923-4321-8CAE-646C5F2ACC79}">
      <dgm:prSet phldrT="[Text]"/>
      <dgm:spPr/>
      <dgm:t>
        <a:bodyPr/>
        <a:lstStyle/>
        <a:p>
          <a:r>
            <a:rPr lang="en-US" dirty="0"/>
            <a:t>Ready</a:t>
          </a:r>
        </a:p>
      </dgm:t>
    </dgm:pt>
    <dgm:pt modelId="{E34066E8-8026-4AB8-BBAF-7372BE23453E}" type="parTrans" cxnId="{FE0B2C07-3E3D-4C67-BAE9-28313781AD6F}">
      <dgm:prSet/>
      <dgm:spPr/>
      <dgm:t>
        <a:bodyPr/>
        <a:lstStyle/>
        <a:p>
          <a:endParaRPr lang="en-US"/>
        </a:p>
      </dgm:t>
    </dgm:pt>
    <dgm:pt modelId="{29A32B24-E993-4763-B899-DDFE0345BD23}" type="sibTrans" cxnId="{FE0B2C07-3E3D-4C67-BAE9-28313781AD6F}">
      <dgm:prSet/>
      <dgm:spPr/>
      <dgm:t>
        <a:bodyPr/>
        <a:lstStyle/>
        <a:p>
          <a:endParaRPr lang="en-US"/>
        </a:p>
      </dgm:t>
    </dgm:pt>
    <dgm:pt modelId="{41E186F2-8878-41B9-9BFE-A49315CACFBE}">
      <dgm:prSet phldrT="[Text]"/>
      <dgm:spPr/>
      <dgm:t>
        <a:bodyPr/>
        <a:lstStyle/>
        <a:p>
          <a:r>
            <a:rPr lang="en-US" dirty="0"/>
            <a:t>Define Business justification</a:t>
          </a:r>
        </a:p>
      </dgm:t>
    </dgm:pt>
    <dgm:pt modelId="{7CF5E902-27C2-484C-8DD6-6F09B4878496}" type="parTrans" cxnId="{4F37CB82-F22F-452F-9824-89358B38963D}">
      <dgm:prSet/>
      <dgm:spPr/>
      <dgm:t>
        <a:bodyPr/>
        <a:lstStyle/>
        <a:p>
          <a:endParaRPr lang="en-US"/>
        </a:p>
      </dgm:t>
    </dgm:pt>
    <dgm:pt modelId="{C00A2EA5-5F8D-49B9-B4C2-163FFFAE47C5}" type="sibTrans" cxnId="{4F37CB82-F22F-452F-9824-89358B38963D}">
      <dgm:prSet/>
      <dgm:spPr/>
      <dgm:t>
        <a:bodyPr/>
        <a:lstStyle/>
        <a:p>
          <a:endParaRPr lang="en-US"/>
        </a:p>
      </dgm:t>
    </dgm:pt>
    <dgm:pt modelId="{4D92C2B4-195A-43E8-9176-8AE82502DCC1}">
      <dgm:prSet phldrT="[Text]"/>
      <dgm:spPr/>
      <dgm:t>
        <a:bodyPr/>
        <a:lstStyle/>
        <a:p>
          <a:r>
            <a:rPr lang="en-US" dirty="0"/>
            <a:t>Align adoption plan with to business outcomes</a:t>
          </a:r>
        </a:p>
      </dgm:t>
    </dgm:pt>
    <dgm:pt modelId="{978823BD-9C41-4A8C-869F-8A7F97138F61}" type="parTrans" cxnId="{A85AB6D8-498E-4C18-B159-4C622746E1EB}">
      <dgm:prSet/>
      <dgm:spPr/>
      <dgm:t>
        <a:bodyPr/>
        <a:lstStyle/>
        <a:p>
          <a:endParaRPr lang="en-US"/>
        </a:p>
      </dgm:t>
    </dgm:pt>
    <dgm:pt modelId="{D5862973-6456-4C9F-BD1C-7CEA80BA0090}" type="sibTrans" cxnId="{A85AB6D8-498E-4C18-B159-4C622746E1EB}">
      <dgm:prSet/>
      <dgm:spPr/>
      <dgm:t>
        <a:bodyPr/>
        <a:lstStyle/>
        <a:p>
          <a:endParaRPr lang="en-US"/>
        </a:p>
      </dgm:t>
    </dgm:pt>
    <dgm:pt modelId="{9C079489-0131-4E72-B0D1-8BEF4CF69389}">
      <dgm:prSet phldrT="[Text]"/>
      <dgm:spPr/>
      <dgm:t>
        <a:bodyPr/>
        <a:lstStyle/>
        <a:p>
          <a:r>
            <a:rPr lang="en-US" dirty="0"/>
            <a:t>Prepare the cloud environment for the planned changes</a:t>
          </a:r>
        </a:p>
      </dgm:t>
    </dgm:pt>
    <dgm:pt modelId="{8093C107-3260-4235-9D84-DCA15B360757}" type="parTrans" cxnId="{C7E625CA-522C-43BD-B98F-AC0C8AA49B73}">
      <dgm:prSet/>
      <dgm:spPr/>
      <dgm:t>
        <a:bodyPr/>
        <a:lstStyle/>
        <a:p>
          <a:endParaRPr lang="en-US"/>
        </a:p>
      </dgm:t>
    </dgm:pt>
    <dgm:pt modelId="{52CF6801-46A7-4B85-9357-4123E7C590DD}" type="sibTrans" cxnId="{C7E625CA-522C-43BD-B98F-AC0C8AA49B73}">
      <dgm:prSet/>
      <dgm:spPr/>
      <dgm:t>
        <a:bodyPr/>
        <a:lstStyle/>
        <a:p>
          <a:endParaRPr lang="en-US"/>
        </a:p>
      </dgm:t>
    </dgm:pt>
    <dgm:pt modelId="{FC11D6C2-5908-4BEF-816B-EBCA35D43BB0}">
      <dgm:prSet phldrT="[Text]"/>
      <dgm:spPr/>
      <dgm:t>
        <a:bodyPr/>
        <a:lstStyle/>
        <a:p>
          <a:r>
            <a:rPr lang="en-US" dirty="0"/>
            <a:t>Adopt Migrate | Innovate</a:t>
          </a:r>
        </a:p>
      </dgm:t>
    </dgm:pt>
    <dgm:pt modelId="{054D086C-4195-4AAA-B14D-0C504CC5FFED}" type="parTrans" cxnId="{98699A36-DC6D-4F8C-9867-5A6B5C6CFFF2}">
      <dgm:prSet/>
      <dgm:spPr/>
      <dgm:t>
        <a:bodyPr/>
        <a:lstStyle/>
        <a:p>
          <a:endParaRPr lang="en-US"/>
        </a:p>
      </dgm:t>
    </dgm:pt>
    <dgm:pt modelId="{B7226A44-D1AB-4AF8-99F2-C198A41DD781}" type="sibTrans" cxnId="{98699A36-DC6D-4F8C-9867-5A6B5C6CFFF2}">
      <dgm:prSet/>
      <dgm:spPr/>
      <dgm:t>
        <a:bodyPr/>
        <a:lstStyle/>
        <a:p>
          <a:endParaRPr lang="en-US"/>
        </a:p>
      </dgm:t>
    </dgm:pt>
    <dgm:pt modelId="{654E53D4-11D9-49AA-9C5B-83B8ED2DE3B2}">
      <dgm:prSet phldrT="[Text]"/>
      <dgm:spPr/>
      <dgm:t>
        <a:bodyPr/>
        <a:lstStyle/>
        <a:p>
          <a:r>
            <a:rPr lang="en-US" dirty="0"/>
            <a:t>Implement the desired changes across IT and business processes</a:t>
          </a:r>
        </a:p>
      </dgm:t>
    </dgm:pt>
    <dgm:pt modelId="{32FC3827-CD28-475A-B935-AF82875917F7}" type="parTrans" cxnId="{3F93D038-F44B-49F3-A4F2-9C62D660DAF0}">
      <dgm:prSet/>
      <dgm:spPr/>
      <dgm:t>
        <a:bodyPr/>
        <a:lstStyle/>
        <a:p>
          <a:endParaRPr lang="en-US"/>
        </a:p>
      </dgm:t>
    </dgm:pt>
    <dgm:pt modelId="{98C3399E-C732-4033-9B07-E270C749FA5B}" type="sibTrans" cxnId="{3F93D038-F44B-49F3-A4F2-9C62D660DAF0}">
      <dgm:prSet/>
      <dgm:spPr/>
      <dgm:t>
        <a:bodyPr/>
        <a:lstStyle/>
        <a:p>
          <a:endParaRPr lang="en-US"/>
        </a:p>
      </dgm:t>
    </dgm:pt>
    <dgm:pt modelId="{7C07EE8A-A08A-4E09-BF5A-C7FF6C87DCDD}" type="pres">
      <dgm:prSet presAssocID="{DC3CFCBB-DAE3-417D-99CB-58E807CB5ABA}" presName="Name0" presStyleCnt="0">
        <dgm:presLayoutVars>
          <dgm:dir/>
          <dgm:resizeHandles val="exact"/>
        </dgm:presLayoutVars>
      </dgm:prSet>
      <dgm:spPr/>
    </dgm:pt>
    <dgm:pt modelId="{0D984E30-F387-4021-89ED-188E4B73662B}" type="pres">
      <dgm:prSet presAssocID="{94642302-FFD0-4193-9179-2190ADCDAA11}" presName="node" presStyleLbl="node1" presStyleIdx="0" presStyleCnt="4">
        <dgm:presLayoutVars>
          <dgm:bulletEnabled val="1"/>
        </dgm:presLayoutVars>
      </dgm:prSet>
      <dgm:spPr/>
    </dgm:pt>
    <dgm:pt modelId="{5A65CD87-2DA9-4AE9-99A9-333AFFDE8072}" type="pres">
      <dgm:prSet presAssocID="{CFC34896-D83D-4EEB-8BBE-84EF79E63E01}" presName="sibTrans" presStyleLbl="sibTrans2D1" presStyleIdx="0" presStyleCnt="3" custFlipVert="1" custScaleY="101703"/>
      <dgm:spPr/>
    </dgm:pt>
    <dgm:pt modelId="{73884101-97B8-4CCB-9D79-2B2EEAB8C80A}" type="pres">
      <dgm:prSet presAssocID="{CFC34896-D83D-4EEB-8BBE-84EF79E63E01}" presName="connectorText" presStyleLbl="sibTrans2D1" presStyleIdx="0" presStyleCnt="3"/>
      <dgm:spPr/>
    </dgm:pt>
    <dgm:pt modelId="{9558C7A4-A86A-4237-AA9F-8F73C6F387B1}" type="pres">
      <dgm:prSet presAssocID="{20C054F3-EAC8-4E0A-AF5B-B5793A81A563}" presName="node" presStyleLbl="node1" presStyleIdx="1" presStyleCnt="4">
        <dgm:presLayoutVars>
          <dgm:bulletEnabled val="1"/>
        </dgm:presLayoutVars>
      </dgm:prSet>
      <dgm:spPr/>
    </dgm:pt>
    <dgm:pt modelId="{A72BFA7C-87AC-42B2-AE35-A5A01884A08B}" type="pres">
      <dgm:prSet presAssocID="{4FB5EBCB-3E36-4F95-9FEE-0D70ADD411AD}" presName="sibTrans" presStyleLbl="sibTrans2D1" presStyleIdx="1" presStyleCnt="3"/>
      <dgm:spPr/>
    </dgm:pt>
    <dgm:pt modelId="{B37C920F-7342-46A9-A858-0D907B66102D}" type="pres">
      <dgm:prSet presAssocID="{4FB5EBCB-3E36-4F95-9FEE-0D70ADD411AD}" presName="connectorText" presStyleLbl="sibTrans2D1" presStyleIdx="1" presStyleCnt="3"/>
      <dgm:spPr/>
    </dgm:pt>
    <dgm:pt modelId="{67D9790F-8203-452E-B76F-3684D1474CA8}" type="pres">
      <dgm:prSet presAssocID="{E7C7351F-B923-4321-8CAE-646C5F2ACC79}" presName="node" presStyleLbl="node1" presStyleIdx="2" presStyleCnt="4">
        <dgm:presLayoutVars>
          <dgm:bulletEnabled val="1"/>
        </dgm:presLayoutVars>
      </dgm:prSet>
      <dgm:spPr/>
    </dgm:pt>
    <dgm:pt modelId="{F07C7086-E1BA-47ED-A2A3-C50A10E97A15}" type="pres">
      <dgm:prSet presAssocID="{29A32B24-E993-4763-B899-DDFE0345BD23}" presName="sibTrans" presStyleLbl="sibTrans2D1" presStyleIdx="2" presStyleCnt="3"/>
      <dgm:spPr/>
    </dgm:pt>
    <dgm:pt modelId="{B90BE871-C502-4C16-B6DA-3800E5E1DBFD}" type="pres">
      <dgm:prSet presAssocID="{29A32B24-E993-4763-B899-DDFE0345BD23}" presName="connectorText" presStyleLbl="sibTrans2D1" presStyleIdx="2" presStyleCnt="3"/>
      <dgm:spPr/>
    </dgm:pt>
    <dgm:pt modelId="{83C832C8-C19E-4F1E-8EF8-B2F7FD612A85}" type="pres">
      <dgm:prSet presAssocID="{FC11D6C2-5908-4BEF-816B-EBCA35D43BB0}" presName="node" presStyleLbl="node1" presStyleIdx="3" presStyleCnt="4" custScaleX="103705">
        <dgm:presLayoutVars>
          <dgm:bulletEnabled val="1"/>
        </dgm:presLayoutVars>
      </dgm:prSet>
      <dgm:spPr/>
    </dgm:pt>
  </dgm:ptLst>
  <dgm:cxnLst>
    <dgm:cxn modelId="{FE0B2C07-3E3D-4C67-BAE9-28313781AD6F}" srcId="{DC3CFCBB-DAE3-417D-99CB-58E807CB5ABA}" destId="{E7C7351F-B923-4321-8CAE-646C5F2ACC79}" srcOrd="2" destOrd="0" parTransId="{E34066E8-8026-4AB8-BBAF-7372BE23453E}" sibTransId="{29A32B24-E993-4763-B899-DDFE0345BD23}"/>
    <dgm:cxn modelId="{7AF38427-17FD-4FB4-A7A9-F5FED8732CD6}" type="presOf" srcId="{E7C7351F-B923-4321-8CAE-646C5F2ACC79}" destId="{67D9790F-8203-452E-B76F-3684D1474CA8}" srcOrd="0" destOrd="0" presId="urn:microsoft.com/office/officeart/2005/8/layout/process1"/>
    <dgm:cxn modelId="{98699A36-DC6D-4F8C-9867-5A6B5C6CFFF2}" srcId="{DC3CFCBB-DAE3-417D-99CB-58E807CB5ABA}" destId="{FC11D6C2-5908-4BEF-816B-EBCA35D43BB0}" srcOrd="3" destOrd="0" parTransId="{054D086C-4195-4AAA-B14D-0C504CC5FFED}" sibTransId="{B7226A44-D1AB-4AF8-99F2-C198A41DD781}"/>
    <dgm:cxn modelId="{3F93D038-F44B-49F3-A4F2-9C62D660DAF0}" srcId="{FC11D6C2-5908-4BEF-816B-EBCA35D43BB0}" destId="{654E53D4-11D9-49AA-9C5B-83B8ED2DE3B2}" srcOrd="0" destOrd="0" parTransId="{32FC3827-CD28-475A-B935-AF82875917F7}" sibTransId="{98C3399E-C732-4033-9B07-E270C749FA5B}"/>
    <dgm:cxn modelId="{7BB4493A-73C1-48AB-8F17-BB2B5FA019AA}" type="presOf" srcId="{4D92C2B4-195A-43E8-9176-8AE82502DCC1}" destId="{9558C7A4-A86A-4237-AA9F-8F73C6F387B1}" srcOrd="0" destOrd="1" presId="urn:microsoft.com/office/officeart/2005/8/layout/process1"/>
    <dgm:cxn modelId="{05069B5D-DAE7-465B-8329-DFF58C215F77}" type="presOf" srcId="{94642302-FFD0-4193-9179-2190ADCDAA11}" destId="{0D984E30-F387-4021-89ED-188E4B73662B}" srcOrd="0" destOrd="0" presId="urn:microsoft.com/office/officeart/2005/8/layout/process1"/>
    <dgm:cxn modelId="{19B37E73-FF69-45F7-B05D-EA385C9E26BF}" type="presOf" srcId="{4FB5EBCB-3E36-4F95-9FEE-0D70ADD411AD}" destId="{B37C920F-7342-46A9-A858-0D907B66102D}" srcOrd="1" destOrd="0" presId="urn:microsoft.com/office/officeart/2005/8/layout/process1"/>
    <dgm:cxn modelId="{05DC5B82-3F17-47AF-8967-E94DB8CF044F}" type="presOf" srcId="{654E53D4-11D9-49AA-9C5B-83B8ED2DE3B2}" destId="{83C832C8-C19E-4F1E-8EF8-B2F7FD612A85}" srcOrd="0" destOrd="1" presId="urn:microsoft.com/office/officeart/2005/8/layout/process1"/>
    <dgm:cxn modelId="{4F37CB82-F22F-452F-9824-89358B38963D}" srcId="{94642302-FFD0-4193-9179-2190ADCDAA11}" destId="{41E186F2-8878-41B9-9BFE-A49315CACFBE}" srcOrd="0" destOrd="0" parTransId="{7CF5E902-27C2-484C-8DD6-6F09B4878496}" sibTransId="{C00A2EA5-5F8D-49B9-B4C2-163FFFAE47C5}"/>
    <dgm:cxn modelId="{042C7F8D-9DB1-4887-B494-E80B83D26A52}" type="presOf" srcId="{4FB5EBCB-3E36-4F95-9FEE-0D70ADD411AD}" destId="{A72BFA7C-87AC-42B2-AE35-A5A01884A08B}" srcOrd="0" destOrd="0" presId="urn:microsoft.com/office/officeart/2005/8/layout/process1"/>
    <dgm:cxn modelId="{53280B96-C4A6-4A1F-A313-7F0CB55B593E}" srcId="{DC3CFCBB-DAE3-417D-99CB-58E807CB5ABA}" destId="{20C054F3-EAC8-4E0A-AF5B-B5793A81A563}" srcOrd="1" destOrd="0" parTransId="{E05EA7A1-2865-460E-893C-052FED917F24}" sibTransId="{4FB5EBCB-3E36-4F95-9FEE-0D70ADD411AD}"/>
    <dgm:cxn modelId="{DCD84F9C-EB39-4CB8-9D3F-1A946FD308E6}" type="presOf" srcId="{29A32B24-E993-4763-B899-DDFE0345BD23}" destId="{F07C7086-E1BA-47ED-A2A3-C50A10E97A15}" srcOrd="0" destOrd="0" presId="urn:microsoft.com/office/officeart/2005/8/layout/process1"/>
    <dgm:cxn modelId="{234508A6-60E0-4D4C-8454-C55DAB2A746E}" type="presOf" srcId="{CFC34896-D83D-4EEB-8BBE-84EF79E63E01}" destId="{5A65CD87-2DA9-4AE9-99A9-333AFFDE8072}" srcOrd="0" destOrd="0" presId="urn:microsoft.com/office/officeart/2005/8/layout/process1"/>
    <dgm:cxn modelId="{8EC0EBB9-8CF9-4765-9CEE-04EC5D650E4F}" type="presOf" srcId="{20C054F3-EAC8-4E0A-AF5B-B5793A81A563}" destId="{9558C7A4-A86A-4237-AA9F-8F73C6F387B1}" srcOrd="0" destOrd="0" presId="urn:microsoft.com/office/officeart/2005/8/layout/process1"/>
    <dgm:cxn modelId="{C7E625CA-522C-43BD-B98F-AC0C8AA49B73}" srcId="{E7C7351F-B923-4321-8CAE-646C5F2ACC79}" destId="{9C079489-0131-4E72-B0D1-8BEF4CF69389}" srcOrd="0" destOrd="0" parTransId="{8093C107-3260-4235-9D84-DCA15B360757}" sibTransId="{52CF6801-46A7-4B85-9357-4123E7C590DD}"/>
    <dgm:cxn modelId="{0E446DCA-4B6A-478E-966D-6C25195B149F}" type="presOf" srcId="{41E186F2-8878-41B9-9BFE-A49315CACFBE}" destId="{0D984E30-F387-4021-89ED-188E4B73662B}" srcOrd="0" destOrd="1" presId="urn:microsoft.com/office/officeart/2005/8/layout/process1"/>
    <dgm:cxn modelId="{3D44E4D6-9D03-41B9-914D-F84C7257357F}" type="presOf" srcId="{29A32B24-E993-4763-B899-DDFE0345BD23}" destId="{B90BE871-C502-4C16-B6DA-3800E5E1DBFD}" srcOrd="1" destOrd="0" presId="urn:microsoft.com/office/officeart/2005/8/layout/process1"/>
    <dgm:cxn modelId="{A85AB6D8-498E-4C18-B159-4C622746E1EB}" srcId="{20C054F3-EAC8-4E0A-AF5B-B5793A81A563}" destId="{4D92C2B4-195A-43E8-9176-8AE82502DCC1}" srcOrd="0" destOrd="0" parTransId="{978823BD-9C41-4A8C-869F-8A7F97138F61}" sibTransId="{D5862973-6456-4C9F-BD1C-7CEA80BA0090}"/>
    <dgm:cxn modelId="{5C58C4DE-633B-452E-A346-F27B941BE1ED}" type="presOf" srcId="{9C079489-0131-4E72-B0D1-8BEF4CF69389}" destId="{67D9790F-8203-452E-B76F-3684D1474CA8}" srcOrd="0" destOrd="1" presId="urn:microsoft.com/office/officeart/2005/8/layout/process1"/>
    <dgm:cxn modelId="{EC9131E3-21BB-40A4-A80E-FD96C0A7162D}" type="presOf" srcId="{FC11D6C2-5908-4BEF-816B-EBCA35D43BB0}" destId="{83C832C8-C19E-4F1E-8EF8-B2F7FD612A85}" srcOrd="0" destOrd="0" presId="urn:microsoft.com/office/officeart/2005/8/layout/process1"/>
    <dgm:cxn modelId="{D47123E6-2724-4637-B57B-F75C4FC7EFE0}" type="presOf" srcId="{DC3CFCBB-DAE3-417D-99CB-58E807CB5ABA}" destId="{7C07EE8A-A08A-4E09-BF5A-C7FF6C87DCDD}" srcOrd="0" destOrd="0" presId="urn:microsoft.com/office/officeart/2005/8/layout/process1"/>
    <dgm:cxn modelId="{367A73E7-D783-410A-A915-376A3A0CF796}" type="presOf" srcId="{CFC34896-D83D-4EEB-8BBE-84EF79E63E01}" destId="{73884101-97B8-4CCB-9D79-2B2EEAB8C80A}" srcOrd="1" destOrd="0" presId="urn:microsoft.com/office/officeart/2005/8/layout/process1"/>
    <dgm:cxn modelId="{176FD4E7-00DC-4231-85C4-BD5B8DE842F4}" srcId="{DC3CFCBB-DAE3-417D-99CB-58E807CB5ABA}" destId="{94642302-FFD0-4193-9179-2190ADCDAA11}" srcOrd="0" destOrd="0" parTransId="{CEFA6B5D-000C-448C-8643-AAE3AD1E141B}" sibTransId="{CFC34896-D83D-4EEB-8BBE-84EF79E63E01}"/>
    <dgm:cxn modelId="{26E7775A-D2A5-49BD-BFD0-C5361635F591}" type="presParOf" srcId="{7C07EE8A-A08A-4E09-BF5A-C7FF6C87DCDD}" destId="{0D984E30-F387-4021-89ED-188E4B73662B}" srcOrd="0" destOrd="0" presId="urn:microsoft.com/office/officeart/2005/8/layout/process1"/>
    <dgm:cxn modelId="{4C8296F7-9BA7-4B93-A5A7-D13A8613BF79}" type="presParOf" srcId="{7C07EE8A-A08A-4E09-BF5A-C7FF6C87DCDD}" destId="{5A65CD87-2DA9-4AE9-99A9-333AFFDE8072}" srcOrd="1" destOrd="0" presId="urn:microsoft.com/office/officeart/2005/8/layout/process1"/>
    <dgm:cxn modelId="{C337E4D0-46EC-480A-9579-66B1F32339B5}" type="presParOf" srcId="{5A65CD87-2DA9-4AE9-99A9-333AFFDE8072}" destId="{73884101-97B8-4CCB-9D79-2B2EEAB8C80A}" srcOrd="0" destOrd="0" presId="urn:microsoft.com/office/officeart/2005/8/layout/process1"/>
    <dgm:cxn modelId="{CD6BA15C-DACC-4245-A172-C6A8BBBE83F1}" type="presParOf" srcId="{7C07EE8A-A08A-4E09-BF5A-C7FF6C87DCDD}" destId="{9558C7A4-A86A-4237-AA9F-8F73C6F387B1}" srcOrd="2" destOrd="0" presId="urn:microsoft.com/office/officeart/2005/8/layout/process1"/>
    <dgm:cxn modelId="{ED3288DF-92E0-4AF3-9EA8-B6E803CAD2E9}" type="presParOf" srcId="{7C07EE8A-A08A-4E09-BF5A-C7FF6C87DCDD}" destId="{A72BFA7C-87AC-42B2-AE35-A5A01884A08B}" srcOrd="3" destOrd="0" presId="urn:microsoft.com/office/officeart/2005/8/layout/process1"/>
    <dgm:cxn modelId="{8FA4CC0E-E4AF-4F59-9582-6CBFDFCCBB44}" type="presParOf" srcId="{A72BFA7C-87AC-42B2-AE35-A5A01884A08B}" destId="{B37C920F-7342-46A9-A858-0D907B66102D}" srcOrd="0" destOrd="0" presId="urn:microsoft.com/office/officeart/2005/8/layout/process1"/>
    <dgm:cxn modelId="{C63B23D4-4CB9-4A1D-9CAF-75D542855A5B}" type="presParOf" srcId="{7C07EE8A-A08A-4E09-BF5A-C7FF6C87DCDD}" destId="{67D9790F-8203-452E-B76F-3684D1474CA8}" srcOrd="4" destOrd="0" presId="urn:microsoft.com/office/officeart/2005/8/layout/process1"/>
    <dgm:cxn modelId="{BDCF2F11-8003-49A5-A3EC-2F64303A7772}" type="presParOf" srcId="{7C07EE8A-A08A-4E09-BF5A-C7FF6C87DCDD}" destId="{F07C7086-E1BA-47ED-A2A3-C50A10E97A15}" srcOrd="5" destOrd="0" presId="urn:microsoft.com/office/officeart/2005/8/layout/process1"/>
    <dgm:cxn modelId="{13E682FC-72FC-4A66-A649-54A5E2EE1898}" type="presParOf" srcId="{F07C7086-E1BA-47ED-A2A3-C50A10E97A15}" destId="{B90BE871-C502-4C16-B6DA-3800E5E1DBFD}" srcOrd="0" destOrd="0" presId="urn:microsoft.com/office/officeart/2005/8/layout/process1"/>
    <dgm:cxn modelId="{BD39ED43-493A-479D-BBC7-E704CD8A2BA8}" type="presParOf" srcId="{7C07EE8A-A08A-4E09-BF5A-C7FF6C87DCDD}" destId="{83C832C8-C19E-4F1E-8EF8-B2F7FD612A85}"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7E4E7F-8CDB-45E3-A948-619ADCEEE705}" type="doc">
      <dgm:prSet loTypeId="urn:microsoft.com/office/officeart/2005/8/layout/arrow6" loCatId="process" qsTypeId="urn:microsoft.com/office/officeart/2005/8/quickstyle/simple1" qsCatId="simple" csTypeId="urn:microsoft.com/office/officeart/2005/8/colors/accent1_2" csCatId="accent1" phldr="1"/>
      <dgm:spPr/>
      <dgm:t>
        <a:bodyPr/>
        <a:lstStyle/>
        <a:p>
          <a:endParaRPr lang="en-US"/>
        </a:p>
      </dgm:t>
    </dgm:pt>
    <dgm:pt modelId="{A1258E1F-AEF4-4C5B-83FE-A3C47967B3E2}">
      <dgm:prSet phldrT="[Text]" custT="1"/>
      <dgm:spPr/>
      <dgm:t>
        <a:bodyPr/>
        <a:lstStyle/>
        <a:p>
          <a:r>
            <a:rPr lang="en-US" sz="4000" b="0" dirty="0"/>
            <a:t>Govern</a:t>
          </a:r>
          <a:endParaRPr lang="en-US" sz="5400" b="0" dirty="0"/>
        </a:p>
      </dgm:t>
    </dgm:pt>
    <dgm:pt modelId="{AA8A03E7-2F5F-4293-80E7-9A0F66971434}" type="parTrans" cxnId="{0BB92175-D23E-46DF-9D0D-186832FDB4AD}">
      <dgm:prSet/>
      <dgm:spPr/>
      <dgm:t>
        <a:bodyPr/>
        <a:lstStyle/>
        <a:p>
          <a:endParaRPr lang="en-US"/>
        </a:p>
      </dgm:t>
    </dgm:pt>
    <dgm:pt modelId="{4F32E13F-E988-410D-AFF2-6109D126601D}" type="sibTrans" cxnId="{0BB92175-D23E-46DF-9D0D-186832FDB4AD}">
      <dgm:prSet/>
      <dgm:spPr/>
      <dgm:t>
        <a:bodyPr/>
        <a:lstStyle/>
        <a:p>
          <a:endParaRPr lang="en-US"/>
        </a:p>
      </dgm:t>
    </dgm:pt>
    <dgm:pt modelId="{532491F0-20AB-4750-BB62-170A7F5FD28E}">
      <dgm:prSet phldrT="[Text]" phldr="1"/>
      <dgm:spPr/>
      <dgm:t>
        <a:bodyPr/>
        <a:lstStyle/>
        <a:p>
          <a:endParaRPr lang="en-US"/>
        </a:p>
      </dgm:t>
    </dgm:pt>
    <dgm:pt modelId="{AA1A8938-C22D-4403-85C0-EB1E4969B93F}" type="parTrans" cxnId="{69F671A2-17FF-4B8B-A99D-B9502261D13B}">
      <dgm:prSet/>
      <dgm:spPr/>
      <dgm:t>
        <a:bodyPr/>
        <a:lstStyle/>
        <a:p>
          <a:endParaRPr lang="en-US"/>
        </a:p>
      </dgm:t>
    </dgm:pt>
    <dgm:pt modelId="{9271043C-50F9-4FB5-B25D-20F35D891B81}" type="sibTrans" cxnId="{69F671A2-17FF-4B8B-A99D-B9502261D13B}">
      <dgm:prSet/>
      <dgm:spPr/>
      <dgm:t>
        <a:bodyPr/>
        <a:lstStyle/>
        <a:p>
          <a:endParaRPr lang="en-US"/>
        </a:p>
      </dgm:t>
    </dgm:pt>
    <dgm:pt modelId="{B8072B7F-D1D8-4E39-9F91-ADE8E4989178}">
      <dgm:prSet phldrT="[Text]" custT="1"/>
      <dgm:spPr/>
      <dgm:t>
        <a:bodyPr/>
        <a:lstStyle/>
        <a:p>
          <a:r>
            <a:rPr lang="en-US" sz="4000" dirty="0"/>
            <a:t>Manage</a:t>
          </a:r>
        </a:p>
      </dgm:t>
    </dgm:pt>
    <dgm:pt modelId="{24A0E789-E0BC-42D7-A2CD-6CBCE77CB30A}" type="parTrans" cxnId="{F88BB94B-65AE-4339-876D-BDC7AF726C54}">
      <dgm:prSet/>
      <dgm:spPr/>
      <dgm:t>
        <a:bodyPr/>
        <a:lstStyle/>
        <a:p>
          <a:endParaRPr lang="en-US"/>
        </a:p>
      </dgm:t>
    </dgm:pt>
    <dgm:pt modelId="{50471309-931D-48CC-AA42-CF1A69EB580D}" type="sibTrans" cxnId="{F88BB94B-65AE-4339-876D-BDC7AF726C54}">
      <dgm:prSet/>
      <dgm:spPr/>
      <dgm:t>
        <a:bodyPr/>
        <a:lstStyle/>
        <a:p>
          <a:endParaRPr lang="en-US"/>
        </a:p>
      </dgm:t>
    </dgm:pt>
    <dgm:pt modelId="{99B61EBE-755A-4A68-B44C-7A5417C0B42B}" type="pres">
      <dgm:prSet presAssocID="{4B7E4E7F-8CDB-45E3-A948-619ADCEEE705}" presName="compositeShape" presStyleCnt="0">
        <dgm:presLayoutVars>
          <dgm:chMax val="2"/>
          <dgm:dir/>
          <dgm:resizeHandles val="exact"/>
        </dgm:presLayoutVars>
      </dgm:prSet>
      <dgm:spPr/>
    </dgm:pt>
    <dgm:pt modelId="{8802D107-B4C4-4371-84D5-0A5584922FD8}" type="pres">
      <dgm:prSet presAssocID="{4B7E4E7F-8CDB-45E3-A948-619ADCEEE705}" presName="ribbon" presStyleLbl="node1" presStyleIdx="0" presStyleCnt="1" custScaleY="52192" custLinFactNeighborX="662" custLinFactNeighborY="28"/>
      <dgm:spPr/>
    </dgm:pt>
    <dgm:pt modelId="{867FCE9F-6544-447A-908D-1D3563E44BDA}" type="pres">
      <dgm:prSet presAssocID="{4B7E4E7F-8CDB-45E3-A948-619ADCEEE705}" presName="leftArrowText" presStyleLbl="node1" presStyleIdx="0" presStyleCnt="1" custScaleY="56653" custLinFactNeighborX="-36" custLinFactNeighborY="6831">
        <dgm:presLayoutVars>
          <dgm:chMax val="0"/>
          <dgm:bulletEnabled val="1"/>
        </dgm:presLayoutVars>
      </dgm:prSet>
      <dgm:spPr/>
    </dgm:pt>
    <dgm:pt modelId="{9DFAB342-6565-4DC4-BC94-99ECD514FD39}" type="pres">
      <dgm:prSet presAssocID="{4B7E4E7F-8CDB-45E3-A948-619ADCEEE705}" presName="rightArrowText" presStyleLbl="node1" presStyleIdx="0" presStyleCnt="1" custScaleY="63569">
        <dgm:presLayoutVars>
          <dgm:chMax val="0"/>
          <dgm:bulletEnabled val="1"/>
        </dgm:presLayoutVars>
      </dgm:prSet>
      <dgm:spPr/>
    </dgm:pt>
  </dgm:ptLst>
  <dgm:cxnLst>
    <dgm:cxn modelId="{F88BB94B-65AE-4339-876D-BDC7AF726C54}" srcId="{4B7E4E7F-8CDB-45E3-A948-619ADCEEE705}" destId="{B8072B7F-D1D8-4E39-9F91-ADE8E4989178}" srcOrd="1" destOrd="0" parTransId="{24A0E789-E0BC-42D7-A2CD-6CBCE77CB30A}" sibTransId="{50471309-931D-48CC-AA42-CF1A69EB580D}"/>
    <dgm:cxn modelId="{0BB92175-D23E-46DF-9D0D-186832FDB4AD}" srcId="{4B7E4E7F-8CDB-45E3-A948-619ADCEEE705}" destId="{A1258E1F-AEF4-4C5B-83FE-A3C47967B3E2}" srcOrd="0" destOrd="0" parTransId="{AA8A03E7-2F5F-4293-80E7-9A0F66971434}" sibTransId="{4F32E13F-E988-410D-AFF2-6109D126601D}"/>
    <dgm:cxn modelId="{69F671A2-17FF-4B8B-A99D-B9502261D13B}" srcId="{4B7E4E7F-8CDB-45E3-A948-619ADCEEE705}" destId="{532491F0-20AB-4750-BB62-170A7F5FD28E}" srcOrd="2" destOrd="0" parTransId="{AA1A8938-C22D-4403-85C0-EB1E4969B93F}" sibTransId="{9271043C-50F9-4FB5-B25D-20F35D891B81}"/>
    <dgm:cxn modelId="{75C9F5C2-F071-4610-A029-B8BB37F3E885}" type="presOf" srcId="{4B7E4E7F-8CDB-45E3-A948-619ADCEEE705}" destId="{99B61EBE-755A-4A68-B44C-7A5417C0B42B}" srcOrd="0" destOrd="0" presId="urn:microsoft.com/office/officeart/2005/8/layout/arrow6"/>
    <dgm:cxn modelId="{AF6C7CE6-3316-4905-8FC3-FA7EDF9C9248}" type="presOf" srcId="{B8072B7F-D1D8-4E39-9F91-ADE8E4989178}" destId="{9DFAB342-6565-4DC4-BC94-99ECD514FD39}" srcOrd="0" destOrd="0" presId="urn:microsoft.com/office/officeart/2005/8/layout/arrow6"/>
    <dgm:cxn modelId="{2FECE9EF-2B65-49D2-9663-51219F13133B}" type="presOf" srcId="{A1258E1F-AEF4-4C5B-83FE-A3C47967B3E2}" destId="{867FCE9F-6544-447A-908D-1D3563E44BDA}" srcOrd="0" destOrd="0" presId="urn:microsoft.com/office/officeart/2005/8/layout/arrow6"/>
    <dgm:cxn modelId="{F95351DE-F7B3-4DC2-A4DD-E393EE046185}" type="presParOf" srcId="{99B61EBE-755A-4A68-B44C-7A5417C0B42B}" destId="{8802D107-B4C4-4371-84D5-0A5584922FD8}" srcOrd="0" destOrd="0" presId="urn:microsoft.com/office/officeart/2005/8/layout/arrow6"/>
    <dgm:cxn modelId="{A7E084DC-4E10-4075-B062-E0BC8AA40C5E}" type="presParOf" srcId="{99B61EBE-755A-4A68-B44C-7A5417C0B42B}" destId="{867FCE9F-6544-447A-908D-1D3563E44BDA}" srcOrd="1" destOrd="0" presId="urn:microsoft.com/office/officeart/2005/8/layout/arrow6"/>
    <dgm:cxn modelId="{1BD18DE5-C420-4D2D-BB74-644C65C3D03A}" type="presParOf" srcId="{99B61EBE-755A-4A68-B44C-7A5417C0B42B}" destId="{9DFAB342-6565-4DC4-BC94-99ECD514FD39}" srcOrd="2" destOrd="0" presId="urn:microsoft.com/office/officeart/2005/8/layout/arrow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828433-E66D-49E0-B6F4-6D2D655884C6}" type="doc">
      <dgm:prSet loTypeId="urn:microsoft.com/office/officeart/2005/8/layout/funnel1" loCatId="relationship" qsTypeId="urn:microsoft.com/office/officeart/2005/8/quickstyle/simple1" qsCatId="simple" csTypeId="urn:microsoft.com/office/officeart/2005/8/colors/colorful1" csCatId="colorful" phldr="1"/>
      <dgm:spPr/>
      <dgm:t>
        <a:bodyPr/>
        <a:lstStyle/>
        <a:p>
          <a:endParaRPr lang="en-IE"/>
        </a:p>
      </dgm:t>
    </dgm:pt>
    <dgm:pt modelId="{959DA800-E3F2-47F0-8706-3298F2834F00}">
      <dgm:prSet phldrT="[Text]"/>
      <dgm:spPr>
        <a:solidFill>
          <a:srgbClr val="1C6982"/>
        </a:solidFill>
      </dgm:spPr>
      <dgm:t>
        <a:bodyPr/>
        <a:lstStyle/>
        <a:p>
          <a:r>
            <a:rPr lang="en-IE" dirty="0"/>
            <a:t>Cost</a:t>
          </a:r>
        </a:p>
      </dgm:t>
    </dgm:pt>
    <dgm:pt modelId="{6F4C8B16-8F04-4323-84E5-C44CF385AEF4}" type="parTrans" cxnId="{07C5BC3E-4C24-4D2D-A96B-BCB3C482A745}">
      <dgm:prSet/>
      <dgm:spPr/>
      <dgm:t>
        <a:bodyPr/>
        <a:lstStyle/>
        <a:p>
          <a:endParaRPr lang="en-IE"/>
        </a:p>
      </dgm:t>
    </dgm:pt>
    <dgm:pt modelId="{16FCC9DE-3699-47AA-9FD4-D71955AD054E}" type="sibTrans" cxnId="{07C5BC3E-4C24-4D2D-A96B-BCB3C482A745}">
      <dgm:prSet/>
      <dgm:spPr/>
      <dgm:t>
        <a:bodyPr/>
        <a:lstStyle/>
        <a:p>
          <a:endParaRPr lang="en-IE"/>
        </a:p>
      </dgm:t>
    </dgm:pt>
    <dgm:pt modelId="{650845F9-429A-440B-A933-B52CEFE6BB26}">
      <dgm:prSet phldrT="[Text]"/>
      <dgm:spPr/>
      <dgm:t>
        <a:bodyPr/>
        <a:lstStyle/>
        <a:p>
          <a:r>
            <a:rPr lang="en-IE" dirty="0"/>
            <a:t>Benefits</a:t>
          </a:r>
        </a:p>
      </dgm:t>
    </dgm:pt>
    <dgm:pt modelId="{068A1C80-4CA6-476D-A5DE-DD92AC29D8BB}" type="parTrans" cxnId="{70D80691-9FC6-4396-BB38-73CC99378AA0}">
      <dgm:prSet/>
      <dgm:spPr/>
      <dgm:t>
        <a:bodyPr/>
        <a:lstStyle/>
        <a:p>
          <a:endParaRPr lang="en-IE"/>
        </a:p>
      </dgm:t>
    </dgm:pt>
    <dgm:pt modelId="{3AEDC2D6-B0F7-4A95-846A-F232EB8EBF10}" type="sibTrans" cxnId="{70D80691-9FC6-4396-BB38-73CC99378AA0}">
      <dgm:prSet/>
      <dgm:spPr/>
      <dgm:t>
        <a:bodyPr/>
        <a:lstStyle/>
        <a:p>
          <a:endParaRPr lang="en-IE"/>
        </a:p>
      </dgm:t>
    </dgm:pt>
    <dgm:pt modelId="{E07D6696-1847-41BF-8996-D8AE28A2E0F5}">
      <dgm:prSet phldrT="[Text]"/>
      <dgm:spPr>
        <a:solidFill>
          <a:srgbClr val="1C6982"/>
        </a:solidFill>
      </dgm:spPr>
      <dgm:t>
        <a:bodyPr/>
        <a:lstStyle/>
        <a:p>
          <a:r>
            <a:rPr lang="en-IE" dirty="0"/>
            <a:t>Risk</a:t>
          </a:r>
        </a:p>
      </dgm:t>
    </dgm:pt>
    <dgm:pt modelId="{DD3BF071-92F0-4201-B4CA-038F55102CCF}" type="parTrans" cxnId="{90394EB2-C927-4810-888E-3F4277E842AE}">
      <dgm:prSet/>
      <dgm:spPr/>
      <dgm:t>
        <a:bodyPr/>
        <a:lstStyle/>
        <a:p>
          <a:endParaRPr lang="en-IE"/>
        </a:p>
      </dgm:t>
    </dgm:pt>
    <dgm:pt modelId="{5A8FF58E-856B-4D59-9943-D2B09967AFEA}" type="sibTrans" cxnId="{90394EB2-C927-4810-888E-3F4277E842AE}">
      <dgm:prSet/>
      <dgm:spPr/>
      <dgm:t>
        <a:bodyPr/>
        <a:lstStyle/>
        <a:p>
          <a:endParaRPr lang="en-IE"/>
        </a:p>
      </dgm:t>
    </dgm:pt>
    <dgm:pt modelId="{D550AF06-6C31-411B-B675-F2FED845E8FA}">
      <dgm:prSet phldrT="[Text]"/>
      <dgm:spPr/>
      <dgm:t>
        <a:bodyPr/>
        <a:lstStyle/>
        <a:p>
          <a:r>
            <a:rPr lang="en-IE" b="1" dirty="0">
              <a:solidFill>
                <a:srgbClr val="1C6982"/>
              </a:solidFill>
              <a:latin typeface="+mj-lt"/>
            </a:rPr>
            <a:t>Go/No-Go</a:t>
          </a:r>
        </a:p>
      </dgm:t>
    </dgm:pt>
    <dgm:pt modelId="{01DD5A33-C83E-4468-889D-A5B9DD23F3E6}" type="parTrans" cxnId="{C0B12D62-1E42-481E-9A98-9DD5A2BDDC6D}">
      <dgm:prSet/>
      <dgm:spPr/>
      <dgm:t>
        <a:bodyPr/>
        <a:lstStyle/>
        <a:p>
          <a:endParaRPr lang="en-IE"/>
        </a:p>
      </dgm:t>
    </dgm:pt>
    <dgm:pt modelId="{0AECB7E4-D018-466E-8C6B-B34D4126CD63}" type="sibTrans" cxnId="{C0B12D62-1E42-481E-9A98-9DD5A2BDDC6D}">
      <dgm:prSet/>
      <dgm:spPr/>
      <dgm:t>
        <a:bodyPr/>
        <a:lstStyle/>
        <a:p>
          <a:endParaRPr lang="en-IE"/>
        </a:p>
      </dgm:t>
    </dgm:pt>
    <dgm:pt modelId="{11E0126B-428E-4718-800F-334454FE319E}" type="pres">
      <dgm:prSet presAssocID="{DD828433-E66D-49E0-B6F4-6D2D655884C6}" presName="Name0" presStyleCnt="0">
        <dgm:presLayoutVars>
          <dgm:chMax val="4"/>
          <dgm:resizeHandles val="exact"/>
        </dgm:presLayoutVars>
      </dgm:prSet>
      <dgm:spPr/>
    </dgm:pt>
    <dgm:pt modelId="{27E8E962-7D52-4D24-8B07-B5182DC1FD31}" type="pres">
      <dgm:prSet presAssocID="{DD828433-E66D-49E0-B6F4-6D2D655884C6}" presName="ellipse" presStyleLbl="trBgShp" presStyleIdx="0" presStyleCnt="1"/>
      <dgm:spPr>
        <a:solidFill>
          <a:srgbClr val="1C6982">
            <a:alpha val="40000"/>
          </a:srgbClr>
        </a:solidFill>
      </dgm:spPr>
    </dgm:pt>
    <dgm:pt modelId="{1F706BF9-0798-4322-858A-D85F9CC44FD6}" type="pres">
      <dgm:prSet presAssocID="{DD828433-E66D-49E0-B6F4-6D2D655884C6}" presName="arrow1" presStyleLbl="fgShp" presStyleIdx="0" presStyleCnt="1"/>
      <dgm:spPr/>
    </dgm:pt>
    <dgm:pt modelId="{B252144D-0987-4E65-A27D-BCCC3FC8D927}" type="pres">
      <dgm:prSet presAssocID="{DD828433-E66D-49E0-B6F4-6D2D655884C6}" presName="rectangle" presStyleLbl="revTx" presStyleIdx="0" presStyleCnt="1">
        <dgm:presLayoutVars>
          <dgm:bulletEnabled val="1"/>
        </dgm:presLayoutVars>
      </dgm:prSet>
      <dgm:spPr/>
    </dgm:pt>
    <dgm:pt modelId="{866A1EE0-ECCB-4D07-9F6F-CB156E814CFE}" type="pres">
      <dgm:prSet presAssocID="{E07D6696-1847-41BF-8996-D8AE28A2E0F5}" presName="item1" presStyleLbl="node1" presStyleIdx="0" presStyleCnt="3">
        <dgm:presLayoutVars>
          <dgm:bulletEnabled val="1"/>
        </dgm:presLayoutVars>
      </dgm:prSet>
      <dgm:spPr/>
    </dgm:pt>
    <dgm:pt modelId="{00623953-7976-4652-8873-72AFC8485396}" type="pres">
      <dgm:prSet presAssocID="{650845F9-429A-440B-A933-B52CEFE6BB26}" presName="item2" presStyleLbl="node1" presStyleIdx="1" presStyleCnt="3">
        <dgm:presLayoutVars>
          <dgm:bulletEnabled val="1"/>
        </dgm:presLayoutVars>
      </dgm:prSet>
      <dgm:spPr/>
    </dgm:pt>
    <dgm:pt modelId="{F5E3AAC8-4C23-4AD4-B4FB-D01D3FE421FB}" type="pres">
      <dgm:prSet presAssocID="{D550AF06-6C31-411B-B675-F2FED845E8FA}" presName="item3" presStyleLbl="node1" presStyleIdx="2" presStyleCnt="3">
        <dgm:presLayoutVars>
          <dgm:bulletEnabled val="1"/>
        </dgm:presLayoutVars>
      </dgm:prSet>
      <dgm:spPr/>
    </dgm:pt>
    <dgm:pt modelId="{95CA296B-D8E5-485E-89E2-08676CBBDD13}" type="pres">
      <dgm:prSet presAssocID="{DD828433-E66D-49E0-B6F4-6D2D655884C6}" presName="funnel" presStyleLbl="trAlignAcc1" presStyleIdx="0" presStyleCnt="1"/>
      <dgm:spPr>
        <a:solidFill>
          <a:srgbClr val="FF9000">
            <a:alpha val="40000"/>
          </a:srgbClr>
        </a:solidFill>
        <a:ln>
          <a:solidFill>
            <a:srgbClr val="1C6982"/>
          </a:solidFill>
        </a:ln>
      </dgm:spPr>
    </dgm:pt>
  </dgm:ptLst>
  <dgm:cxnLst>
    <dgm:cxn modelId="{401B7C0A-9D03-4562-9FF7-CC1992B29F5F}" type="presOf" srcId="{959DA800-E3F2-47F0-8706-3298F2834F00}" destId="{F5E3AAC8-4C23-4AD4-B4FB-D01D3FE421FB}" srcOrd="0" destOrd="0" presId="urn:microsoft.com/office/officeart/2005/8/layout/funnel1"/>
    <dgm:cxn modelId="{01A69531-4A1E-41DC-B8AA-3DF3E245F993}" type="presOf" srcId="{DD828433-E66D-49E0-B6F4-6D2D655884C6}" destId="{11E0126B-428E-4718-800F-334454FE319E}" srcOrd="0" destOrd="0" presId="urn:microsoft.com/office/officeart/2005/8/layout/funnel1"/>
    <dgm:cxn modelId="{07C5BC3E-4C24-4D2D-A96B-BCB3C482A745}" srcId="{DD828433-E66D-49E0-B6F4-6D2D655884C6}" destId="{959DA800-E3F2-47F0-8706-3298F2834F00}" srcOrd="0" destOrd="0" parTransId="{6F4C8B16-8F04-4323-84E5-C44CF385AEF4}" sibTransId="{16FCC9DE-3699-47AA-9FD4-D71955AD054E}"/>
    <dgm:cxn modelId="{C0B12D62-1E42-481E-9A98-9DD5A2BDDC6D}" srcId="{DD828433-E66D-49E0-B6F4-6D2D655884C6}" destId="{D550AF06-6C31-411B-B675-F2FED845E8FA}" srcOrd="3" destOrd="0" parTransId="{01DD5A33-C83E-4468-889D-A5B9DD23F3E6}" sibTransId="{0AECB7E4-D018-466E-8C6B-B34D4126CD63}"/>
    <dgm:cxn modelId="{04BDA56F-4324-4CD2-A91C-FA79EB12F6BE}" type="presOf" srcId="{E07D6696-1847-41BF-8996-D8AE28A2E0F5}" destId="{00623953-7976-4652-8873-72AFC8485396}" srcOrd="0" destOrd="0" presId="urn:microsoft.com/office/officeart/2005/8/layout/funnel1"/>
    <dgm:cxn modelId="{B7984276-0431-48E4-8FB0-52A30040B1BC}" type="presOf" srcId="{650845F9-429A-440B-A933-B52CEFE6BB26}" destId="{866A1EE0-ECCB-4D07-9F6F-CB156E814CFE}" srcOrd="0" destOrd="0" presId="urn:microsoft.com/office/officeart/2005/8/layout/funnel1"/>
    <dgm:cxn modelId="{70D80691-9FC6-4396-BB38-73CC99378AA0}" srcId="{DD828433-E66D-49E0-B6F4-6D2D655884C6}" destId="{650845F9-429A-440B-A933-B52CEFE6BB26}" srcOrd="2" destOrd="0" parTransId="{068A1C80-4CA6-476D-A5DE-DD92AC29D8BB}" sibTransId="{3AEDC2D6-B0F7-4A95-846A-F232EB8EBF10}"/>
    <dgm:cxn modelId="{87408793-61AD-4A40-9BD1-4F63B3392F37}" type="presOf" srcId="{D550AF06-6C31-411B-B675-F2FED845E8FA}" destId="{B252144D-0987-4E65-A27D-BCCC3FC8D927}" srcOrd="0" destOrd="0" presId="urn:microsoft.com/office/officeart/2005/8/layout/funnel1"/>
    <dgm:cxn modelId="{90394EB2-C927-4810-888E-3F4277E842AE}" srcId="{DD828433-E66D-49E0-B6F4-6D2D655884C6}" destId="{E07D6696-1847-41BF-8996-D8AE28A2E0F5}" srcOrd="1" destOrd="0" parTransId="{DD3BF071-92F0-4201-B4CA-038F55102CCF}" sibTransId="{5A8FF58E-856B-4D59-9943-D2B09967AFEA}"/>
    <dgm:cxn modelId="{780DADFB-94F9-440E-9DA1-3586FBEA093B}" type="presParOf" srcId="{11E0126B-428E-4718-800F-334454FE319E}" destId="{27E8E962-7D52-4D24-8B07-B5182DC1FD31}" srcOrd="0" destOrd="0" presId="urn:microsoft.com/office/officeart/2005/8/layout/funnel1"/>
    <dgm:cxn modelId="{CC4ED6FC-1D44-488D-926E-EF2E1C5621EE}" type="presParOf" srcId="{11E0126B-428E-4718-800F-334454FE319E}" destId="{1F706BF9-0798-4322-858A-D85F9CC44FD6}" srcOrd="1" destOrd="0" presId="urn:microsoft.com/office/officeart/2005/8/layout/funnel1"/>
    <dgm:cxn modelId="{F6D20513-E664-4306-A586-911512EF49DB}" type="presParOf" srcId="{11E0126B-428E-4718-800F-334454FE319E}" destId="{B252144D-0987-4E65-A27D-BCCC3FC8D927}" srcOrd="2" destOrd="0" presId="urn:microsoft.com/office/officeart/2005/8/layout/funnel1"/>
    <dgm:cxn modelId="{2FBE8549-048F-45D8-9845-98B899B70178}" type="presParOf" srcId="{11E0126B-428E-4718-800F-334454FE319E}" destId="{866A1EE0-ECCB-4D07-9F6F-CB156E814CFE}" srcOrd="3" destOrd="0" presId="urn:microsoft.com/office/officeart/2005/8/layout/funnel1"/>
    <dgm:cxn modelId="{AE437E73-BE7A-47DC-8CB2-5B150D095A76}" type="presParOf" srcId="{11E0126B-428E-4718-800F-334454FE319E}" destId="{00623953-7976-4652-8873-72AFC8485396}" srcOrd="4" destOrd="0" presId="urn:microsoft.com/office/officeart/2005/8/layout/funnel1"/>
    <dgm:cxn modelId="{5721069E-E0B3-463F-8BD6-BF40EDF6ED19}" type="presParOf" srcId="{11E0126B-428E-4718-800F-334454FE319E}" destId="{F5E3AAC8-4C23-4AD4-B4FB-D01D3FE421FB}" srcOrd="5" destOrd="0" presId="urn:microsoft.com/office/officeart/2005/8/layout/funnel1"/>
    <dgm:cxn modelId="{E399BF75-CE11-4BE0-A3AB-F639E2E3CF83}" type="presParOf" srcId="{11E0126B-428E-4718-800F-334454FE319E}" destId="{95CA296B-D8E5-485E-89E2-08676CBBDD13}"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6E3B06-5756-4A37-9402-A844124BA049}" type="doc">
      <dgm:prSet loTypeId="urn:microsoft.com/office/officeart/2005/8/layout/process5" loCatId="process" qsTypeId="urn:microsoft.com/office/officeart/2005/8/quickstyle/simple1" qsCatId="simple" csTypeId="urn:microsoft.com/office/officeart/2005/8/colors/accent2_5" csCatId="accent2" phldr="1"/>
      <dgm:spPr/>
      <dgm:t>
        <a:bodyPr/>
        <a:lstStyle/>
        <a:p>
          <a:endParaRPr lang="en-IE"/>
        </a:p>
      </dgm:t>
    </dgm:pt>
    <dgm:pt modelId="{D427C9D2-6CCC-44FA-8F52-303A069B558C}">
      <dgm:prSet phldrT="[Text]"/>
      <dgm:spPr>
        <a:effectLst>
          <a:outerShdw blurRad="101600" dist="38100" dir="2700000" algn="tl" rotWithShape="0">
            <a:prstClr val="black">
              <a:alpha val="40000"/>
            </a:prstClr>
          </a:outerShdw>
        </a:effectLst>
      </dgm:spPr>
      <dgm:t>
        <a:bodyPr/>
        <a:lstStyle/>
        <a:p>
          <a:r>
            <a:rPr lang="en-IE" dirty="0"/>
            <a:t>Infrastructure Build-Out</a:t>
          </a:r>
        </a:p>
      </dgm:t>
    </dgm:pt>
    <dgm:pt modelId="{89DCECAD-7D4C-4727-A1DA-5E23E297FF12}" type="parTrans" cxnId="{FB5A0122-EBDA-4FAD-A9CA-B35B4E2ECBF1}">
      <dgm:prSet/>
      <dgm:spPr/>
      <dgm:t>
        <a:bodyPr/>
        <a:lstStyle/>
        <a:p>
          <a:endParaRPr lang="en-IE"/>
        </a:p>
      </dgm:t>
    </dgm:pt>
    <dgm:pt modelId="{28D81671-C6D1-4506-A62D-2550CDE355E3}" type="sibTrans" cxnId="{FB5A0122-EBDA-4FAD-A9CA-B35B4E2ECBF1}">
      <dgm:prSet/>
      <dgm:spPr>
        <a:effectLst>
          <a:outerShdw blurRad="101600" dist="38100" dir="2700000" algn="tl" rotWithShape="0">
            <a:prstClr val="black">
              <a:alpha val="40000"/>
            </a:prstClr>
          </a:outerShdw>
        </a:effectLst>
      </dgm:spPr>
      <dgm:t>
        <a:bodyPr/>
        <a:lstStyle/>
        <a:p>
          <a:endParaRPr lang="en-IE" dirty="0"/>
        </a:p>
      </dgm:t>
    </dgm:pt>
    <dgm:pt modelId="{75683D03-6009-4956-ABD8-D8D55447F576}">
      <dgm:prSet phldrT="[Text]"/>
      <dgm:spPr>
        <a:effectLst>
          <a:outerShdw blurRad="101600" dist="38100" dir="2700000" algn="tl" rotWithShape="0">
            <a:prstClr val="black">
              <a:alpha val="40000"/>
            </a:prstClr>
          </a:outerShdw>
        </a:effectLst>
      </dgm:spPr>
      <dgm:t>
        <a:bodyPr/>
        <a:lstStyle/>
        <a:p>
          <a:r>
            <a:rPr lang="en-IE" dirty="0"/>
            <a:t>Deploy Migration Tool</a:t>
          </a:r>
        </a:p>
      </dgm:t>
    </dgm:pt>
    <dgm:pt modelId="{954D4C27-F00D-4D28-A088-ECD9A8BFC7DD}" type="parTrans" cxnId="{74CD9B6E-3A4D-4070-8D08-5BDA3E691256}">
      <dgm:prSet/>
      <dgm:spPr/>
      <dgm:t>
        <a:bodyPr/>
        <a:lstStyle/>
        <a:p>
          <a:endParaRPr lang="en-IE"/>
        </a:p>
      </dgm:t>
    </dgm:pt>
    <dgm:pt modelId="{B2417E78-5C8A-4790-8C12-3DF058A555EF}" type="sibTrans" cxnId="{74CD9B6E-3A4D-4070-8D08-5BDA3E691256}">
      <dgm:prSet/>
      <dgm:spPr>
        <a:effectLst>
          <a:outerShdw blurRad="101600" dist="38100" dir="2700000" algn="tl" rotWithShape="0">
            <a:prstClr val="black">
              <a:alpha val="40000"/>
            </a:prstClr>
          </a:outerShdw>
        </a:effectLst>
      </dgm:spPr>
      <dgm:t>
        <a:bodyPr/>
        <a:lstStyle/>
        <a:p>
          <a:endParaRPr lang="en-IE" dirty="0"/>
        </a:p>
      </dgm:t>
    </dgm:pt>
    <dgm:pt modelId="{E177108C-BB71-4686-9045-7FA8BF16DF57}">
      <dgm:prSet phldrT="[Text]"/>
      <dgm:spPr>
        <a:effectLst>
          <a:outerShdw blurRad="101600" dist="38100" dir="2700000" algn="tl" rotWithShape="0">
            <a:prstClr val="black">
              <a:alpha val="40000"/>
            </a:prstClr>
          </a:outerShdw>
        </a:effectLst>
      </dgm:spPr>
      <dgm:t>
        <a:bodyPr/>
        <a:lstStyle/>
        <a:p>
          <a:r>
            <a:rPr lang="en-IE" dirty="0"/>
            <a:t>Replicate Data</a:t>
          </a:r>
        </a:p>
      </dgm:t>
    </dgm:pt>
    <dgm:pt modelId="{F452DBA8-E383-4DAA-B255-C2ED413BA372}" type="parTrans" cxnId="{72E09D98-4C2C-4921-A81D-1E2178D5A3EE}">
      <dgm:prSet/>
      <dgm:spPr/>
      <dgm:t>
        <a:bodyPr/>
        <a:lstStyle/>
        <a:p>
          <a:endParaRPr lang="en-IE"/>
        </a:p>
      </dgm:t>
    </dgm:pt>
    <dgm:pt modelId="{018FD5BA-F837-43EE-9864-D975BF5FA000}" type="sibTrans" cxnId="{72E09D98-4C2C-4921-A81D-1E2178D5A3EE}">
      <dgm:prSet/>
      <dgm:spPr>
        <a:effectLst>
          <a:outerShdw blurRad="101600" dist="38100" dir="2700000" algn="tl" rotWithShape="0">
            <a:prstClr val="black">
              <a:alpha val="40000"/>
            </a:prstClr>
          </a:outerShdw>
        </a:effectLst>
      </dgm:spPr>
      <dgm:t>
        <a:bodyPr/>
        <a:lstStyle/>
        <a:p>
          <a:endParaRPr lang="en-IE" dirty="0"/>
        </a:p>
      </dgm:t>
    </dgm:pt>
    <dgm:pt modelId="{7EC90424-B38A-4C97-958F-86E3FFEE663E}">
      <dgm:prSet phldrT="[Text]"/>
      <dgm:spPr>
        <a:effectLst>
          <a:outerShdw blurRad="101600" dist="38100" dir="2700000" algn="tl" rotWithShape="0">
            <a:prstClr val="black">
              <a:alpha val="40000"/>
            </a:prstClr>
          </a:outerShdw>
        </a:effectLst>
      </dgm:spPr>
      <dgm:t>
        <a:bodyPr/>
        <a:lstStyle/>
        <a:p>
          <a:r>
            <a:rPr lang="en-IE" dirty="0"/>
            <a:t>Testing</a:t>
          </a:r>
        </a:p>
      </dgm:t>
    </dgm:pt>
    <dgm:pt modelId="{8BF45D8E-7B8E-4047-BFFB-6E2943647E49}" type="parTrans" cxnId="{D7D7FE35-7F5E-445C-9527-2FB982492A04}">
      <dgm:prSet/>
      <dgm:spPr/>
      <dgm:t>
        <a:bodyPr/>
        <a:lstStyle/>
        <a:p>
          <a:endParaRPr lang="en-IE"/>
        </a:p>
      </dgm:t>
    </dgm:pt>
    <dgm:pt modelId="{8558A5BB-3B7A-4995-8054-832C91FAB026}" type="sibTrans" cxnId="{D7D7FE35-7F5E-445C-9527-2FB982492A04}">
      <dgm:prSet/>
      <dgm:spPr>
        <a:effectLst>
          <a:outerShdw blurRad="101600" dist="38100" dir="2700000" algn="tl" rotWithShape="0">
            <a:prstClr val="black">
              <a:alpha val="40000"/>
            </a:prstClr>
          </a:outerShdw>
        </a:effectLst>
      </dgm:spPr>
      <dgm:t>
        <a:bodyPr/>
        <a:lstStyle/>
        <a:p>
          <a:endParaRPr lang="en-IE" dirty="0"/>
        </a:p>
      </dgm:t>
    </dgm:pt>
    <dgm:pt modelId="{F4219EC0-39D3-4A96-A882-2A0D27A7A1F3}">
      <dgm:prSet phldrT="[Text]" custT="1"/>
      <dgm:spPr>
        <a:effectLst>
          <a:outerShdw blurRad="101600" dist="38100" dir="2700000" algn="tl" rotWithShape="0">
            <a:prstClr val="black">
              <a:alpha val="40000"/>
            </a:prstClr>
          </a:outerShdw>
        </a:effectLst>
      </dgm:spPr>
      <dgm:t>
        <a:bodyPr/>
        <a:lstStyle/>
        <a:p>
          <a:r>
            <a:rPr lang="en-IE" sz="2400" dirty="0"/>
            <a:t>End User</a:t>
          </a:r>
          <a:br>
            <a:rPr lang="en-IE" sz="2400" dirty="0"/>
          </a:br>
          <a:r>
            <a:rPr lang="en-IE" sz="2400" dirty="0"/>
            <a:t>Cut-Over</a:t>
          </a:r>
        </a:p>
        <a:p>
          <a:r>
            <a:rPr lang="en-IE" sz="1400" dirty="0"/>
            <a:t>(and roll-back plan)</a:t>
          </a:r>
        </a:p>
      </dgm:t>
    </dgm:pt>
    <dgm:pt modelId="{B3830A4C-890F-4B97-9D59-F23BDDCAF1BA}" type="parTrans" cxnId="{1CBA4A73-F161-429E-83D6-F0EC663F71BA}">
      <dgm:prSet/>
      <dgm:spPr/>
      <dgm:t>
        <a:bodyPr/>
        <a:lstStyle/>
        <a:p>
          <a:endParaRPr lang="en-IE"/>
        </a:p>
      </dgm:t>
    </dgm:pt>
    <dgm:pt modelId="{A8AC6C1F-3DAD-491C-BC56-F4DD373CD89C}" type="sibTrans" cxnId="{1CBA4A73-F161-429E-83D6-F0EC663F71BA}">
      <dgm:prSet/>
      <dgm:spPr>
        <a:effectLst>
          <a:outerShdw blurRad="101600" dist="38100" dir="2700000" algn="tl" rotWithShape="0">
            <a:prstClr val="black">
              <a:alpha val="40000"/>
            </a:prstClr>
          </a:outerShdw>
        </a:effectLst>
      </dgm:spPr>
      <dgm:t>
        <a:bodyPr/>
        <a:lstStyle/>
        <a:p>
          <a:endParaRPr lang="en-IE" dirty="0"/>
        </a:p>
      </dgm:t>
    </dgm:pt>
    <dgm:pt modelId="{FFB7D2C3-9859-432F-BC5E-7F42DDE476BC}">
      <dgm:prSet phldrT="[Text]"/>
      <dgm:spPr>
        <a:effectLst>
          <a:outerShdw blurRad="101600" dist="38100" dir="2700000" algn="tl" rotWithShape="0">
            <a:prstClr val="black">
              <a:alpha val="40000"/>
            </a:prstClr>
          </a:outerShdw>
        </a:effectLst>
      </dgm:spPr>
      <dgm:t>
        <a:bodyPr/>
        <a:lstStyle/>
        <a:p>
          <a:r>
            <a:rPr lang="en-IE" dirty="0"/>
            <a:t>Handover to Operations</a:t>
          </a:r>
        </a:p>
      </dgm:t>
    </dgm:pt>
    <dgm:pt modelId="{E5CBDB5C-7D84-494A-BC2F-814D1D971328}" type="parTrans" cxnId="{BDCC26F5-584F-4E44-B552-F69EB868F347}">
      <dgm:prSet/>
      <dgm:spPr/>
      <dgm:t>
        <a:bodyPr/>
        <a:lstStyle/>
        <a:p>
          <a:endParaRPr lang="en-IE"/>
        </a:p>
      </dgm:t>
    </dgm:pt>
    <dgm:pt modelId="{125CD195-B0E1-43BE-AD3F-30B16947F2BC}" type="sibTrans" cxnId="{BDCC26F5-584F-4E44-B552-F69EB868F347}">
      <dgm:prSet/>
      <dgm:spPr/>
      <dgm:t>
        <a:bodyPr/>
        <a:lstStyle/>
        <a:p>
          <a:endParaRPr lang="en-IE"/>
        </a:p>
      </dgm:t>
    </dgm:pt>
    <dgm:pt modelId="{07F47E14-3ABE-44EF-A357-5B23E435915B}" type="pres">
      <dgm:prSet presAssocID="{996E3B06-5756-4A37-9402-A844124BA049}" presName="diagram" presStyleCnt="0">
        <dgm:presLayoutVars>
          <dgm:dir/>
          <dgm:resizeHandles val="exact"/>
        </dgm:presLayoutVars>
      </dgm:prSet>
      <dgm:spPr/>
    </dgm:pt>
    <dgm:pt modelId="{D654772A-0476-4BD3-9E42-A8EF2B9CF683}" type="pres">
      <dgm:prSet presAssocID="{D427C9D2-6CCC-44FA-8F52-303A069B558C}" presName="node" presStyleLbl="node1" presStyleIdx="0" presStyleCnt="6">
        <dgm:presLayoutVars>
          <dgm:bulletEnabled val="1"/>
        </dgm:presLayoutVars>
      </dgm:prSet>
      <dgm:spPr/>
    </dgm:pt>
    <dgm:pt modelId="{2B607D1B-62AB-4D09-86CB-94DCDDC5FE8C}" type="pres">
      <dgm:prSet presAssocID="{28D81671-C6D1-4506-A62D-2550CDE355E3}" presName="sibTrans" presStyleLbl="sibTrans2D1" presStyleIdx="0" presStyleCnt="5"/>
      <dgm:spPr/>
    </dgm:pt>
    <dgm:pt modelId="{E91F2D4E-54F7-429A-A47A-9020836D2DDD}" type="pres">
      <dgm:prSet presAssocID="{28D81671-C6D1-4506-A62D-2550CDE355E3}" presName="connectorText" presStyleLbl="sibTrans2D1" presStyleIdx="0" presStyleCnt="5"/>
      <dgm:spPr/>
    </dgm:pt>
    <dgm:pt modelId="{3E395B6D-7466-435B-9C1C-1C6ECB00E6C2}" type="pres">
      <dgm:prSet presAssocID="{75683D03-6009-4956-ABD8-D8D55447F576}" presName="node" presStyleLbl="node1" presStyleIdx="1" presStyleCnt="6">
        <dgm:presLayoutVars>
          <dgm:bulletEnabled val="1"/>
        </dgm:presLayoutVars>
      </dgm:prSet>
      <dgm:spPr/>
    </dgm:pt>
    <dgm:pt modelId="{3424D6FC-4F0D-4D18-9319-0A4F748CC3F8}" type="pres">
      <dgm:prSet presAssocID="{B2417E78-5C8A-4790-8C12-3DF058A555EF}" presName="sibTrans" presStyleLbl="sibTrans2D1" presStyleIdx="1" presStyleCnt="5"/>
      <dgm:spPr/>
    </dgm:pt>
    <dgm:pt modelId="{23F316DD-9385-4C00-8129-2C7D5B751C1E}" type="pres">
      <dgm:prSet presAssocID="{B2417E78-5C8A-4790-8C12-3DF058A555EF}" presName="connectorText" presStyleLbl="sibTrans2D1" presStyleIdx="1" presStyleCnt="5"/>
      <dgm:spPr/>
    </dgm:pt>
    <dgm:pt modelId="{83F1F7D4-418E-4998-AFC2-B2CA38C5FBCE}" type="pres">
      <dgm:prSet presAssocID="{E177108C-BB71-4686-9045-7FA8BF16DF57}" presName="node" presStyleLbl="node1" presStyleIdx="2" presStyleCnt="6">
        <dgm:presLayoutVars>
          <dgm:bulletEnabled val="1"/>
        </dgm:presLayoutVars>
      </dgm:prSet>
      <dgm:spPr/>
    </dgm:pt>
    <dgm:pt modelId="{7D2A5C5A-4578-4731-B15B-BEACEEAC5AB0}" type="pres">
      <dgm:prSet presAssocID="{018FD5BA-F837-43EE-9864-D975BF5FA000}" presName="sibTrans" presStyleLbl="sibTrans2D1" presStyleIdx="2" presStyleCnt="5"/>
      <dgm:spPr/>
    </dgm:pt>
    <dgm:pt modelId="{789019D9-5B88-42DD-B2CC-C9F1AECD6A08}" type="pres">
      <dgm:prSet presAssocID="{018FD5BA-F837-43EE-9864-D975BF5FA000}" presName="connectorText" presStyleLbl="sibTrans2D1" presStyleIdx="2" presStyleCnt="5"/>
      <dgm:spPr/>
    </dgm:pt>
    <dgm:pt modelId="{9A9E3F86-F975-43A5-A7BA-F82B63B8C0EA}" type="pres">
      <dgm:prSet presAssocID="{7EC90424-B38A-4C97-958F-86E3FFEE663E}" presName="node" presStyleLbl="node1" presStyleIdx="3" presStyleCnt="6">
        <dgm:presLayoutVars>
          <dgm:bulletEnabled val="1"/>
        </dgm:presLayoutVars>
      </dgm:prSet>
      <dgm:spPr/>
    </dgm:pt>
    <dgm:pt modelId="{FC8EC20D-209D-414F-AA21-218D2F6F3A11}" type="pres">
      <dgm:prSet presAssocID="{8558A5BB-3B7A-4995-8054-832C91FAB026}" presName="sibTrans" presStyleLbl="sibTrans2D1" presStyleIdx="3" presStyleCnt="5"/>
      <dgm:spPr/>
    </dgm:pt>
    <dgm:pt modelId="{37EAC4CA-8898-4A7F-AD20-F55695DB1D96}" type="pres">
      <dgm:prSet presAssocID="{8558A5BB-3B7A-4995-8054-832C91FAB026}" presName="connectorText" presStyleLbl="sibTrans2D1" presStyleIdx="3" presStyleCnt="5"/>
      <dgm:spPr/>
    </dgm:pt>
    <dgm:pt modelId="{2ACDA13D-5CFC-4C00-9B6A-BC17C901D6B2}" type="pres">
      <dgm:prSet presAssocID="{F4219EC0-39D3-4A96-A882-2A0D27A7A1F3}" presName="node" presStyleLbl="node1" presStyleIdx="4" presStyleCnt="6">
        <dgm:presLayoutVars>
          <dgm:bulletEnabled val="1"/>
        </dgm:presLayoutVars>
      </dgm:prSet>
      <dgm:spPr/>
    </dgm:pt>
    <dgm:pt modelId="{BEB9CD4E-6E5F-4F71-9ACF-B8C1D9FC3587}" type="pres">
      <dgm:prSet presAssocID="{A8AC6C1F-3DAD-491C-BC56-F4DD373CD89C}" presName="sibTrans" presStyleLbl="sibTrans2D1" presStyleIdx="4" presStyleCnt="5"/>
      <dgm:spPr/>
    </dgm:pt>
    <dgm:pt modelId="{EFF34598-1F6D-47B3-8A59-752AD51A6E30}" type="pres">
      <dgm:prSet presAssocID="{A8AC6C1F-3DAD-491C-BC56-F4DD373CD89C}" presName="connectorText" presStyleLbl="sibTrans2D1" presStyleIdx="4" presStyleCnt="5"/>
      <dgm:spPr/>
    </dgm:pt>
    <dgm:pt modelId="{D3E3A02B-9B91-47EE-949B-E0E9877A4633}" type="pres">
      <dgm:prSet presAssocID="{FFB7D2C3-9859-432F-BC5E-7F42DDE476BC}" presName="node" presStyleLbl="node1" presStyleIdx="5" presStyleCnt="6">
        <dgm:presLayoutVars>
          <dgm:bulletEnabled val="1"/>
        </dgm:presLayoutVars>
      </dgm:prSet>
      <dgm:spPr/>
    </dgm:pt>
  </dgm:ptLst>
  <dgm:cxnLst>
    <dgm:cxn modelId="{2F5E6F0B-FB8D-4D18-9507-4BE833A9566E}" type="presOf" srcId="{018FD5BA-F837-43EE-9864-D975BF5FA000}" destId="{789019D9-5B88-42DD-B2CC-C9F1AECD6A08}" srcOrd="1" destOrd="0" presId="urn:microsoft.com/office/officeart/2005/8/layout/process5"/>
    <dgm:cxn modelId="{FB5A0122-EBDA-4FAD-A9CA-B35B4E2ECBF1}" srcId="{996E3B06-5756-4A37-9402-A844124BA049}" destId="{D427C9D2-6CCC-44FA-8F52-303A069B558C}" srcOrd="0" destOrd="0" parTransId="{89DCECAD-7D4C-4727-A1DA-5E23E297FF12}" sibTransId="{28D81671-C6D1-4506-A62D-2550CDE355E3}"/>
    <dgm:cxn modelId="{D6352223-C61C-4622-8713-30CB743C1F15}" type="presOf" srcId="{75683D03-6009-4956-ABD8-D8D55447F576}" destId="{3E395B6D-7466-435B-9C1C-1C6ECB00E6C2}" srcOrd="0" destOrd="0" presId="urn:microsoft.com/office/officeart/2005/8/layout/process5"/>
    <dgm:cxn modelId="{70EE6931-C318-4FEA-9DF5-41BC10334A94}" type="presOf" srcId="{8558A5BB-3B7A-4995-8054-832C91FAB026}" destId="{37EAC4CA-8898-4A7F-AD20-F55695DB1D96}" srcOrd="1" destOrd="0" presId="urn:microsoft.com/office/officeart/2005/8/layout/process5"/>
    <dgm:cxn modelId="{D7D7FE35-7F5E-445C-9527-2FB982492A04}" srcId="{996E3B06-5756-4A37-9402-A844124BA049}" destId="{7EC90424-B38A-4C97-958F-86E3FFEE663E}" srcOrd="3" destOrd="0" parTransId="{8BF45D8E-7B8E-4047-BFFB-6E2943647E49}" sibTransId="{8558A5BB-3B7A-4995-8054-832C91FAB026}"/>
    <dgm:cxn modelId="{EDC5093B-8767-41D7-8112-233EA4245AB1}" type="presOf" srcId="{E177108C-BB71-4686-9045-7FA8BF16DF57}" destId="{83F1F7D4-418E-4998-AFC2-B2CA38C5FBCE}" srcOrd="0" destOrd="0" presId="urn:microsoft.com/office/officeart/2005/8/layout/process5"/>
    <dgm:cxn modelId="{74CD9B6E-3A4D-4070-8D08-5BDA3E691256}" srcId="{996E3B06-5756-4A37-9402-A844124BA049}" destId="{75683D03-6009-4956-ABD8-D8D55447F576}" srcOrd="1" destOrd="0" parTransId="{954D4C27-F00D-4D28-A088-ECD9A8BFC7DD}" sibTransId="{B2417E78-5C8A-4790-8C12-3DF058A555EF}"/>
    <dgm:cxn modelId="{1CBA4A73-F161-429E-83D6-F0EC663F71BA}" srcId="{996E3B06-5756-4A37-9402-A844124BA049}" destId="{F4219EC0-39D3-4A96-A882-2A0D27A7A1F3}" srcOrd="4" destOrd="0" parTransId="{B3830A4C-890F-4B97-9D59-F23BDDCAF1BA}" sibTransId="{A8AC6C1F-3DAD-491C-BC56-F4DD373CD89C}"/>
    <dgm:cxn modelId="{8E800377-738F-4E22-BD49-E9852D098723}" type="presOf" srcId="{7EC90424-B38A-4C97-958F-86E3FFEE663E}" destId="{9A9E3F86-F975-43A5-A7BA-F82B63B8C0EA}" srcOrd="0" destOrd="0" presId="urn:microsoft.com/office/officeart/2005/8/layout/process5"/>
    <dgm:cxn modelId="{F6547C57-D14C-4609-9797-2012045D1A52}" type="presOf" srcId="{996E3B06-5756-4A37-9402-A844124BA049}" destId="{07F47E14-3ABE-44EF-A357-5B23E435915B}" srcOrd="0" destOrd="0" presId="urn:microsoft.com/office/officeart/2005/8/layout/process5"/>
    <dgm:cxn modelId="{BA6B7E7F-4A20-4971-9F6C-483E808394B9}" type="presOf" srcId="{28D81671-C6D1-4506-A62D-2550CDE355E3}" destId="{E91F2D4E-54F7-429A-A47A-9020836D2DDD}" srcOrd="1" destOrd="0" presId="urn:microsoft.com/office/officeart/2005/8/layout/process5"/>
    <dgm:cxn modelId="{46751B8C-3655-4C5B-8E52-82B6E61E0A7D}" type="presOf" srcId="{F4219EC0-39D3-4A96-A882-2A0D27A7A1F3}" destId="{2ACDA13D-5CFC-4C00-9B6A-BC17C901D6B2}" srcOrd="0" destOrd="0" presId="urn:microsoft.com/office/officeart/2005/8/layout/process5"/>
    <dgm:cxn modelId="{E6C6F297-C980-4F69-8F83-54BFAB166711}" type="presOf" srcId="{28D81671-C6D1-4506-A62D-2550CDE355E3}" destId="{2B607D1B-62AB-4D09-86CB-94DCDDC5FE8C}" srcOrd="0" destOrd="0" presId="urn:microsoft.com/office/officeart/2005/8/layout/process5"/>
    <dgm:cxn modelId="{72E09D98-4C2C-4921-A81D-1E2178D5A3EE}" srcId="{996E3B06-5756-4A37-9402-A844124BA049}" destId="{E177108C-BB71-4686-9045-7FA8BF16DF57}" srcOrd="2" destOrd="0" parTransId="{F452DBA8-E383-4DAA-B255-C2ED413BA372}" sibTransId="{018FD5BA-F837-43EE-9864-D975BF5FA000}"/>
    <dgm:cxn modelId="{F0F73EA3-A9AB-4872-9F00-49D2141121B1}" type="presOf" srcId="{A8AC6C1F-3DAD-491C-BC56-F4DD373CD89C}" destId="{BEB9CD4E-6E5F-4F71-9ACF-B8C1D9FC3587}" srcOrd="0" destOrd="0" presId="urn:microsoft.com/office/officeart/2005/8/layout/process5"/>
    <dgm:cxn modelId="{7208E3C0-A35E-43B2-9D6C-76CD6E344E44}" type="presOf" srcId="{A8AC6C1F-3DAD-491C-BC56-F4DD373CD89C}" destId="{EFF34598-1F6D-47B3-8A59-752AD51A6E30}" srcOrd="1" destOrd="0" presId="urn:microsoft.com/office/officeart/2005/8/layout/process5"/>
    <dgm:cxn modelId="{1FF376C2-9E5D-4DBC-8443-761B46C487AB}" type="presOf" srcId="{B2417E78-5C8A-4790-8C12-3DF058A555EF}" destId="{3424D6FC-4F0D-4D18-9319-0A4F748CC3F8}" srcOrd="0" destOrd="0" presId="urn:microsoft.com/office/officeart/2005/8/layout/process5"/>
    <dgm:cxn modelId="{FC8D0FD3-5BF2-4C13-9DB2-79AB38B01597}" type="presOf" srcId="{B2417E78-5C8A-4790-8C12-3DF058A555EF}" destId="{23F316DD-9385-4C00-8129-2C7D5B751C1E}" srcOrd="1" destOrd="0" presId="urn:microsoft.com/office/officeart/2005/8/layout/process5"/>
    <dgm:cxn modelId="{3D17D5D9-3357-4531-B878-3025E0084A49}" type="presOf" srcId="{018FD5BA-F837-43EE-9864-D975BF5FA000}" destId="{7D2A5C5A-4578-4731-B15B-BEACEEAC5AB0}" srcOrd="0" destOrd="0" presId="urn:microsoft.com/office/officeart/2005/8/layout/process5"/>
    <dgm:cxn modelId="{81DBA0DC-CFEE-4666-AD64-4DDE0AE8594E}" type="presOf" srcId="{FFB7D2C3-9859-432F-BC5E-7F42DDE476BC}" destId="{D3E3A02B-9B91-47EE-949B-E0E9877A4633}" srcOrd="0" destOrd="0" presId="urn:microsoft.com/office/officeart/2005/8/layout/process5"/>
    <dgm:cxn modelId="{C6EB93E5-FD7F-444C-932A-8A3C54C13CE2}" type="presOf" srcId="{D427C9D2-6CCC-44FA-8F52-303A069B558C}" destId="{D654772A-0476-4BD3-9E42-A8EF2B9CF683}" srcOrd="0" destOrd="0" presId="urn:microsoft.com/office/officeart/2005/8/layout/process5"/>
    <dgm:cxn modelId="{1019C4EC-3DBD-499F-B3BD-73CD899A92D5}" type="presOf" srcId="{8558A5BB-3B7A-4995-8054-832C91FAB026}" destId="{FC8EC20D-209D-414F-AA21-218D2F6F3A11}" srcOrd="0" destOrd="0" presId="urn:microsoft.com/office/officeart/2005/8/layout/process5"/>
    <dgm:cxn modelId="{BDCC26F5-584F-4E44-B552-F69EB868F347}" srcId="{996E3B06-5756-4A37-9402-A844124BA049}" destId="{FFB7D2C3-9859-432F-BC5E-7F42DDE476BC}" srcOrd="5" destOrd="0" parTransId="{E5CBDB5C-7D84-494A-BC2F-814D1D971328}" sibTransId="{125CD195-B0E1-43BE-AD3F-30B16947F2BC}"/>
    <dgm:cxn modelId="{2C7E8FA6-2290-4C14-92B4-5A25DA7EA820}" type="presParOf" srcId="{07F47E14-3ABE-44EF-A357-5B23E435915B}" destId="{D654772A-0476-4BD3-9E42-A8EF2B9CF683}" srcOrd="0" destOrd="0" presId="urn:microsoft.com/office/officeart/2005/8/layout/process5"/>
    <dgm:cxn modelId="{D21B8131-BF03-4968-9B40-EEC8DE7A473A}" type="presParOf" srcId="{07F47E14-3ABE-44EF-A357-5B23E435915B}" destId="{2B607D1B-62AB-4D09-86CB-94DCDDC5FE8C}" srcOrd="1" destOrd="0" presId="urn:microsoft.com/office/officeart/2005/8/layout/process5"/>
    <dgm:cxn modelId="{C3165330-876E-4F51-AEF8-E9D60DD66D5F}" type="presParOf" srcId="{2B607D1B-62AB-4D09-86CB-94DCDDC5FE8C}" destId="{E91F2D4E-54F7-429A-A47A-9020836D2DDD}" srcOrd="0" destOrd="0" presId="urn:microsoft.com/office/officeart/2005/8/layout/process5"/>
    <dgm:cxn modelId="{771B34F9-1F06-4D07-B0D4-AEA211CF10BC}" type="presParOf" srcId="{07F47E14-3ABE-44EF-A357-5B23E435915B}" destId="{3E395B6D-7466-435B-9C1C-1C6ECB00E6C2}" srcOrd="2" destOrd="0" presId="urn:microsoft.com/office/officeart/2005/8/layout/process5"/>
    <dgm:cxn modelId="{208BEB54-9AE0-45B8-9F53-B91EBB7CFBED}" type="presParOf" srcId="{07F47E14-3ABE-44EF-A357-5B23E435915B}" destId="{3424D6FC-4F0D-4D18-9319-0A4F748CC3F8}" srcOrd="3" destOrd="0" presId="urn:microsoft.com/office/officeart/2005/8/layout/process5"/>
    <dgm:cxn modelId="{7FAE7149-0181-421E-B139-F8A653F81FFA}" type="presParOf" srcId="{3424D6FC-4F0D-4D18-9319-0A4F748CC3F8}" destId="{23F316DD-9385-4C00-8129-2C7D5B751C1E}" srcOrd="0" destOrd="0" presId="urn:microsoft.com/office/officeart/2005/8/layout/process5"/>
    <dgm:cxn modelId="{6DA1CE48-1773-4946-B378-E18E5C34A10D}" type="presParOf" srcId="{07F47E14-3ABE-44EF-A357-5B23E435915B}" destId="{83F1F7D4-418E-4998-AFC2-B2CA38C5FBCE}" srcOrd="4" destOrd="0" presId="urn:microsoft.com/office/officeart/2005/8/layout/process5"/>
    <dgm:cxn modelId="{7DC6DDA2-D9BB-41A7-BAEE-51319D951F40}" type="presParOf" srcId="{07F47E14-3ABE-44EF-A357-5B23E435915B}" destId="{7D2A5C5A-4578-4731-B15B-BEACEEAC5AB0}" srcOrd="5" destOrd="0" presId="urn:microsoft.com/office/officeart/2005/8/layout/process5"/>
    <dgm:cxn modelId="{C35EA45A-9ED3-4C9E-AD5A-21DDCF02B929}" type="presParOf" srcId="{7D2A5C5A-4578-4731-B15B-BEACEEAC5AB0}" destId="{789019D9-5B88-42DD-B2CC-C9F1AECD6A08}" srcOrd="0" destOrd="0" presId="urn:microsoft.com/office/officeart/2005/8/layout/process5"/>
    <dgm:cxn modelId="{2FA4FCE3-FE33-4D00-8259-D72E267F5D21}" type="presParOf" srcId="{07F47E14-3ABE-44EF-A357-5B23E435915B}" destId="{9A9E3F86-F975-43A5-A7BA-F82B63B8C0EA}" srcOrd="6" destOrd="0" presId="urn:microsoft.com/office/officeart/2005/8/layout/process5"/>
    <dgm:cxn modelId="{3E5B52C8-A944-46F7-98D3-7A5A3C8D2F89}" type="presParOf" srcId="{07F47E14-3ABE-44EF-A357-5B23E435915B}" destId="{FC8EC20D-209D-414F-AA21-218D2F6F3A11}" srcOrd="7" destOrd="0" presId="urn:microsoft.com/office/officeart/2005/8/layout/process5"/>
    <dgm:cxn modelId="{C4B62181-FE8A-449B-AFA8-0B0028E2BD4D}" type="presParOf" srcId="{FC8EC20D-209D-414F-AA21-218D2F6F3A11}" destId="{37EAC4CA-8898-4A7F-AD20-F55695DB1D96}" srcOrd="0" destOrd="0" presId="urn:microsoft.com/office/officeart/2005/8/layout/process5"/>
    <dgm:cxn modelId="{84F873EF-7BC0-43DE-9398-FF46F3BE49F2}" type="presParOf" srcId="{07F47E14-3ABE-44EF-A357-5B23E435915B}" destId="{2ACDA13D-5CFC-4C00-9B6A-BC17C901D6B2}" srcOrd="8" destOrd="0" presId="urn:microsoft.com/office/officeart/2005/8/layout/process5"/>
    <dgm:cxn modelId="{D839C136-A0BE-4D0E-9248-0DD0D251CE62}" type="presParOf" srcId="{07F47E14-3ABE-44EF-A357-5B23E435915B}" destId="{BEB9CD4E-6E5F-4F71-9ACF-B8C1D9FC3587}" srcOrd="9" destOrd="0" presId="urn:microsoft.com/office/officeart/2005/8/layout/process5"/>
    <dgm:cxn modelId="{46CF448D-6149-4077-B620-05F3D933CD04}" type="presParOf" srcId="{BEB9CD4E-6E5F-4F71-9ACF-B8C1D9FC3587}" destId="{EFF34598-1F6D-47B3-8A59-752AD51A6E30}" srcOrd="0" destOrd="0" presId="urn:microsoft.com/office/officeart/2005/8/layout/process5"/>
    <dgm:cxn modelId="{0269F6A4-B2C0-4D30-B8C0-7A2AA48B5FC7}" type="presParOf" srcId="{07F47E14-3ABE-44EF-A357-5B23E435915B}" destId="{D3E3A02B-9B91-47EE-949B-E0E9877A4633}" srcOrd="10" destOrd="0" presId="urn:microsoft.com/office/officeart/2005/8/layout/process5"/>
  </dgm:cxnLst>
  <dgm:bg>
    <a:effectLst>
      <a:outerShdw blurRad="1016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7906EA4-4932-49F6-B487-F065CDC5B1DC}" type="doc">
      <dgm:prSet loTypeId="urn:microsoft.com/office/officeart/2005/8/layout/architecture" loCatId="list" qsTypeId="urn:microsoft.com/office/officeart/2005/8/quickstyle/simple1" qsCatId="simple" csTypeId="urn:microsoft.com/office/officeart/2005/8/colors/accent2_5" csCatId="accent2" phldr="1"/>
      <dgm:spPr/>
      <dgm:t>
        <a:bodyPr/>
        <a:lstStyle/>
        <a:p>
          <a:endParaRPr lang="en-US"/>
        </a:p>
      </dgm:t>
    </dgm:pt>
    <dgm:pt modelId="{6A4E70B9-22C1-4D31-BF0B-3E23E9D07F8A}">
      <dgm:prSet phldrT="[Text]"/>
      <dgm:spPr/>
      <dgm:t>
        <a:bodyPr anchor="t"/>
        <a:lstStyle/>
        <a:p>
          <a:r>
            <a:rPr lang="en-US" b="1" dirty="0"/>
            <a:t>Governance</a:t>
          </a:r>
        </a:p>
      </dgm:t>
    </dgm:pt>
    <dgm:pt modelId="{95111AEA-6E72-4D05-AA2D-85CE4538EAFF}" type="parTrans" cxnId="{C47FDF08-F5E0-442F-986E-0325D7521DCE}">
      <dgm:prSet/>
      <dgm:spPr/>
      <dgm:t>
        <a:bodyPr/>
        <a:lstStyle/>
        <a:p>
          <a:endParaRPr lang="en-US"/>
        </a:p>
      </dgm:t>
    </dgm:pt>
    <dgm:pt modelId="{1661E732-C99A-4277-9A31-4BF904CCE14F}" type="sibTrans" cxnId="{C47FDF08-F5E0-442F-986E-0325D7521DCE}">
      <dgm:prSet/>
      <dgm:spPr/>
      <dgm:t>
        <a:bodyPr/>
        <a:lstStyle/>
        <a:p>
          <a:endParaRPr lang="en-US"/>
        </a:p>
      </dgm:t>
    </dgm:pt>
    <dgm:pt modelId="{FEB6F702-CC0A-4C8D-886E-4DF4C6D85AB3}">
      <dgm:prSet phldrT="[Text]"/>
      <dgm:spPr/>
      <dgm:t>
        <a:bodyPr anchor="t"/>
        <a:lstStyle/>
        <a:p>
          <a:r>
            <a:rPr lang="en-US" b="1" dirty="0"/>
            <a:t>Network</a:t>
          </a:r>
        </a:p>
      </dgm:t>
    </dgm:pt>
    <dgm:pt modelId="{0D4BA788-8754-4FA7-BEE0-67E78CB614C2}" type="parTrans" cxnId="{CDA2448B-85F1-4201-8AA7-B38E8276B347}">
      <dgm:prSet/>
      <dgm:spPr/>
      <dgm:t>
        <a:bodyPr/>
        <a:lstStyle/>
        <a:p>
          <a:endParaRPr lang="en-US"/>
        </a:p>
      </dgm:t>
    </dgm:pt>
    <dgm:pt modelId="{4F0DDF6F-2BFB-44DD-9CDC-A09B885BC89B}" type="sibTrans" cxnId="{CDA2448B-85F1-4201-8AA7-B38E8276B347}">
      <dgm:prSet/>
      <dgm:spPr/>
      <dgm:t>
        <a:bodyPr/>
        <a:lstStyle/>
        <a:p>
          <a:endParaRPr lang="en-US"/>
        </a:p>
      </dgm:t>
    </dgm:pt>
    <dgm:pt modelId="{52536981-1312-4826-92CA-6CA8F32552A1}">
      <dgm:prSet phldrT="[Text]" custT="1"/>
      <dgm:spPr/>
      <dgm:t>
        <a:bodyPr anchor="t"/>
        <a:lstStyle/>
        <a:p>
          <a:r>
            <a:rPr lang="en-US" sz="2800" b="1" dirty="0"/>
            <a:t>Storage</a:t>
          </a:r>
        </a:p>
      </dgm:t>
    </dgm:pt>
    <dgm:pt modelId="{E9377E18-AA77-4BDD-8A15-3DAAB1CA9170}" type="parTrans" cxnId="{BE35E60F-E35C-486B-9A59-636B3385916F}">
      <dgm:prSet/>
      <dgm:spPr/>
      <dgm:t>
        <a:bodyPr/>
        <a:lstStyle/>
        <a:p>
          <a:endParaRPr lang="en-US"/>
        </a:p>
      </dgm:t>
    </dgm:pt>
    <dgm:pt modelId="{8DD9ADF1-B42E-4FD0-8E7E-17EE9750C911}" type="sibTrans" cxnId="{BE35E60F-E35C-486B-9A59-636B3385916F}">
      <dgm:prSet/>
      <dgm:spPr/>
      <dgm:t>
        <a:bodyPr/>
        <a:lstStyle/>
        <a:p>
          <a:endParaRPr lang="en-US"/>
        </a:p>
      </dgm:t>
    </dgm:pt>
    <dgm:pt modelId="{94F37C1E-CE33-489D-AB3B-2C927498EB9F}">
      <dgm:prSet phldrT="[Text]"/>
      <dgm:spPr/>
      <dgm:t>
        <a:bodyPr anchor="t"/>
        <a:lstStyle/>
        <a:p>
          <a:r>
            <a:rPr lang="en-US" b="1" dirty="0"/>
            <a:t>Management</a:t>
          </a:r>
        </a:p>
      </dgm:t>
    </dgm:pt>
    <dgm:pt modelId="{CCFC3844-FC17-49E4-A3A9-ECD9D6CA5E44}" type="parTrans" cxnId="{DFFBC15B-3227-41D0-A9DF-562AD4894D8B}">
      <dgm:prSet/>
      <dgm:spPr/>
      <dgm:t>
        <a:bodyPr/>
        <a:lstStyle/>
        <a:p>
          <a:endParaRPr lang="en-US"/>
        </a:p>
      </dgm:t>
    </dgm:pt>
    <dgm:pt modelId="{FE4C2931-1E02-4671-981B-E0E8CD5BE687}" type="sibTrans" cxnId="{DFFBC15B-3227-41D0-A9DF-562AD4894D8B}">
      <dgm:prSet/>
      <dgm:spPr/>
      <dgm:t>
        <a:bodyPr/>
        <a:lstStyle/>
        <a:p>
          <a:endParaRPr lang="en-US"/>
        </a:p>
      </dgm:t>
    </dgm:pt>
    <dgm:pt modelId="{66A30F18-C6C3-406C-8BD9-E0732CE85D89}">
      <dgm:prSet phldrT="[Text]"/>
      <dgm:spPr/>
      <dgm:t>
        <a:bodyPr/>
        <a:lstStyle/>
        <a:p>
          <a:r>
            <a:rPr lang="en-US" dirty="0"/>
            <a:t>Azure Subscription</a:t>
          </a:r>
        </a:p>
      </dgm:t>
    </dgm:pt>
    <dgm:pt modelId="{3D2C2AB4-969A-4B61-95FB-403C5D336026}" type="sibTrans" cxnId="{20BEAB96-13AA-4749-ADEC-8203FE209160}">
      <dgm:prSet/>
      <dgm:spPr/>
      <dgm:t>
        <a:bodyPr/>
        <a:lstStyle/>
        <a:p>
          <a:endParaRPr lang="en-US"/>
        </a:p>
      </dgm:t>
    </dgm:pt>
    <dgm:pt modelId="{4B81645B-675A-4A2D-BA4B-BA82E92BC28D}" type="parTrans" cxnId="{20BEAB96-13AA-4749-ADEC-8203FE209160}">
      <dgm:prSet/>
      <dgm:spPr/>
      <dgm:t>
        <a:bodyPr/>
        <a:lstStyle/>
        <a:p>
          <a:endParaRPr lang="en-US"/>
        </a:p>
      </dgm:t>
    </dgm:pt>
    <dgm:pt modelId="{E9978210-E5E5-4B98-B3FC-E745918B5273}" type="pres">
      <dgm:prSet presAssocID="{87906EA4-4932-49F6-B487-F065CDC5B1DC}" presName="Name0" presStyleCnt="0">
        <dgm:presLayoutVars>
          <dgm:chPref val="1"/>
          <dgm:dir/>
          <dgm:animOne val="branch"/>
          <dgm:animLvl val="lvl"/>
          <dgm:resizeHandles/>
        </dgm:presLayoutVars>
      </dgm:prSet>
      <dgm:spPr/>
    </dgm:pt>
    <dgm:pt modelId="{89E8D0DE-32B1-4B6A-881F-68789281543A}" type="pres">
      <dgm:prSet presAssocID="{66A30F18-C6C3-406C-8BD9-E0732CE85D89}" presName="vertOne" presStyleCnt="0"/>
      <dgm:spPr/>
    </dgm:pt>
    <dgm:pt modelId="{DC777309-8566-41B8-B351-32E0D78851C7}" type="pres">
      <dgm:prSet presAssocID="{66A30F18-C6C3-406C-8BD9-E0732CE85D89}" presName="txOne" presStyleLbl="node0" presStyleIdx="0" presStyleCnt="1" custScaleY="21133">
        <dgm:presLayoutVars>
          <dgm:chPref val="3"/>
        </dgm:presLayoutVars>
      </dgm:prSet>
      <dgm:spPr>
        <a:prstGeom prst="rect">
          <a:avLst/>
        </a:prstGeom>
      </dgm:spPr>
    </dgm:pt>
    <dgm:pt modelId="{605AE4E7-D327-4C14-B074-AC6FCE517008}" type="pres">
      <dgm:prSet presAssocID="{66A30F18-C6C3-406C-8BD9-E0732CE85D89}" presName="parTransOne" presStyleCnt="0"/>
      <dgm:spPr/>
    </dgm:pt>
    <dgm:pt modelId="{1A8E182B-E003-4C97-B9AC-4C29245931A4}" type="pres">
      <dgm:prSet presAssocID="{66A30F18-C6C3-406C-8BD9-E0732CE85D89}" presName="horzOne" presStyleCnt="0"/>
      <dgm:spPr/>
    </dgm:pt>
    <dgm:pt modelId="{90B7E468-357B-4D5B-B4E4-390C2B9545FB}" type="pres">
      <dgm:prSet presAssocID="{6A4E70B9-22C1-4D31-BF0B-3E23E9D07F8A}" presName="vertTwo" presStyleCnt="0"/>
      <dgm:spPr/>
    </dgm:pt>
    <dgm:pt modelId="{237C9E8D-A665-45DD-8E0C-FB7FAA3C6475}" type="pres">
      <dgm:prSet presAssocID="{6A4E70B9-22C1-4D31-BF0B-3E23E9D07F8A}" presName="txTwo" presStyleLbl="node2" presStyleIdx="0" presStyleCnt="4">
        <dgm:presLayoutVars>
          <dgm:chPref val="3"/>
        </dgm:presLayoutVars>
      </dgm:prSet>
      <dgm:spPr>
        <a:prstGeom prst="rect">
          <a:avLst/>
        </a:prstGeom>
      </dgm:spPr>
    </dgm:pt>
    <dgm:pt modelId="{B6F8B347-2645-4EC1-8260-FD95B0F3D05C}" type="pres">
      <dgm:prSet presAssocID="{6A4E70B9-22C1-4D31-BF0B-3E23E9D07F8A}" presName="horzTwo" presStyleCnt="0"/>
      <dgm:spPr/>
    </dgm:pt>
    <dgm:pt modelId="{593AD2C2-E180-4959-8EF1-74CC58A90F8D}" type="pres">
      <dgm:prSet presAssocID="{1661E732-C99A-4277-9A31-4BF904CCE14F}" presName="sibSpaceTwo" presStyleCnt="0"/>
      <dgm:spPr/>
    </dgm:pt>
    <dgm:pt modelId="{41F7CCDE-9FED-4591-91EE-286D2B71B6C0}" type="pres">
      <dgm:prSet presAssocID="{FEB6F702-CC0A-4C8D-886E-4DF4C6D85AB3}" presName="vertTwo" presStyleCnt="0"/>
      <dgm:spPr/>
    </dgm:pt>
    <dgm:pt modelId="{68DCD6A5-189F-4AA6-ACBE-0B018E79EA53}" type="pres">
      <dgm:prSet presAssocID="{FEB6F702-CC0A-4C8D-886E-4DF4C6D85AB3}" presName="txTwo" presStyleLbl="node2" presStyleIdx="1" presStyleCnt="4">
        <dgm:presLayoutVars>
          <dgm:chPref val="3"/>
        </dgm:presLayoutVars>
      </dgm:prSet>
      <dgm:spPr>
        <a:prstGeom prst="rect">
          <a:avLst/>
        </a:prstGeom>
      </dgm:spPr>
    </dgm:pt>
    <dgm:pt modelId="{4D1776A5-9D72-4570-A3C3-7DDD27532FAC}" type="pres">
      <dgm:prSet presAssocID="{FEB6F702-CC0A-4C8D-886E-4DF4C6D85AB3}" presName="horzTwo" presStyleCnt="0"/>
      <dgm:spPr/>
    </dgm:pt>
    <dgm:pt modelId="{5B4DFBB0-3142-4171-AAE2-E105B9B986E4}" type="pres">
      <dgm:prSet presAssocID="{4F0DDF6F-2BFB-44DD-9CDC-A09B885BC89B}" presName="sibSpaceTwo" presStyleCnt="0"/>
      <dgm:spPr/>
    </dgm:pt>
    <dgm:pt modelId="{7D28988E-8942-47E5-8DE1-4B096F748788}" type="pres">
      <dgm:prSet presAssocID="{52536981-1312-4826-92CA-6CA8F32552A1}" presName="vertTwo" presStyleCnt="0"/>
      <dgm:spPr/>
    </dgm:pt>
    <dgm:pt modelId="{20390FA1-1CB5-40D8-8ABE-727B178C4400}" type="pres">
      <dgm:prSet presAssocID="{52536981-1312-4826-92CA-6CA8F32552A1}" presName="txTwo" presStyleLbl="node2" presStyleIdx="2" presStyleCnt="4">
        <dgm:presLayoutVars>
          <dgm:chPref val="3"/>
        </dgm:presLayoutVars>
      </dgm:prSet>
      <dgm:spPr>
        <a:prstGeom prst="rect">
          <a:avLst/>
        </a:prstGeom>
      </dgm:spPr>
    </dgm:pt>
    <dgm:pt modelId="{AEC3FBF6-D5A6-4CD8-BC2E-D1809D4B9126}" type="pres">
      <dgm:prSet presAssocID="{52536981-1312-4826-92CA-6CA8F32552A1}" presName="horzTwo" presStyleCnt="0"/>
      <dgm:spPr/>
    </dgm:pt>
    <dgm:pt modelId="{FF3F4C93-9E3D-4504-B112-6F044BC5315F}" type="pres">
      <dgm:prSet presAssocID="{8DD9ADF1-B42E-4FD0-8E7E-17EE9750C911}" presName="sibSpaceTwo" presStyleCnt="0"/>
      <dgm:spPr/>
    </dgm:pt>
    <dgm:pt modelId="{8309B01D-6C71-4354-89D1-AEB6498A336C}" type="pres">
      <dgm:prSet presAssocID="{94F37C1E-CE33-489D-AB3B-2C927498EB9F}" presName="vertTwo" presStyleCnt="0"/>
      <dgm:spPr/>
    </dgm:pt>
    <dgm:pt modelId="{F852AD45-7DBA-44AB-B68F-52184A12E7A6}" type="pres">
      <dgm:prSet presAssocID="{94F37C1E-CE33-489D-AB3B-2C927498EB9F}" presName="txTwo" presStyleLbl="node2" presStyleIdx="3" presStyleCnt="4">
        <dgm:presLayoutVars>
          <dgm:chPref val="3"/>
        </dgm:presLayoutVars>
      </dgm:prSet>
      <dgm:spPr>
        <a:prstGeom prst="rect">
          <a:avLst/>
        </a:prstGeom>
      </dgm:spPr>
    </dgm:pt>
    <dgm:pt modelId="{1ED0E134-05B9-49C0-A87D-4CFDF4E17FEB}" type="pres">
      <dgm:prSet presAssocID="{94F37C1E-CE33-489D-AB3B-2C927498EB9F}" presName="horzTwo" presStyleCnt="0"/>
      <dgm:spPr/>
    </dgm:pt>
  </dgm:ptLst>
  <dgm:cxnLst>
    <dgm:cxn modelId="{C47FDF08-F5E0-442F-986E-0325D7521DCE}" srcId="{66A30F18-C6C3-406C-8BD9-E0732CE85D89}" destId="{6A4E70B9-22C1-4D31-BF0B-3E23E9D07F8A}" srcOrd="0" destOrd="0" parTransId="{95111AEA-6E72-4D05-AA2D-85CE4538EAFF}" sibTransId="{1661E732-C99A-4277-9A31-4BF904CCE14F}"/>
    <dgm:cxn modelId="{BE35E60F-E35C-486B-9A59-636B3385916F}" srcId="{66A30F18-C6C3-406C-8BD9-E0732CE85D89}" destId="{52536981-1312-4826-92CA-6CA8F32552A1}" srcOrd="2" destOrd="0" parTransId="{E9377E18-AA77-4BDD-8A15-3DAAB1CA9170}" sibTransId="{8DD9ADF1-B42E-4FD0-8E7E-17EE9750C911}"/>
    <dgm:cxn modelId="{DFFBC15B-3227-41D0-A9DF-562AD4894D8B}" srcId="{66A30F18-C6C3-406C-8BD9-E0732CE85D89}" destId="{94F37C1E-CE33-489D-AB3B-2C927498EB9F}" srcOrd="3" destOrd="0" parTransId="{CCFC3844-FC17-49E4-A3A9-ECD9D6CA5E44}" sibTransId="{FE4C2931-1E02-4671-981B-E0E8CD5BE687}"/>
    <dgm:cxn modelId="{49FF315C-9779-4AF6-A217-643ADA9BE3B8}" type="presOf" srcId="{6A4E70B9-22C1-4D31-BF0B-3E23E9D07F8A}" destId="{237C9E8D-A665-45DD-8E0C-FB7FAA3C6475}" srcOrd="0" destOrd="0" presId="urn:microsoft.com/office/officeart/2005/8/layout/architecture"/>
    <dgm:cxn modelId="{61523356-50DC-4499-9630-3F30D6C65664}" type="presOf" srcId="{66A30F18-C6C3-406C-8BD9-E0732CE85D89}" destId="{DC777309-8566-41B8-B351-32E0D78851C7}" srcOrd="0" destOrd="0" presId="urn:microsoft.com/office/officeart/2005/8/layout/architecture"/>
    <dgm:cxn modelId="{0FD8457E-B4BE-41A2-9DB1-3FA0E86109FB}" type="presOf" srcId="{94F37C1E-CE33-489D-AB3B-2C927498EB9F}" destId="{F852AD45-7DBA-44AB-B68F-52184A12E7A6}" srcOrd="0" destOrd="0" presId="urn:microsoft.com/office/officeart/2005/8/layout/architecture"/>
    <dgm:cxn modelId="{CDA2448B-85F1-4201-8AA7-B38E8276B347}" srcId="{66A30F18-C6C3-406C-8BD9-E0732CE85D89}" destId="{FEB6F702-CC0A-4C8D-886E-4DF4C6D85AB3}" srcOrd="1" destOrd="0" parTransId="{0D4BA788-8754-4FA7-BEE0-67E78CB614C2}" sibTransId="{4F0DDF6F-2BFB-44DD-9CDC-A09B885BC89B}"/>
    <dgm:cxn modelId="{7E8FC895-9552-4A93-84F3-7B4FF1EA4D4D}" type="presOf" srcId="{87906EA4-4932-49F6-B487-F065CDC5B1DC}" destId="{E9978210-E5E5-4B98-B3FC-E745918B5273}" srcOrd="0" destOrd="0" presId="urn:microsoft.com/office/officeart/2005/8/layout/architecture"/>
    <dgm:cxn modelId="{20BEAB96-13AA-4749-ADEC-8203FE209160}" srcId="{87906EA4-4932-49F6-B487-F065CDC5B1DC}" destId="{66A30F18-C6C3-406C-8BD9-E0732CE85D89}" srcOrd="0" destOrd="0" parTransId="{4B81645B-675A-4A2D-BA4B-BA82E92BC28D}" sibTransId="{3D2C2AB4-969A-4B61-95FB-403C5D336026}"/>
    <dgm:cxn modelId="{6CF3F4DE-C2DF-4E7F-B9E5-DDDB1C6A4E0D}" type="presOf" srcId="{FEB6F702-CC0A-4C8D-886E-4DF4C6D85AB3}" destId="{68DCD6A5-189F-4AA6-ACBE-0B018E79EA53}" srcOrd="0" destOrd="0" presId="urn:microsoft.com/office/officeart/2005/8/layout/architecture"/>
    <dgm:cxn modelId="{A79B40FF-7050-4346-8A5C-C2C75FD4EE33}" type="presOf" srcId="{52536981-1312-4826-92CA-6CA8F32552A1}" destId="{20390FA1-1CB5-40D8-8ABE-727B178C4400}" srcOrd="0" destOrd="0" presId="urn:microsoft.com/office/officeart/2005/8/layout/architecture"/>
    <dgm:cxn modelId="{48B6227C-65E5-4622-9AF5-9CC5E79B6D43}" type="presParOf" srcId="{E9978210-E5E5-4B98-B3FC-E745918B5273}" destId="{89E8D0DE-32B1-4B6A-881F-68789281543A}" srcOrd="0" destOrd="0" presId="urn:microsoft.com/office/officeart/2005/8/layout/architecture"/>
    <dgm:cxn modelId="{6A17CBD1-AB94-4900-90E0-A73E7F2E78C0}" type="presParOf" srcId="{89E8D0DE-32B1-4B6A-881F-68789281543A}" destId="{DC777309-8566-41B8-B351-32E0D78851C7}" srcOrd="0" destOrd="0" presId="urn:microsoft.com/office/officeart/2005/8/layout/architecture"/>
    <dgm:cxn modelId="{5B21C5AD-07D5-4F76-9251-435D4C03ABB9}" type="presParOf" srcId="{89E8D0DE-32B1-4B6A-881F-68789281543A}" destId="{605AE4E7-D327-4C14-B074-AC6FCE517008}" srcOrd="1" destOrd="0" presId="urn:microsoft.com/office/officeart/2005/8/layout/architecture"/>
    <dgm:cxn modelId="{D2D39CD3-8040-481B-B298-881B5D9A748B}" type="presParOf" srcId="{89E8D0DE-32B1-4B6A-881F-68789281543A}" destId="{1A8E182B-E003-4C97-B9AC-4C29245931A4}" srcOrd="2" destOrd="0" presId="urn:microsoft.com/office/officeart/2005/8/layout/architecture"/>
    <dgm:cxn modelId="{01F83B15-B2C2-4975-9258-9E66D1675C5D}" type="presParOf" srcId="{1A8E182B-E003-4C97-B9AC-4C29245931A4}" destId="{90B7E468-357B-4D5B-B4E4-390C2B9545FB}" srcOrd="0" destOrd="0" presId="urn:microsoft.com/office/officeart/2005/8/layout/architecture"/>
    <dgm:cxn modelId="{354EEEFA-A71C-4D71-88DA-90F8BEF12185}" type="presParOf" srcId="{90B7E468-357B-4D5B-B4E4-390C2B9545FB}" destId="{237C9E8D-A665-45DD-8E0C-FB7FAA3C6475}" srcOrd="0" destOrd="0" presId="urn:microsoft.com/office/officeart/2005/8/layout/architecture"/>
    <dgm:cxn modelId="{51BD446D-7A12-495B-B9E8-E5DFD2A35F7B}" type="presParOf" srcId="{90B7E468-357B-4D5B-B4E4-390C2B9545FB}" destId="{B6F8B347-2645-4EC1-8260-FD95B0F3D05C}" srcOrd="1" destOrd="0" presId="urn:microsoft.com/office/officeart/2005/8/layout/architecture"/>
    <dgm:cxn modelId="{15A6A4C9-652C-48C9-B721-3799E2257DEF}" type="presParOf" srcId="{1A8E182B-E003-4C97-B9AC-4C29245931A4}" destId="{593AD2C2-E180-4959-8EF1-74CC58A90F8D}" srcOrd="1" destOrd="0" presId="urn:microsoft.com/office/officeart/2005/8/layout/architecture"/>
    <dgm:cxn modelId="{367386A9-086B-4D63-BF2A-D849C4892CA6}" type="presParOf" srcId="{1A8E182B-E003-4C97-B9AC-4C29245931A4}" destId="{41F7CCDE-9FED-4591-91EE-286D2B71B6C0}" srcOrd="2" destOrd="0" presId="urn:microsoft.com/office/officeart/2005/8/layout/architecture"/>
    <dgm:cxn modelId="{1918581E-E827-4CE2-A81A-FB2BD88F7C06}" type="presParOf" srcId="{41F7CCDE-9FED-4591-91EE-286D2B71B6C0}" destId="{68DCD6A5-189F-4AA6-ACBE-0B018E79EA53}" srcOrd="0" destOrd="0" presId="urn:microsoft.com/office/officeart/2005/8/layout/architecture"/>
    <dgm:cxn modelId="{C0035B85-B173-4F56-91F2-E01E9A768D27}" type="presParOf" srcId="{41F7CCDE-9FED-4591-91EE-286D2B71B6C0}" destId="{4D1776A5-9D72-4570-A3C3-7DDD27532FAC}" srcOrd="1" destOrd="0" presId="urn:microsoft.com/office/officeart/2005/8/layout/architecture"/>
    <dgm:cxn modelId="{E88CC7CC-14F6-42F2-98C6-B0DF8B0C0BED}" type="presParOf" srcId="{1A8E182B-E003-4C97-B9AC-4C29245931A4}" destId="{5B4DFBB0-3142-4171-AAE2-E105B9B986E4}" srcOrd="3" destOrd="0" presId="urn:microsoft.com/office/officeart/2005/8/layout/architecture"/>
    <dgm:cxn modelId="{625A82FF-B362-4A30-A966-E85CDDC8B1EE}" type="presParOf" srcId="{1A8E182B-E003-4C97-B9AC-4C29245931A4}" destId="{7D28988E-8942-47E5-8DE1-4B096F748788}" srcOrd="4" destOrd="0" presId="urn:microsoft.com/office/officeart/2005/8/layout/architecture"/>
    <dgm:cxn modelId="{7D63E7E0-62BB-4413-BD43-8D4A9698E0A1}" type="presParOf" srcId="{7D28988E-8942-47E5-8DE1-4B096F748788}" destId="{20390FA1-1CB5-40D8-8ABE-727B178C4400}" srcOrd="0" destOrd="0" presId="urn:microsoft.com/office/officeart/2005/8/layout/architecture"/>
    <dgm:cxn modelId="{CAD6CC4A-2092-4F6E-91C8-2E8EF570B698}" type="presParOf" srcId="{7D28988E-8942-47E5-8DE1-4B096F748788}" destId="{AEC3FBF6-D5A6-4CD8-BC2E-D1809D4B9126}" srcOrd="1" destOrd="0" presId="urn:microsoft.com/office/officeart/2005/8/layout/architecture"/>
    <dgm:cxn modelId="{FB8086F0-8F3E-4B6B-A0FE-C77ABE6C7CD9}" type="presParOf" srcId="{1A8E182B-E003-4C97-B9AC-4C29245931A4}" destId="{FF3F4C93-9E3D-4504-B112-6F044BC5315F}" srcOrd="5" destOrd="0" presId="urn:microsoft.com/office/officeart/2005/8/layout/architecture"/>
    <dgm:cxn modelId="{52C0323C-71B5-41D0-9CAD-D8CF37476991}" type="presParOf" srcId="{1A8E182B-E003-4C97-B9AC-4C29245931A4}" destId="{8309B01D-6C71-4354-89D1-AEB6498A336C}" srcOrd="6" destOrd="0" presId="urn:microsoft.com/office/officeart/2005/8/layout/architecture"/>
    <dgm:cxn modelId="{1D4A5B61-3DE2-49B3-A6BA-C6EB6AE282ED}" type="presParOf" srcId="{8309B01D-6C71-4354-89D1-AEB6498A336C}" destId="{F852AD45-7DBA-44AB-B68F-52184A12E7A6}" srcOrd="0" destOrd="0" presId="urn:microsoft.com/office/officeart/2005/8/layout/architecture"/>
    <dgm:cxn modelId="{D0EC0263-9DF1-4402-B719-641AA6DAB312}" type="presParOf" srcId="{8309B01D-6C71-4354-89D1-AEB6498A336C}" destId="{1ED0E134-05B9-49C0-A87D-4CFDF4E17FEB}"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3616237-201B-4EA1-A32C-95EB94F15490}" type="doc">
      <dgm:prSet loTypeId="urn:microsoft.com/office/officeart/2005/8/layout/hierarchy3" loCatId="list" qsTypeId="urn:microsoft.com/office/officeart/2005/8/quickstyle/simple1" qsCatId="simple" csTypeId="urn:microsoft.com/office/officeart/2005/8/colors/accent2_5" csCatId="accent2" phldr="1"/>
      <dgm:spPr/>
      <dgm:t>
        <a:bodyPr/>
        <a:lstStyle/>
        <a:p>
          <a:endParaRPr lang="en-US"/>
        </a:p>
      </dgm:t>
    </dgm:pt>
    <dgm:pt modelId="{CA5E1592-76C6-4718-A419-ED0D4300BA49}">
      <dgm:prSet phldrT="[Text]"/>
      <dgm:spPr>
        <a:effectLst>
          <a:outerShdw blurRad="101600" dist="38100" dir="2700000" algn="tl" rotWithShape="0">
            <a:prstClr val="black">
              <a:alpha val="40000"/>
            </a:prstClr>
          </a:outerShdw>
        </a:effectLst>
      </dgm:spPr>
      <dgm:t>
        <a:bodyPr/>
        <a:lstStyle/>
        <a:p>
          <a:r>
            <a:rPr lang="en-IE" dirty="0"/>
            <a:t>Clean Install</a:t>
          </a:r>
          <a:endParaRPr lang="en-US" dirty="0"/>
        </a:p>
      </dgm:t>
    </dgm:pt>
    <dgm:pt modelId="{9A12CCA2-B3F6-4EB3-8C66-AF5EDD047044}" type="parTrans" cxnId="{95D70441-DD9F-4C65-894E-B2C5FD471156}">
      <dgm:prSet/>
      <dgm:spPr/>
      <dgm:t>
        <a:bodyPr/>
        <a:lstStyle/>
        <a:p>
          <a:endParaRPr lang="en-US"/>
        </a:p>
      </dgm:t>
    </dgm:pt>
    <dgm:pt modelId="{71AD4D68-E86D-47BF-8F1A-F3A5C4E015AB}" type="sibTrans" cxnId="{95D70441-DD9F-4C65-894E-B2C5FD471156}">
      <dgm:prSet/>
      <dgm:spPr/>
      <dgm:t>
        <a:bodyPr/>
        <a:lstStyle/>
        <a:p>
          <a:endParaRPr lang="en-US"/>
        </a:p>
      </dgm:t>
    </dgm:pt>
    <dgm:pt modelId="{F0476FAF-46A5-450F-88EA-7C57895A6D80}">
      <dgm:prSet phldrT="[Text]" custT="1"/>
      <dgm:spPr>
        <a:effectLst>
          <a:outerShdw blurRad="101600" dist="38100" dir="2700000" algn="tl" rotWithShape="0">
            <a:prstClr val="black">
              <a:alpha val="40000"/>
            </a:prstClr>
          </a:outerShdw>
        </a:effectLst>
      </dgm:spPr>
      <dgm:t>
        <a:bodyPr/>
        <a:lstStyle/>
        <a:p>
          <a:pPr algn="l"/>
          <a:r>
            <a:rPr lang="en-IE" sz="2400" dirty="0"/>
            <a:t>Create clean VMs and re-install the application; copy data</a:t>
          </a:r>
          <a:endParaRPr lang="en-US" sz="2400" dirty="0"/>
        </a:p>
      </dgm:t>
    </dgm:pt>
    <dgm:pt modelId="{5750EF7D-0B0F-44C3-BCC3-A835AEEDBFD2}" type="parTrans" cxnId="{372152BD-1644-45B8-908B-16E365795B6D}">
      <dgm:prSet/>
      <dgm:spPr/>
      <dgm:t>
        <a:bodyPr/>
        <a:lstStyle/>
        <a:p>
          <a:endParaRPr lang="en-US"/>
        </a:p>
      </dgm:t>
    </dgm:pt>
    <dgm:pt modelId="{9D85EBDB-8295-454C-AB18-9634B492E1FC}" type="sibTrans" cxnId="{372152BD-1644-45B8-908B-16E365795B6D}">
      <dgm:prSet/>
      <dgm:spPr/>
      <dgm:t>
        <a:bodyPr/>
        <a:lstStyle/>
        <a:p>
          <a:endParaRPr lang="en-US"/>
        </a:p>
      </dgm:t>
    </dgm:pt>
    <dgm:pt modelId="{8EC07EE6-466F-4B76-8633-D2C5F2C09067}">
      <dgm:prSet phldrT="[Text]"/>
      <dgm:spPr>
        <a:effectLst>
          <a:outerShdw blurRad="101600" dist="38100" dir="2700000" algn="tl" rotWithShape="0">
            <a:prstClr val="black">
              <a:alpha val="40000"/>
            </a:prstClr>
          </a:outerShdw>
        </a:effectLst>
      </dgm:spPr>
      <dgm:t>
        <a:bodyPr/>
        <a:lstStyle/>
        <a:p>
          <a:r>
            <a:rPr lang="en-IE" dirty="0"/>
            <a:t>Port Existing Disks</a:t>
          </a:r>
          <a:endParaRPr lang="en-US" dirty="0"/>
        </a:p>
      </dgm:t>
    </dgm:pt>
    <dgm:pt modelId="{CED6226A-5035-453A-9A44-9C4DCFEAAF6D}" type="parTrans" cxnId="{06A374B8-010B-4A9C-A917-880E66AEB630}">
      <dgm:prSet/>
      <dgm:spPr/>
      <dgm:t>
        <a:bodyPr/>
        <a:lstStyle/>
        <a:p>
          <a:endParaRPr lang="en-US"/>
        </a:p>
      </dgm:t>
    </dgm:pt>
    <dgm:pt modelId="{C1FFDD9E-62F6-4D95-99A1-26CA4B7CE3CA}" type="sibTrans" cxnId="{06A374B8-010B-4A9C-A917-880E66AEB630}">
      <dgm:prSet/>
      <dgm:spPr/>
      <dgm:t>
        <a:bodyPr/>
        <a:lstStyle/>
        <a:p>
          <a:endParaRPr lang="en-US"/>
        </a:p>
      </dgm:t>
    </dgm:pt>
    <dgm:pt modelId="{F5DC18E4-97A9-4C82-9616-8C0652530FA0}">
      <dgm:prSet phldrT="[Text]" custT="1"/>
      <dgm:spPr>
        <a:effectLst>
          <a:outerShdw blurRad="101600" dist="38100" dir="2700000" algn="tl" rotWithShape="0">
            <a:prstClr val="black">
              <a:alpha val="40000"/>
            </a:prstClr>
          </a:outerShdw>
        </a:effectLst>
      </dgm:spPr>
      <dgm:t>
        <a:bodyPr/>
        <a:lstStyle/>
        <a:p>
          <a:pPr algn="l"/>
          <a:r>
            <a:rPr lang="en-IE" sz="2400" dirty="0"/>
            <a:t>Port existing disks to Azure; create new VMs using those disks</a:t>
          </a:r>
          <a:endParaRPr lang="en-US" sz="2400" dirty="0"/>
        </a:p>
      </dgm:t>
    </dgm:pt>
    <dgm:pt modelId="{901BC86E-73E6-4064-A03E-157D6FB87BF4}" type="parTrans" cxnId="{4FA68062-DC0E-4542-A510-9F023A5FFA0A}">
      <dgm:prSet/>
      <dgm:spPr/>
      <dgm:t>
        <a:bodyPr/>
        <a:lstStyle/>
        <a:p>
          <a:endParaRPr lang="en-US"/>
        </a:p>
      </dgm:t>
    </dgm:pt>
    <dgm:pt modelId="{D70F206D-2A0F-4672-99CE-73D371516EE0}" type="sibTrans" cxnId="{4FA68062-DC0E-4542-A510-9F023A5FFA0A}">
      <dgm:prSet/>
      <dgm:spPr/>
      <dgm:t>
        <a:bodyPr/>
        <a:lstStyle/>
        <a:p>
          <a:endParaRPr lang="en-US"/>
        </a:p>
      </dgm:t>
    </dgm:pt>
    <dgm:pt modelId="{B9E16DAB-A130-437D-8FF5-56C70BD47E62}">
      <dgm:prSet phldrT="[Text]"/>
      <dgm:spPr>
        <a:effectLst>
          <a:outerShdw blurRad="101600" dist="38100" dir="2700000" algn="tl" rotWithShape="0">
            <a:prstClr val="black">
              <a:alpha val="40000"/>
            </a:prstClr>
          </a:outerShdw>
        </a:effectLst>
      </dgm:spPr>
      <dgm:t>
        <a:bodyPr/>
        <a:lstStyle/>
        <a:p>
          <a:r>
            <a:rPr lang="en-IE" dirty="0"/>
            <a:t>Server Migration</a:t>
          </a:r>
          <a:endParaRPr lang="en-US" dirty="0"/>
        </a:p>
      </dgm:t>
    </dgm:pt>
    <dgm:pt modelId="{F07A7099-048B-455F-A666-79380F203E43}" type="parTrans" cxnId="{AB00DBE2-8B71-4D78-9BC5-86558FC9F1F0}">
      <dgm:prSet/>
      <dgm:spPr/>
      <dgm:t>
        <a:bodyPr/>
        <a:lstStyle/>
        <a:p>
          <a:endParaRPr lang="en-US"/>
        </a:p>
      </dgm:t>
    </dgm:pt>
    <dgm:pt modelId="{C71C4B6A-B7E3-41D9-8629-2027D5720DF4}" type="sibTrans" cxnId="{AB00DBE2-8B71-4D78-9BC5-86558FC9F1F0}">
      <dgm:prSet/>
      <dgm:spPr/>
      <dgm:t>
        <a:bodyPr/>
        <a:lstStyle/>
        <a:p>
          <a:endParaRPr lang="en-US"/>
        </a:p>
      </dgm:t>
    </dgm:pt>
    <dgm:pt modelId="{0D4DAFC5-C098-47DF-8A08-BAE9DB797E0F}">
      <dgm:prSet phldrT="[Text]" custT="1"/>
      <dgm:spPr>
        <a:effectLst>
          <a:outerShdw blurRad="101600" dist="38100" dir="2700000" algn="tl" rotWithShape="0">
            <a:prstClr val="black">
              <a:alpha val="40000"/>
            </a:prstClr>
          </a:outerShdw>
        </a:effectLst>
      </dgm:spPr>
      <dgm:t>
        <a:bodyPr/>
        <a:lstStyle/>
        <a:p>
          <a:pPr algn="l"/>
          <a:r>
            <a:rPr lang="en-IE" sz="2400" dirty="0"/>
            <a:t>Use migration tools to replicate existing servers into Azure</a:t>
          </a:r>
          <a:endParaRPr lang="en-US" sz="2400" dirty="0"/>
        </a:p>
      </dgm:t>
    </dgm:pt>
    <dgm:pt modelId="{AB518CEF-B5EA-4B70-B7FB-FE25313DC703}" type="parTrans" cxnId="{D72E1AB9-BB60-49EE-9A67-585A8766B03E}">
      <dgm:prSet/>
      <dgm:spPr/>
      <dgm:t>
        <a:bodyPr/>
        <a:lstStyle/>
        <a:p>
          <a:endParaRPr lang="en-US"/>
        </a:p>
      </dgm:t>
    </dgm:pt>
    <dgm:pt modelId="{2991AFE4-F31D-437B-99FE-93E045ED408C}" type="sibTrans" cxnId="{D72E1AB9-BB60-49EE-9A67-585A8766B03E}">
      <dgm:prSet/>
      <dgm:spPr/>
      <dgm:t>
        <a:bodyPr/>
        <a:lstStyle/>
        <a:p>
          <a:endParaRPr lang="en-US"/>
        </a:p>
      </dgm:t>
    </dgm:pt>
    <dgm:pt modelId="{6EA056C2-DC94-4724-B070-A6518C0E51E9}" type="pres">
      <dgm:prSet presAssocID="{D3616237-201B-4EA1-A32C-95EB94F15490}" presName="diagram" presStyleCnt="0">
        <dgm:presLayoutVars>
          <dgm:chPref val="1"/>
          <dgm:dir/>
          <dgm:animOne val="branch"/>
          <dgm:animLvl val="lvl"/>
          <dgm:resizeHandles/>
        </dgm:presLayoutVars>
      </dgm:prSet>
      <dgm:spPr/>
    </dgm:pt>
    <dgm:pt modelId="{534590C6-1256-46FD-BB1A-44D8E00BF78D}" type="pres">
      <dgm:prSet presAssocID="{CA5E1592-76C6-4718-A419-ED0D4300BA49}" presName="root" presStyleCnt="0"/>
      <dgm:spPr/>
    </dgm:pt>
    <dgm:pt modelId="{0C967631-325A-40A1-AA0E-C2F5857223FD}" type="pres">
      <dgm:prSet presAssocID="{CA5E1592-76C6-4718-A419-ED0D4300BA49}" presName="rootComposite" presStyleCnt="0"/>
      <dgm:spPr/>
    </dgm:pt>
    <dgm:pt modelId="{055FB692-DADF-4888-8F2D-9AAF02B2C9C2}" type="pres">
      <dgm:prSet presAssocID="{CA5E1592-76C6-4718-A419-ED0D4300BA49}" presName="rootText" presStyleLbl="node1" presStyleIdx="0" presStyleCnt="3"/>
      <dgm:spPr/>
    </dgm:pt>
    <dgm:pt modelId="{32B81204-9344-4B26-8E28-C6F5629FFAAF}" type="pres">
      <dgm:prSet presAssocID="{CA5E1592-76C6-4718-A419-ED0D4300BA49}" presName="rootConnector" presStyleLbl="node1" presStyleIdx="0" presStyleCnt="3"/>
      <dgm:spPr/>
    </dgm:pt>
    <dgm:pt modelId="{ED14759F-3CD5-4DDF-9D94-20AB16D6A9DA}" type="pres">
      <dgm:prSet presAssocID="{CA5E1592-76C6-4718-A419-ED0D4300BA49}" presName="childShape" presStyleCnt="0"/>
      <dgm:spPr/>
    </dgm:pt>
    <dgm:pt modelId="{461AF62D-09B1-403F-A314-37577EA0596B}" type="pres">
      <dgm:prSet presAssocID="{5750EF7D-0B0F-44C3-BCC3-A835AEEDBFD2}" presName="Name13" presStyleLbl="parChTrans1D2" presStyleIdx="0" presStyleCnt="3"/>
      <dgm:spPr/>
    </dgm:pt>
    <dgm:pt modelId="{7DE2EE7D-3411-4B84-A1BC-87A020B17935}" type="pres">
      <dgm:prSet presAssocID="{F0476FAF-46A5-450F-88EA-7C57895A6D80}" presName="childText" presStyleLbl="bgAcc1" presStyleIdx="0" presStyleCnt="3" custScaleY="162532" custLinFactNeighborX="2182" custLinFactNeighborY="-2558">
        <dgm:presLayoutVars>
          <dgm:bulletEnabled val="1"/>
        </dgm:presLayoutVars>
      </dgm:prSet>
      <dgm:spPr/>
    </dgm:pt>
    <dgm:pt modelId="{CFF1ED09-2034-4BD9-953C-E5ED03BFA86A}" type="pres">
      <dgm:prSet presAssocID="{8EC07EE6-466F-4B76-8633-D2C5F2C09067}" presName="root" presStyleCnt="0"/>
      <dgm:spPr/>
    </dgm:pt>
    <dgm:pt modelId="{AA894AF5-D268-42D6-8527-85832782C8DA}" type="pres">
      <dgm:prSet presAssocID="{8EC07EE6-466F-4B76-8633-D2C5F2C09067}" presName="rootComposite" presStyleCnt="0"/>
      <dgm:spPr/>
    </dgm:pt>
    <dgm:pt modelId="{9DBB80E6-6CFB-4204-8241-8EF4965FCFB6}" type="pres">
      <dgm:prSet presAssocID="{8EC07EE6-466F-4B76-8633-D2C5F2C09067}" presName="rootText" presStyleLbl="node1" presStyleIdx="1" presStyleCnt="3" custLinFactNeighborX="1746" custLinFactNeighborY="-2558"/>
      <dgm:spPr/>
    </dgm:pt>
    <dgm:pt modelId="{BD2FEA70-D291-4B2C-8361-614A5C70F2E5}" type="pres">
      <dgm:prSet presAssocID="{8EC07EE6-466F-4B76-8633-D2C5F2C09067}" presName="rootConnector" presStyleLbl="node1" presStyleIdx="1" presStyleCnt="3"/>
      <dgm:spPr/>
    </dgm:pt>
    <dgm:pt modelId="{45A8990B-C90E-4B12-BACA-E0F6BC54B5E0}" type="pres">
      <dgm:prSet presAssocID="{8EC07EE6-466F-4B76-8633-D2C5F2C09067}" presName="childShape" presStyleCnt="0"/>
      <dgm:spPr/>
    </dgm:pt>
    <dgm:pt modelId="{30BEE1A5-B50B-43E3-AD5E-73318FBD4FD0}" type="pres">
      <dgm:prSet presAssocID="{901BC86E-73E6-4064-A03E-157D6FB87BF4}" presName="Name13" presStyleLbl="parChTrans1D2" presStyleIdx="1" presStyleCnt="3"/>
      <dgm:spPr/>
    </dgm:pt>
    <dgm:pt modelId="{A79914E7-589E-4EE5-831C-2AE3E1755F03}" type="pres">
      <dgm:prSet presAssocID="{F5DC18E4-97A9-4C82-9616-8C0652530FA0}" presName="childText" presStyleLbl="bgAcc1" presStyleIdx="1" presStyleCnt="3" custScaleY="164578" custLinFactNeighborX="2182" custLinFactNeighborY="-2558">
        <dgm:presLayoutVars>
          <dgm:bulletEnabled val="1"/>
        </dgm:presLayoutVars>
      </dgm:prSet>
      <dgm:spPr/>
    </dgm:pt>
    <dgm:pt modelId="{E9DE5BF3-F0CC-4B7C-908A-6F9BFEAD3D5C}" type="pres">
      <dgm:prSet presAssocID="{B9E16DAB-A130-437D-8FF5-56C70BD47E62}" presName="root" presStyleCnt="0"/>
      <dgm:spPr/>
    </dgm:pt>
    <dgm:pt modelId="{1B36F0E6-7196-43D0-B111-E7BA107287FD}" type="pres">
      <dgm:prSet presAssocID="{B9E16DAB-A130-437D-8FF5-56C70BD47E62}" presName="rootComposite" presStyleCnt="0"/>
      <dgm:spPr/>
    </dgm:pt>
    <dgm:pt modelId="{FF7514DC-E07A-45AD-AB83-3079DE8500B8}" type="pres">
      <dgm:prSet presAssocID="{B9E16DAB-A130-437D-8FF5-56C70BD47E62}" presName="rootText" presStyleLbl="node1" presStyleIdx="2" presStyleCnt="3" custLinFactNeighborX="42" custLinFactNeighborY="-2558"/>
      <dgm:spPr/>
    </dgm:pt>
    <dgm:pt modelId="{EF674819-99AB-43BC-BA43-27F8C5474631}" type="pres">
      <dgm:prSet presAssocID="{B9E16DAB-A130-437D-8FF5-56C70BD47E62}" presName="rootConnector" presStyleLbl="node1" presStyleIdx="2" presStyleCnt="3"/>
      <dgm:spPr/>
    </dgm:pt>
    <dgm:pt modelId="{EB41CE32-8AEA-494C-92FA-AA7CA916F1E4}" type="pres">
      <dgm:prSet presAssocID="{B9E16DAB-A130-437D-8FF5-56C70BD47E62}" presName="childShape" presStyleCnt="0"/>
      <dgm:spPr/>
    </dgm:pt>
    <dgm:pt modelId="{96FCA3B7-8C1E-4F40-A569-D2F80BB19D34}" type="pres">
      <dgm:prSet presAssocID="{AB518CEF-B5EA-4B70-B7FB-FE25313DC703}" presName="Name13" presStyleLbl="parChTrans1D2" presStyleIdx="2" presStyleCnt="3"/>
      <dgm:spPr/>
    </dgm:pt>
    <dgm:pt modelId="{92DB81D5-D90E-402F-8254-2FC9E50837FC}" type="pres">
      <dgm:prSet presAssocID="{0D4DAFC5-C098-47DF-8A08-BAE9DB797E0F}" presName="childText" presStyleLbl="bgAcc1" presStyleIdx="2" presStyleCnt="3" custScaleY="167648">
        <dgm:presLayoutVars>
          <dgm:bulletEnabled val="1"/>
        </dgm:presLayoutVars>
      </dgm:prSet>
      <dgm:spPr/>
    </dgm:pt>
  </dgm:ptLst>
  <dgm:cxnLst>
    <dgm:cxn modelId="{D8BF0C08-CC98-42D1-9A2F-9CED36D3135A}" type="presOf" srcId="{D3616237-201B-4EA1-A32C-95EB94F15490}" destId="{6EA056C2-DC94-4724-B070-A6518C0E51E9}" srcOrd="0" destOrd="0" presId="urn:microsoft.com/office/officeart/2005/8/layout/hierarchy3"/>
    <dgm:cxn modelId="{5A3A7619-DD3D-43DE-B845-952E2EC0F527}" type="presOf" srcId="{B9E16DAB-A130-437D-8FF5-56C70BD47E62}" destId="{FF7514DC-E07A-45AD-AB83-3079DE8500B8}" srcOrd="0" destOrd="0" presId="urn:microsoft.com/office/officeart/2005/8/layout/hierarchy3"/>
    <dgm:cxn modelId="{95D70441-DD9F-4C65-894E-B2C5FD471156}" srcId="{D3616237-201B-4EA1-A32C-95EB94F15490}" destId="{CA5E1592-76C6-4718-A419-ED0D4300BA49}" srcOrd="0" destOrd="0" parTransId="{9A12CCA2-B3F6-4EB3-8C66-AF5EDD047044}" sibTransId="{71AD4D68-E86D-47BF-8F1A-F3A5C4E015AB}"/>
    <dgm:cxn modelId="{B96B8E41-F7F5-468E-A845-4DC90C3F560C}" type="presOf" srcId="{5750EF7D-0B0F-44C3-BCC3-A835AEEDBFD2}" destId="{461AF62D-09B1-403F-A314-37577EA0596B}" srcOrd="0" destOrd="0" presId="urn:microsoft.com/office/officeart/2005/8/layout/hierarchy3"/>
    <dgm:cxn modelId="{4FA68062-DC0E-4542-A510-9F023A5FFA0A}" srcId="{8EC07EE6-466F-4B76-8633-D2C5F2C09067}" destId="{F5DC18E4-97A9-4C82-9616-8C0652530FA0}" srcOrd="0" destOrd="0" parTransId="{901BC86E-73E6-4064-A03E-157D6FB87BF4}" sibTransId="{D70F206D-2A0F-4672-99CE-73D371516EE0}"/>
    <dgm:cxn modelId="{3A7E586F-C946-4DB8-8173-AFB1E083CE7C}" type="presOf" srcId="{CA5E1592-76C6-4718-A419-ED0D4300BA49}" destId="{32B81204-9344-4B26-8E28-C6F5629FFAAF}" srcOrd="1" destOrd="0" presId="urn:microsoft.com/office/officeart/2005/8/layout/hierarchy3"/>
    <dgm:cxn modelId="{A6618352-EC66-47FF-AD46-B3C61FD64F72}" type="presOf" srcId="{B9E16DAB-A130-437D-8FF5-56C70BD47E62}" destId="{EF674819-99AB-43BC-BA43-27F8C5474631}" srcOrd="1" destOrd="0" presId="urn:microsoft.com/office/officeart/2005/8/layout/hierarchy3"/>
    <dgm:cxn modelId="{C8B52989-F30A-49C3-A25D-21A80B097579}" type="presOf" srcId="{AB518CEF-B5EA-4B70-B7FB-FE25313DC703}" destId="{96FCA3B7-8C1E-4F40-A569-D2F80BB19D34}" srcOrd="0" destOrd="0" presId="urn:microsoft.com/office/officeart/2005/8/layout/hierarchy3"/>
    <dgm:cxn modelId="{AD23FD92-10A9-48FF-A1DF-2BDA5711088C}" type="presOf" srcId="{CA5E1592-76C6-4718-A419-ED0D4300BA49}" destId="{055FB692-DADF-4888-8F2D-9AAF02B2C9C2}" srcOrd="0" destOrd="0" presId="urn:microsoft.com/office/officeart/2005/8/layout/hierarchy3"/>
    <dgm:cxn modelId="{28E222A4-DFB3-4806-8305-C0AEA06BCAE2}" type="presOf" srcId="{0D4DAFC5-C098-47DF-8A08-BAE9DB797E0F}" destId="{92DB81D5-D90E-402F-8254-2FC9E50837FC}" srcOrd="0" destOrd="0" presId="urn:microsoft.com/office/officeart/2005/8/layout/hierarchy3"/>
    <dgm:cxn modelId="{06A374B8-010B-4A9C-A917-880E66AEB630}" srcId="{D3616237-201B-4EA1-A32C-95EB94F15490}" destId="{8EC07EE6-466F-4B76-8633-D2C5F2C09067}" srcOrd="1" destOrd="0" parTransId="{CED6226A-5035-453A-9A44-9C4DCFEAAF6D}" sibTransId="{C1FFDD9E-62F6-4D95-99A1-26CA4B7CE3CA}"/>
    <dgm:cxn modelId="{D72E1AB9-BB60-49EE-9A67-585A8766B03E}" srcId="{B9E16DAB-A130-437D-8FF5-56C70BD47E62}" destId="{0D4DAFC5-C098-47DF-8A08-BAE9DB797E0F}" srcOrd="0" destOrd="0" parTransId="{AB518CEF-B5EA-4B70-B7FB-FE25313DC703}" sibTransId="{2991AFE4-F31D-437B-99FE-93E045ED408C}"/>
    <dgm:cxn modelId="{372152BD-1644-45B8-908B-16E365795B6D}" srcId="{CA5E1592-76C6-4718-A419-ED0D4300BA49}" destId="{F0476FAF-46A5-450F-88EA-7C57895A6D80}" srcOrd="0" destOrd="0" parTransId="{5750EF7D-0B0F-44C3-BCC3-A835AEEDBFD2}" sibTransId="{9D85EBDB-8295-454C-AB18-9634B492E1FC}"/>
    <dgm:cxn modelId="{C72A12C4-73C0-4278-B443-B8AE393BD8E7}" type="presOf" srcId="{901BC86E-73E6-4064-A03E-157D6FB87BF4}" destId="{30BEE1A5-B50B-43E3-AD5E-73318FBD4FD0}" srcOrd="0" destOrd="0" presId="urn:microsoft.com/office/officeart/2005/8/layout/hierarchy3"/>
    <dgm:cxn modelId="{A47CFEC8-1AE7-40A3-916F-9FDC5066E7A5}" type="presOf" srcId="{F5DC18E4-97A9-4C82-9616-8C0652530FA0}" destId="{A79914E7-589E-4EE5-831C-2AE3E1755F03}" srcOrd="0" destOrd="0" presId="urn:microsoft.com/office/officeart/2005/8/layout/hierarchy3"/>
    <dgm:cxn modelId="{33F771DE-4074-4A1B-878A-668C0DDF07F7}" type="presOf" srcId="{8EC07EE6-466F-4B76-8633-D2C5F2C09067}" destId="{BD2FEA70-D291-4B2C-8361-614A5C70F2E5}" srcOrd="1" destOrd="0" presId="urn:microsoft.com/office/officeart/2005/8/layout/hierarchy3"/>
    <dgm:cxn modelId="{AB00DBE2-8B71-4D78-9BC5-86558FC9F1F0}" srcId="{D3616237-201B-4EA1-A32C-95EB94F15490}" destId="{B9E16DAB-A130-437D-8FF5-56C70BD47E62}" srcOrd="2" destOrd="0" parTransId="{F07A7099-048B-455F-A666-79380F203E43}" sibTransId="{C71C4B6A-B7E3-41D9-8629-2027D5720DF4}"/>
    <dgm:cxn modelId="{F5A5D3EB-F30E-47CB-A0B2-A231C1EFF268}" type="presOf" srcId="{8EC07EE6-466F-4B76-8633-D2C5F2C09067}" destId="{9DBB80E6-6CFB-4204-8241-8EF4965FCFB6}" srcOrd="0" destOrd="0" presId="urn:microsoft.com/office/officeart/2005/8/layout/hierarchy3"/>
    <dgm:cxn modelId="{0DAA12FE-F3BD-499F-90EB-575875CABA0B}" type="presOf" srcId="{F0476FAF-46A5-450F-88EA-7C57895A6D80}" destId="{7DE2EE7D-3411-4B84-A1BC-87A020B17935}" srcOrd="0" destOrd="0" presId="urn:microsoft.com/office/officeart/2005/8/layout/hierarchy3"/>
    <dgm:cxn modelId="{9E68217B-DF4B-4E16-ABCF-A1416F24575F}" type="presParOf" srcId="{6EA056C2-DC94-4724-B070-A6518C0E51E9}" destId="{534590C6-1256-46FD-BB1A-44D8E00BF78D}" srcOrd="0" destOrd="0" presId="urn:microsoft.com/office/officeart/2005/8/layout/hierarchy3"/>
    <dgm:cxn modelId="{74DB5581-0198-42D7-AFC3-3E223DD49A2A}" type="presParOf" srcId="{534590C6-1256-46FD-BB1A-44D8E00BF78D}" destId="{0C967631-325A-40A1-AA0E-C2F5857223FD}" srcOrd="0" destOrd="0" presId="urn:microsoft.com/office/officeart/2005/8/layout/hierarchy3"/>
    <dgm:cxn modelId="{138EB735-68FD-490C-BBC9-F0E251F19A74}" type="presParOf" srcId="{0C967631-325A-40A1-AA0E-C2F5857223FD}" destId="{055FB692-DADF-4888-8F2D-9AAF02B2C9C2}" srcOrd="0" destOrd="0" presId="urn:microsoft.com/office/officeart/2005/8/layout/hierarchy3"/>
    <dgm:cxn modelId="{3A8E64D4-9023-4375-B6C7-92AFFBFD148D}" type="presParOf" srcId="{0C967631-325A-40A1-AA0E-C2F5857223FD}" destId="{32B81204-9344-4B26-8E28-C6F5629FFAAF}" srcOrd="1" destOrd="0" presId="urn:microsoft.com/office/officeart/2005/8/layout/hierarchy3"/>
    <dgm:cxn modelId="{216630B9-02F2-4719-B1FA-01B3F71950A3}" type="presParOf" srcId="{534590C6-1256-46FD-BB1A-44D8E00BF78D}" destId="{ED14759F-3CD5-4DDF-9D94-20AB16D6A9DA}" srcOrd="1" destOrd="0" presId="urn:microsoft.com/office/officeart/2005/8/layout/hierarchy3"/>
    <dgm:cxn modelId="{5F48C4ED-8756-45D9-9A9C-EC83DE5E2332}" type="presParOf" srcId="{ED14759F-3CD5-4DDF-9D94-20AB16D6A9DA}" destId="{461AF62D-09B1-403F-A314-37577EA0596B}" srcOrd="0" destOrd="0" presId="urn:microsoft.com/office/officeart/2005/8/layout/hierarchy3"/>
    <dgm:cxn modelId="{B405A07D-0DC1-4925-905B-067B3397F5CB}" type="presParOf" srcId="{ED14759F-3CD5-4DDF-9D94-20AB16D6A9DA}" destId="{7DE2EE7D-3411-4B84-A1BC-87A020B17935}" srcOrd="1" destOrd="0" presId="urn:microsoft.com/office/officeart/2005/8/layout/hierarchy3"/>
    <dgm:cxn modelId="{07BECA5C-2E6B-4434-AEB6-B449081850C0}" type="presParOf" srcId="{6EA056C2-DC94-4724-B070-A6518C0E51E9}" destId="{CFF1ED09-2034-4BD9-953C-E5ED03BFA86A}" srcOrd="1" destOrd="0" presId="urn:microsoft.com/office/officeart/2005/8/layout/hierarchy3"/>
    <dgm:cxn modelId="{FA4F69DB-5AEB-4C16-AFCF-0B0EC3424CBE}" type="presParOf" srcId="{CFF1ED09-2034-4BD9-953C-E5ED03BFA86A}" destId="{AA894AF5-D268-42D6-8527-85832782C8DA}" srcOrd="0" destOrd="0" presId="urn:microsoft.com/office/officeart/2005/8/layout/hierarchy3"/>
    <dgm:cxn modelId="{8BC909F9-87E3-4A63-93AB-EED5711A0DDD}" type="presParOf" srcId="{AA894AF5-D268-42D6-8527-85832782C8DA}" destId="{9DBB80E6-6CFB-4204-8241-8EF4965FCFB6}" srcOrd="0" destOrd="0" presId="urn:microsoft.com/office/officeart/2005/8/layout/hierarchy3"/>
    <dgm:cxn modelId="{60A0B88E-4742-4DF7-940F-BE0081D429D2}" type="presParOf" srcId="{AA894AF5-D268-42D6-8527-85832782C8DA}" destId="{BD2FEA70-D291-4B2C-8361-614A5C70F2E5}" srcOrd="1" destOrd="0" presId="urn:microsoft.com/office/officeart/2005/8/layout/hierarchy3"/>
    <dgm:cxn modelId="{EDB71840-32A6-405C-A86A-0B335DD451D4}" type="presParOf" srcId="{CFF1ED09-2034-4BD9-953C-E5ED03BFA86A}" destId="{45A8990B-C90E-4B12-BACA-E0F6BC54B5E0}" srcOrd="1" destOrd="0" presId="urn:microsoft.com/office/officeart/2005/8/layout/hierarchy3"/>
    <dgm:cxn modelId="{D94A9281-84B1-4583-A9D6-6DD610DED844}" type="presParOf" srcId="{45A8990B-C90E-4B12-BACA-E0F6BC54B5E0}" destId="{30BEE1A5-B50B-43E3-AD5E-73318FBD4FD0}" srcOrd="0" destOrd="0" presId="urn:microsoft.com/office/officeart/2005/8/layout/hierarchy3"/>
    <dgm:cxn modelId="{0C0FBD1F-01FF-44B2-B4D9-0DA8881BD078}" type="presParOf" srcId="{45A8990B-C90E-4B12-BACA-E0F6BC54B5E0}" destId="{A79914E7-589E-4EE5-831C-2AE3E1755F03}" srcOrd="1" destOrd="0" presId="urn:microsoft.com/office/officeart/2005/8/layout/hierarchy3"/>
    <dgm:cxn modelId="{B8624BEA-DB61-4F52-BC06-65E00336C55F}" type="presParOf" srcId="{6EA056C2-DC94-4724-B070-A6518C0E51E9}" destId="{E9DE5BF3-F0CC-4B7C-908A-6F9BFEAD3D5C}" srcOrd="2" destOrd="0" presId="urn:microsoft.com/office/officeart/2005/8/layout/hierarchy3"/>
    <dgm:cxn modelId="{ECED0E94-6BD8-49D6-AF1D-1CD482EB31F0}" type="presParOf" srcId="{E9DE5BF3-F0CC-4B7C-908A-6F9BFEAD3D5C}" destId="{1B36F0E6-7196-43D0-B111-E7BA107287FD}" srcOrd="0" destOrd="0" presId="urn:microsoft.com/office/officeart/2005/8/layout/hierarchy3"/>
    <dgm:cxn modelId="{206B02BE-11A9-4E91-A6C2-AF0929FC3504}" type="presParOf" srcId="{1B36F0E6-7196-43D0-B111-E7BA107287FD}" destId="{FF7514DC-E07A-45AD-AB83-3079DE8500B8}" srcOrd="0" destOrd="0" presId="urn:microsoft.com/office/officeart/2005/8/layout/hierarchy3"/>
    <dgm:cxn modelId="{116B395E-4624-4B2A-8926-ACF1F854D297}" type="presParOf" srcId="{1B36F0E6-7196-43D0-B111-E7BA107287FD}" destId="{EF674819-99AB-43BC-BA43-27F8C5474631}" srcOrd="1" destOrd="0" presId="urn:microsoft.com/office/officeart/2005/8/layout/hierarchy3"/>
    <dgm:cxn modelId="{E2A43647-BCC2-46C7-A42D-DCB87098CAB8}" type="presParOf" srcId="{E9DE5BF3-F0CC-4B7C-908A-6F9BFEAD3D5C}" destId="{EB41CE32-8AEA-494C-92FA-AA7CA916F1E4}" srcOrd="1" destOrd="0" presId="urn:microsoft.com/office/officeart/2005/8/layout/hierarchy3"/>
    <dgm:cxn modelId="{816478D5-E1A6-4F79-A99E-3B5C2496F9F8}" type="presParOf" srcId="{EB41CE32-8AEA-494C-92FA-AA7CA916F1E4}" destId="{96FCA3B7-8C1E-4F40-A569-D2F80BB19D34}" srcOrd="0" destOrd="0" presId="urn:microsoft.com/office/officeart/2005/8/layout/hierarchy3"/>
    <dgm:cxn modelId="{EAC411D8-A8A5-484E-8D23-2316F08113CE}" type="presParOf" srcId="{EB41CE32-8AEA-494C-92FA-AA7CA916F1E4}" destId="{92DB81D5-D90E-402F-8254-2FC9E50837FC}"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84E30-F387-4021-89ED-188E4B73662B}">
      <dsp:nvSpPr>
        <dsp:cNvPr id="0" name=""/>
        <dsp:cNvSpPr/>
      </dsp:nvSpPr>
      <dsp:spPr>
        <a:xfrm>
          <a:off x="890" y="343430"/>
          <a:ext cx="2221216" cy="1520145"/>
        </a:xfrm>
        <a:prstGeom prst="roundRect">
          <a:avLst>
            <a:gd name="adj" fmla="val 10000"/>
          </a:avLst>
        </a:prstGeom>
        <a:solidFill>
          <a:schemeClr val="accent1">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Strategy</a:t>
          </a:r>
        </a:p>
        <a:p>
          <a:pPr marL="114300" lvl="1" indent="-114300" algn="l" defTabSz="622300">
            <a:lnSpc>
              <a:spcPct val="90000"/>
            </a:lnSpc>
            <a:spcBef>
              <a:spcPct val="0"/>
            </a:spcBef>
            <a:spcAft>
              <a:spcPct val="15000"/>
            </a:spcAft>
            <a:buChar char="•"/>
          </a:pPr>
          <a:r>
            <a:rPr lang="en-US" sz="1400" kern="1200" dirty="0"/>
            <a:t>Define Business justification</a:t>
          </a:r>
        </a:p>
      </dsp:txBody>
      <dsp:txXfrm>
        <a:off x="45414" y="387954"/>
        <a:ext cx="2132168" cy="1431097"/>
      </dsp:txXfrm>
    </dsp:sp>
    <dsp:sp modelId="{5A65CD87-2DA9-4AE9-99A9-333AFFDE8072}">
      <dsp:nvSpPr>
        <dsp:cNvPr id="0" name=""/>
        <dsp:cNvSpPr/>
      </dsp:nvSpPr>
      <dsp:spPr>
        <a:xfrm flipV="1">
          <a:off x="2444229" y="823381"/>
          <a:ext cx="470897" cy="560242"/>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444229" y="935429"/>
        <a:ext cx="329628" cy="336146"/>
      </dsp:txXfrm>
    </dsp:sp>
    <dsp:sp modelId="{9558C7A4-A86A-4237-AA9F-8F73C6F387B1}">
      <dsp:nvSpPr>
        <dsp:cNvPr id="0" name=""/>
        <dsp:cNvSpPr/>
      </dsp:nvSpPr>
      <dsp:spPr>
        <a:xfrm>
          <a:off x="3110594" y="343430"/>
          <a:ext cx="2221216" cy="1520145"/>
        </a:xfrm>
        <a:prstGeom prst="roundRect">
          <a:avLst>
            <a:gd name="adj" fmla="val 10000"/>
          </a:avLst>
        </a:prstGeom>
        <a:solidFill>
          <a:schemeClr val="accent1">
            <a:shade val="80000"/>
            <a:hueOff val="261718"/>
            <a:satOff val="-14291"/>
            <a:lumOff val="119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Plan</a:t>
          </a:r>
        </a:p>
        <a:p>
          <a:pPr marL="114300" lvl="1" indent="-114300" algn="l" defTabSz="622300">
            <a:lnSpc>
              <a:spcPct val="90000"/>
            </a:lnSpc>
            <a:spcBef>
              <a:spcPct val="0"/>
            </a:spcBef>
            <a:spcAft>
              <a:spcPct val="15000"/>
            </a:spcAft>
            <a:buChar char="•"/>
          </a:pPr>
          <a:r>
            <a:rPr lang="en-US" sz="1400" kern="1200" dirty="0"/>
            <a:t>Align adoption plan with to business outcomes</a:t>
          </a:r>
        </a:p>
      </dsp:txBody>
      <dsp:txXfrm>
        <a:off x="3155118" y="387954"/>
        <a:ext cx="2132168" cy="1431097"/>
      </dsp:txXfrm>
    </dsp:sp>
    <dsp:sp modelId="{A72BFA7C-87AC-42B2-AE35-A5A01884A08B}">
      <dsp:nvSpPr>
        <dsp:cNvPr id="0" name=""/>
        <dsp:cNvSpPr/>
      </dsp:nvSpPr>
      <dsp:spPr>
        <a:xfrm>
          <a:off x="5553932" y="828072"/>
          <a:ext cx="470897" cy="550861"/>
        </a:xfrm>
        <a:prstGeom prst="rightArrow">
          <a:avLst>
            <a:gd name="adj1" fmla="val 60000"/>
            <a:gd name="adj2" fmla="val 50000"/>
          </a:avLst>
        </a:prstGeom>
        <a:solidFill>
          <a:schemeClr val="accent1">
            <a:shade val="90000"/>
            <a:hueOff val="395318"/>
            <a:satOff val="-21437"/>
            <a:lumOff val="1692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553932" y="938244"/>
        <a:ext cx="329628" cy="330517"/>
      </dsp:txXfrm>
    </dsp:sp>
    <dsp:sp modelId="{67D9790F-8203-452E-B76F-3684D1474CA8}">
      <dsp:nvSpPr>
        <dsp:cNvPr id="0" name=""/>
        <dsp:cNvSpPr/>
      </dsp:nvSpPr>
      <dsp:spPr>
        <a:xfrm>
          <a:off x="6220297" y="343430"/>
          <a:ext cx="2221216" cy="1520145"/>
        </a:xfrm>
        <a:prstGeom prst="roundRect">
          <a:avLst>
            <a:gd name="adj" fmla="val 10000"/>
          </a:avLst>
        </a:prstGeom>
        <a:solidFill>
          <a:schemeClr val="accent1">
            <a:shade val="80000"/>
            <a:hueOff val="523436"/>
            <a:satOff val="-28582"/>
            <a:lumOff val="2392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Ready</a:t>
          </a:r>
        </a:p>
        <a:p>
          <a:pPr marL="114300" lvl="1" indent="-114300" algn="l" defTabSz="622300">
            <a:lnSpc>
              <a:spcPct val="90000"/>
            </a:lnSpc>
            <a:spcBef>
              <a:spcPct val="0"/>
            </a:spcBef>
            <a:spcAft>
              <a:spcPct val="15000"/>
            </a:spcAft>
            <a:buChar char="•"/>
          </a:pPr>
          <a:r>
            <a:rPr lang="en-US" sz="1400" kern="1200" dirty="0"/>
            <a:t>Prepare the cloud environment for the planned changes</a:t>
          </a:r>
        </a:p>
      </dsp:txBody>
      <dsp:txXfrm>
        <a:off x="6264821" y="387954"/>
        <a:ext cx="2132168" cy="1431097"/>
      </dsp:txXfrm>
    </dsp:sp>
    <dsp:sp modelId="{F07C7086-E1BA-47ED-A2A3-C50A10E97A15}">
      <dsp:nvSpPr>
        <dsp:cNvPr id="0" name=""/>
        <dsp:cNvSpPr/>
      </dsp:nvSpPr>
      <dsp:spPr>
        <a:xfrm>
          <a:off x="8663636" y="828072"/>
          <a:ext cx="470897" cy="550861"/>
        </a:xfrm>
        <a:prstGeom prst="rightArrow">
          <a:avLst>
            <a:gd name="adj1" fmla="val 60000"/>
            <a:gd name="adj2" fmla="val 50000"/>
          </a:avLst>
        </a:prstGeom>
        <a:solidFill>
          <a:schemeClr val="accent1">
            <a:shade val="90000"/>
            <a:hueOff val="790636"/>
            <a:satOff val="-42873"/>
            <a:lumOff val="338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663636" y="938244"/>
        <a:ext cx="329628" cy="330517"/>
      </dsp:txXfrm>
    </dsp:sp>
    <dsp:sp modelId="{83C832C8-C19E-4F1E-8EF8-B2F7FD612A85}">
      <dsp:nvSpPr>
        <dsp:cNvPr id="0" name=""/>
        <dsp:cNvSpPr/>
      </dsp:nvSpPr>
      <dsp:spPr>
        <a:xfrm>
          <a:off x="9330001" y="343430"/>
          <a:ext cx="2303513" cy="1520145"/>
        </a:xfrm>
        <a:prstGeom prst="roundRect">
          <a:avLst>
            <a:gd name="adj" fmla="val 10000"/>
          </a:avLst>
        </a:prstGeom>
        <a:solidFill>
          <a:schemeClr val="accent1">
            <a:shade val="80000"/>
            <a:hueOff val="785154"/>
            <a:satOff val="-42873"/>
            <a:lumOff val="358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Adopt Migrate | Innovate</a:t>
          </a:r>
        </a:p>
        <a:p>
          <a:pPr marL="114300" lvl="1" indent="-114300" algn="l" defTabSz="622300">
            <a:lnSpc>
              <a:spcPct val="90000"/>
            </a:lnSpc>
            <a:spcBef>
              <a:spcPct val="0"/>
            </a:spcBef>
            <a:spcAft>
              <a:spcPct val="15000"/>
            </a:spcAft>
            <a:buChar char="•"/>
          </a:pPr>
          <a:r>
            <a:rPr lang="en-US" sz="1400" kern="1200" dirty="0"/>
            <a:t>Implement the desired changes across IT and business processes</a:t>
          </a:r>
        </a:p>
      </dsp:txBody>
      <dsp:txXfrm>
        <a:off x="9374525" y="387954"/>
        <a:ext cx="2214465" cy="14310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2D107-B4C4-4371-84D5-0A5584922FD8}">
      <dsp:nvSpPr>
        <dsp:cNvPr id="0" name=""/>
        <dsp:cNvSpPr/>
      </dsp:nvSpPr>
      <dsp:spPr>
        <a:xfrm>
          <a:off x="1505412" y="496429"/>
          <a:ext cx="5185835" cy="1082636"/>
        </a:xfrm>
        <a:prstGeom prst="leftRightRibb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7FCE9F-6544-447A-908D-1D3563E44BDA}">
      <dsp:nvSpPr>
        <dsp:cNvPr id="0" name=""/>
        <dsp:cNvSpPr/>
      </dsp:nvSpPr>
      <dsp:spPr>
        <a:xfrm>
          <a:off x="2092766" y="652734"/>
          <a:ext cx="1711325" cy="57583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42240" rIns="0" bIns="152400" numCol="1" spcCol="1270" anchor="ctr" anchorCtr="0">
          <a:noAutofit/>
        </a:bodyPr>
        <a:lstStyle/>
        <a:p>
          <a:pPr marL="0" lvl="0" indent="0" algn="ctr" defTabSz="1778000">
            <a:lnSpc>
              <a:spcPct val="90000"/>
            </a:lnSpc>
            <a:spcBef>
              <a:spcPct val="0"/>
            </a:spcBef>
            <a:spcAft>
              <a:spcPct val="35000"/>
            </a:spcAft>
            <a:buNone/>
          </a:pPr>
          <a:r>
            <a:rPr lang="en-US" sz="4000" b="0" kern="1200" dirty="0"/>
            <a:t>Govern</a:t>
          </a:r>
          <a:endParaRPr lang="en-US" sz="5400" b="0" kern="1200" dirty="0"/>
        </a:p>
      </dsp:txBody>
      <dsp:txXfrm>
        <a:off x="2092766" y="652734"/>
        <a:ext cx="1711325" cy="575834"/>
      </dsp:txXfrm>
    </dsp:sp>
    <dsp:sp modelId="{9DFAB342-6565-4DC4-BC94-99ECD514FD39}">
      <dsp:nvSpPr>
        <dsp:cNvPr id="0" name=""/>
        <dsp:cNvSpPr/>
      </dsp:nvSpPr>
      <dsp:spPr>
        <a:xfrm>
          <a:off x="4064000" y="880048"/>
          <a:ext cx="2022475" cy="646130"/>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42240" rIns="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Manage</a:t>
          </a:r>
        </a:p>
      </dsp:txBody>
      <dsp:txXfrm>
        <a:off x="4064000" y="880048"/>
        <a:ext cx="2022475" cy="6461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E8E962-7D52-4D24-8B07-B5182DC1FD31}">
      <dsp:nvSpPr>
        <dsp:cNvPr id="0" name=""/>
        <dsp:cNvSpPr/>
      </dsp:nvSpPr>
      <dsp:spPr>
        <a:xfrm>
          <a:off x="1647820" y="179063"/>
          <a:ext cx="3553727" cy="1234162"/>
        </a:xfrm>
        <a:prstGeom prst="ellipse">
          <a:avLst/>
        </a:prstGeom>
        <a:solidFill>
          <a:srgbClr val="1C6982">
            <a:alpha val="40000"/>
          </a:srgbClr>
        </a:solidFill>
        <a:ln>
          <a:noFill/>
        </a:ln>
        <a:effectLst/>
      </dsp:spPr>
      <dsp:style>
        <a:lnRef idx="0">
          <a:scrgbClr r="0" g="0" b="0"/>
        </a:lnRef>
        <a:fillRef idx="1">
          <a:scrgbClr r="0" g="0" b="0"/>
        </a:fillRef>
        <a:effectRef idx="0">
          <a:scrgbClr r="0" g="0" b="0"/>
        </a:effectRef>
        <a:fontRef idx="minor"/>
      </dsp:style>
    </dsp:sp>
    <dsp:sp modelId="{1F706BF9-0798-4322-858A-D85F9CC44FD6}">
      <dsp:nvSpPr>
        <dsp:cNvPr id="0" name=""/>
        <dsp:cNvSpPr/>
      </dsp:nvSpPr>
      <dsp:spPr>
        <a:xfrm>
          <a:off x="3085840" y="3201109"/>
          <a:ext cx="688706" cy="440772"/>
        </a:xfrm>
        <a:prstGeom prst="downArrow">
          <a:avLst/>
        </a:prstGeom>
        <a:solidFill>
          <a:schemeClr val="accent2">
            <a:tint val="4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52144D-0987-4E65-A27D-BCCC3FC8D927}">
      <dsp:nvSpPr>
        <dsp:cNvPr id="0" name=""/>
        <dsp:cNvSpPr/>
      </dsp:nvSpPr>
      <dsp:spPr>
        <a:xfrm>
          <a:off x="1777296" y="3553727"/>
          <a:ext cx="3305793" cy="826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IE" sz="2800" b="1" kern="1200" dirty="0">
              <a:solidFill>
                <a:srgbClr val="1C6982"/>
              </a:solidFill>
              <a:latin typeface="+mj-lt"/>
            </a:rPr>
            <a:t>Go/No-Go</a:t>
          </a:r>
        </a:p>
      </dsp:txBody>
      <dsp:txXfrm>
        <a:off x="1777296" y="3553727"/>
        <a:ext cx="3305793" cy="826448"/>
      </dsp:txXfrm>
    </dsp:sp>
    <dsp:sp modelId="{866A1EE0-ECCB-4D07-9F6F-CB156E814CFE}">
      <dsp:nvSpPr>
        <dsp:cNvPr id="0" name=""/>
        <dsp:cNvSpPr/>
      </dsp:nvSpPr>
      <dsp:spPr>
        <a:xfrm>
          <a:off x="2939834" y="1508543"/>
          <a:ext cx="1239672" cy="1239672"/>
        </a:xfrm>
        <a:prstGeom prst="ellipse">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E" sz="1800" kern="1200" dirty="0"/>
            <a:t>Benefits</a:t>
          </a:r>
        </a:p>
      </dsp:txBody>
      <dsp:txXfrm>
        <a:off x="3121380" y="1690089"/>
        <a:ext cx="876580" cy="876580"/>
      </dsp:txXfrm>
    </dsp:sp>
    <dsp:sp modelId="{00623953-7976-4652-8873-72AFC8485396}">
      <dsp:nvSpPr>
        <dsp:cNvPr id="0" name=""/>
        <dsp:cNvSpPr/>
      </dsp:nvSpPr>
      <dsp:spPr>
        <a:xfrm>
          <a:off x="2052779" y="578513"/>
          <a:ext cx="1239672" cy="1239672"/>
        </a:xfrm>
        <a:prstGeom prst="ellipse">
          <a:avLst/>
        </a:prstGeom>
        <a:solidFill>
          <a:srgbClr val="1C698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E" sz="1800" kern="1200" dirty="0"/>
            <a:t>Risk</a:t>
          </a:r>
        </a:p>
      </dsp:txBody>
      <dsp:txXfrm>
        <a:off x="2234325" y="760059"/>
        <a:ext cx="876580" cy="876580"/>
      </dsp:txXfrm>
    </dsp:sp>
    <dsp:sp modelId="{F5E3AAC8-4C23-4AD4-B4FB-D01D3FE421FB}">
      <dsp:nvSpPr>
        <dsp:cNvPr id="0" name=""/>
        <dsp:cNvSpPr/>
      </dsp:nvSpPr>
      <dsp:spPr>
        <a:xfrm>
          <a:off x="3320000" y="278788"/>
          <a:ext cx="1239672" cy="1239672"/>
        </a:xfrm>
        <a:prstGeom prst="ellipse">
          <a:avLst/>
        </a:prstGeom>
        <a:solidFill>
          <a:srgbClr val="1C698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E" sz="1800" kern="1200" dirty="0"/>
            <a:t>Cost</a:t>
          </a:r>
        </a:p>
      </dsp:txBody>
      <dsp:txXfrm>
        <a:off x="3501546" y="460334"/>
        <a:ext cx="876580" cy="876580"/>
      </dsp:txXfrm>
    </dsp:sp>
    <dsp:sp modelId="{95CA296B-D8E5-485E-89E2-08676CBBDD13}">
      <dsp:nvSpPr>
        <dsp:cNvPr id="0" name=""/>
        <dsp:cNvSpPr/>
      </dsp:nvSpPr>
      <dsp:spPr>
        <a:xfrm>
          <a:off x="1501814" y="27548"/>
          <a:ext cx="3856758" cy="3085406"/>
        </a:xfrm>
        <a:prstGeom prst="funnel">
          <a:avLst/>
        </a:prstGeom>
        <a:solidFill>
          <a:srgbClr val="FF9000">
            <a:alpha val="40000"/>
          </a:srgbClr>
        </a:solidFill>
        <a:ln w="9525" cap="flat" cmpd="sng" algn="ctr">
          <a:solidFill>
            <a:srgbClr val="1C6982"/>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4772A-0476-4BD3-9E42-A8EF2B9CF683}">
      <dsp:nvSpPr>
        <dsp:cNvPr id="0" name=""/>
        <dsp:cNvSpPr/>
      </dsp:nvSpPr>
      <dsp:spPr>
        <a:xfrm>
          <a:off x="7143" y="1001183"/>
          <a:ext cx="2135187" cy="1281112"/>
        </a:xfrm>
        <a:prstGeom prst="roundRect">
          <a:avLst>
            <a:gd name="adj" fmla="val 10000"/>
          </a:avLst>
        </a:prstGeom>
        <a:solidFill>
          <a:schemeClr val="accent2">
            <a:alpha val="90000"/>
            <a:hueOff val="0"/>
            <a:satOff val="0"/>
            <a:lumOff val="0"/>
            <a:alphaOff val="0"/>
          </a:schemeClr>
        </a:solidFill>
        <a:ln w="10795" cap="flat" cmpd="sng" algn="ctr">
          <a:solidFill>
            <a:schemeClr val="lt1">
              <a:hueOff val="0"/>
              <a:satOff val="0"/>
              <a:lumOff val="0"/>
              <a:alphaOff val="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E" sz="2300" kern="1200" dirty="0"/>
            <a:t>Infrastructure Build-Out</a:t>
          </a:r>
        </a:p>
      </dsp:txBody>
      <dsp:txXfrm>
        <a:off x="44665" y="1038705"/>
        <a:ext cx="2060143" cy="1206068"/>
      </dsp:txXfrm>
    </dsp:sp>
    <dsp:sp modelId="{2B607D1B-62AB-4D09-86CB-94DCDDC5FE8C}">
      <dsp:nvSpPr>
        <dsp:cNvPr id="0" name=""/>
        <dsp:cNvSpPr/>
      </dsp:nvSpPr>
      <dsp:spPr>
        <a:xfrm>
          <a:off x="2330227" y="1376976"/>
          <a:ext cx="452659" cy="529526"/>
        </a:xfrm>
        <a:prstGeom prst="rightArrow">
          <a:avLst>
            <a:gd name="adj1" fmla="val 60000"/>
            <a:gd name="adj2" fmla="val 50000"/>
          </a:avLst>
        </a:prstGeom>
        <a:solidFill>
          <a:schemeClr val="accent2">
            <a:shade val="90000"/>
            <a:hueOff val="0"/>
            <a:satOff val="0"/>
            <a:lumOff val="0"/>
            <a:alphaOff val="0"/>
          </a:schemeClr>
        </a:solidFill>
        <a:ln>
          <a:noFill/>
        </a:ln>
        <a:effectLst>
          <a:outerShdw blurRad="1016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E" sz="1900" kern="1200" dirty="0"/>
        </a:p>
      </dsp:txBody>
      <dsp:txXfrm>
        <a:off x="2330227" y="1482881"/>
        <a:ext cx="316861" cy="317716"/>
      </dsp:txXfrm>
    </dsp:sp>
    <dsp:sp modelId="{3E395B6D-7466-435B-9C1C-1C6ECB00E6C2}">
      <dsp:nvSpPr>
        <dsp:cNvPr id="0" name=""/>
        <dsp:cNvSpPr/>
      </dsp:nvSpPr>
      <dsp:spPr>
        <a:xfrm>
          <a:off x="2996406" y="1001183"/>
          <a:ext cx="2135187" cy="1281112"/>
        </a:xfrm>
        <a:prstGeom prst="roundRect">
          <a:avLst>
            <a:gd name="adj" fmla="val 10000"/>
          </a:avLst>
        </a:prstGeom>
        <a:solidFill>
          <a:schemeClr val="accent2">
            <a:alpha val="90000"/>
            <a:hueOff val="0"/>
            <a:satOff val="0"/>
            <a:lumOff val="0"/>
            <a:alphaOff val="-8000"/>
          </a:schemeClr>
        </a:solidFill>
        <a:ln w="10795" cap="flat" cmpd="sng" algn="ctr">
          <a:solidFill>
            <a:schemeClr val="lt1">
              <a:hueOff val="0"/>
              <a:satOff val="0"/>
              <a:lumOff val="0"/>
              <a:alphaOff val="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E" sz="2300" kern="1200" dirty="0"/>
            <a:t>Deploy Migration Tool</a:t>
          </a:r>
        </a:p>
      </dsp:txBody>
      <dsp:txXfrm>
        <a:off x="3033928" y="1038705"/>
        <a:ext cx="2060143" cy="1206068"/>
      </dsp:txXfrm>
    </dsp:sp>
    <dsp:sp modelId="{3424D6FC-4F0D-4D18-9319-0A4F748CC3F8}">
      <dsp:nvSpPr>
        <dsp:cNvPr id="0" name=""/>
        <dsp:cNvSpPr/>
      </dsp:nvSpPr>
      <dsp:spPr>
        <a:xfrm>
          <a:off x="5319490" y="1376976"/>
          <a:ext cx="452659" cy="529526"/>
        </a:xfrm>
        <a:prstGeom prst="rightArrow">
          <a:avLst>
            <a:gd name="adj1" fmla="val 60000"/>
            <a:gd name="adj2" fmla="val 50000"/>
          </a:avLst>
        </a:prstGeom>
        <a:solidFill>
          <a:schemeClr val="accent2">
            <a:shade val="90000"/>
            <a:hueOff val="190690"/>
            <a:satOff val="-23718"/>
            <a:lumOff val="14983"/>
            <a:alphaOff val="0"/>
          </a:schemeClr>
        </a:solidFill>
        <a:ln>
          <a:noFill/>
        </a:ln>
        <a:effectLst>
          <a:outerShdw blurRad="1016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E" sz="1900" kern="1200" dirty="0"/>
        </a:p>
      </dsp:txBody>
      <dsp:txXfrm>
        <a:off x="5319490" y="1482881"/>
        <a:ext cx="316861" cy="317716"/>
      </dsp:txXfrm>
    </dsp:sp>
    <dsp:sp modelId="{83F1F7D4-418E-4998-AFC2-B2CA38C5FBCE}">
      <dsp:nvSpPr>
        <dsp:cNvPr id="0" name=""/>
        <dsp:cNvSpPr/>
      </dsp:nvSpPr>
      <dsp:spPr>
        <a:xfrm>
          <a:off x="5985668" y="1001183"/>
          <a:ext cx="2135187" cy="1281112"/>
        </a:xfrm>
        <a:prstGeom prst="roundRect">
          <a:avLst>
            <a:gd name="adj" fmla="val 10000"/>
          </a:avLst>
        </a:prstGeom>
        <a:solidFill>
          <a:schemeClr val="accent2">
            <a:alpha val="90000"/>
            <a:hueOff val="0"/>
            <a:satOff val="0"/>
            <a:lumOff val="0"/>
            <a:alphaOff val="-16000"/>
          </a:schemeClr>
        </a:solidFill>
        <a:ln w="10795" cap="flat" cmpd="sng" algn="ctr">
          <a:solidFill>
            <a:schemeClr val="lt1">
              <a:hueOff val="0"/>
              <a:satOff val="0"/>
              <a:lumOff val="0"/>
              <a:alphaOff val="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E" sz="2300" kern="1200" dirty="0"/>
            <a:t>Replicate Data</a:t>
          </a:r>
        </a:p>
      </dsp:txBody>
      <dsp:txXfrm>
        <a:off x="6023190" y="1038705"/>
        <a:ext cx="2060143" cy="1206068"/>
      </dsp:txXfrm>
    </dsp:sp>
    <dsp:sp modelId="{7D2A5C5A-4578-4731-B15B-BEACEEAC5AB0}">
      <dsp:nvSpPr>
        <dsp:cNvPr id="0" name=""/>
        <dsp:cNvSpPr/>
      </dsp:nvSpPr>
      <dsp:spPr>
        <a:xfrm rot="5400000">
          <a:off x="6826932" y="2431759"/>
          <a:ext cx="452659" cy="529526"/>
        </a:xfrm>
        <a:prstGeom prst="rightArrow">
          <a:avLst>
            <a:gd name="adj1" fmla="val 60000"/>
            <a:gd name="adj2" fmla="val 50000"/>
          </a:avLst>
        </a:prstGeom>
        <a:solidFill>
          <a:schemeClr val="accent2">
            <a:shade val="90000"/>
            <a:hueOff val="381379"/>
            <a:satOff val="-47436"/>
            <a:lumOff val="29966"/>
            <a:alphaOff val="0"/>
          </a:schemeClr>
        </a:solidFill>
        <a:ln>
          <a:noFill/>
        </a:ln>
        <a:effectLst>
          <a:outerShdw blurRad="1016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E" sz="1900" kern="1200" dirty="0"/>
        </a:p>
      </dsp:txBody>
      <dsp:txXfrm rot="-5400000">
        <a:off x="6894404" y="2470192"/>
        <a:ext cx="317716" cy="316861"/>
      </dsp:txXfrm>
    </dsp:sp>
    <dsp:sp modelId="{9A9E3F86-F975-43A5-A7BA-F82B63B8C0EA}">
      <dsp:nvSpPr>
        <dsp:cNvPr id="0" name=""/>
        <dsp:cNvSpPr/>
      </dsp:nvSpPr>
      <dsp:spPr>
        <a:xfrm>
          <a:off x="5985668" y="3136371"/>
          <a:ext cx="2135187" cy="1281112"/>
        </a:xfrm>
        <a:prstGeom prst="roundRect">
          <a:avLst>
            <a:gd name="adj" fmla="val 10000"/>
          </a:avLst>
        </a:prstGeom>
        <a:solidFill>
          <a:schemeClr val="accent2">
            <a:alpha val="90000"/>
            <a:hueOff val="0"/>
            <a:satOff val="0"/>
            <a:lumOff val="0"/>
            <a:alphaOff val="-24000"/>
          </a:schemeClr>
        </a:solidFill>
        <a:ln w="10795" cap="flat" cmpd="sng" algn="ctr">
          <a:solidFill>
            <a:schemeClr val="lt1">
              <a:hueOff val="0"/>
              <a:satOff val="0"/>
              <a:lumOff val="0"/>
              <a:alphaOff val="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E" sz="2300" kern="1200" dirty="0"/>
            <a:t>Testing</a:t>
          </a:r>
        </a:p>
      </dsp:txBody>
      <dsp:txXfrm>
        <a:off x="6023190" y="3173893"/>
        <a:ext cx="2060143" cy="1206068"/>
      </dsp:txXfrm>
    </dsp:sp>
    <dsp:sp modelId="{FC8EC20D-209D-414F-AA21-218D2F6F3A11}">
      <dsp:nvSpPr>
        <dsp:cNvPr id="0" name=""/>
        <dsp:cNvSpPr/>
      </dsp:nvSpPr>
      <dsp:spPr>
        <a:xfrm rot="10800000">
          <a:off x="5345112" y="3512163"/>
          <a:ext cx="452659" cy="529526"/>
        </a:xfrm>
        <a:prstGeom prst="rightArrow">
          <a:avLst>
            <a:gd name="adj1" fmla="val 60000"/>
            <a:gd name="adj2" fmla="val 50000"/>
          </a:avLst>
        </a:prstGeom>
        <a:solidFill>
          <a:schemeClr val="accent2">
            <a:shade val="90000"/>
            <a:hueOff val="572069"/>
            <a:satOff val="-71153"/>
            <a:lumOff val="44949"/>
            <a:alphaOff val="0"/>
          </a:schemeClr>
        </a:solidFill>
        <a:ln>
          <a:noFill/>
        </a:ln>
        <a:effectLst>
          <a:outerShdw blurRad="1016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E" sz="1900" kern="1200" dirty="0"/>
        </a:p>
      </dsp:txBody>
      <dsp:txXfrm rot="10800000">
        <a:off x="5480910" y="3618068"/>
        <a:ext cx="316861" cy="317716"/>
      </dsp:txXfrm>
    </dsp:sp>
    <dsp:sp modelId="{2ACDA13D-5CFC-4C00-9B6A-BC17C901D6B2}">
      <dsp:nvSpPr>
        <dsp:cNvPr id="0" name=""/>
        <dsp:cNvSpPr/>
      </dsp:nvSpPr>
      <dsp:spPr>
        <a:xfrm>
          <a:off x="2996406" y="3136370"/>
          <a:ext cx="2135187" cy="1281112"/>
        </a:xfrm>
        <a:prstGeom prst="roundRect">
          <a:avLst>
            <a:gd name="adj" fmla="val 10000"/>
          </a:avLst>
        </a:prstGeom>
        <a:solidFill>
          <a:schemeClr val="accent2">
            <a:alpha val="90000"/>
            <a:hueOff val="0"/>
            <a:satOff val="0"/>
            <a:lumOff val="0"/>
            <a:alphaOff val="-32000"/>
          </a:schemeClr>
        </a:solidFill>
        <a:ln w="10795" cap="flat" cmpd="sng" algn="ctr">
          <a:solidFill>
            <a:schemeClr val="lt1">
              <a:hueOff val="0"/>
              <a:satOff val="0"/>
              <a:lumOff val="0"/>
              <a:alphaOff val="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E" sz="2400" kern="1200" dirty="0"/>
            <a:t>End User</a:t>
          </a:r>
          <a:br>
            <a:rPr lang="en-IE" sz="2400" kern="1200" dirty="0"/>
          </a:br>
          <a:r>
            <a:rPr lang="en-IE" sz="2400" kern="1200" dirty="0"/>
            <a:t>Cut-Over</a:t>
          </a:r>
        </a:p>
        <a:p>
          <a:pPr marL="0" lvl="0" indent="0" algn="ctr" defTabSz="1066800">
            <a:lnSpc>
              <a:spcPct val="90000"/>
            </a:lnSpc>
            <a:spcBef>
              <a:spcPct val="0"/>
            </a:spcBef>
            <a:spcAft>
              <a:spcPct val="35000"/>
            </a:spcAft>
            <a:buNone/>
          </a:pPr>
          <a:r>
            <a:rPr lang="en-IE" sz="1400" kern="1200" dirty="0"/>
            <a:t>(and roll-back plan)</a:t>
          </a:r>
        </a:p>
      </dsp:txBody>
      <dsp:txXfrm>
        <a:off x="3033928" y="3173892"/>
        <a:ext cx="2060143" cy="1206068"/>
      </dsp:txXfrm>
    </dsp:sp>
    <dsp:sp modelId="{BEB9CD4E-6E5F-4F71-9ACF-B8C1D9FC3587}">
      <dsp:nvSpPr>
        <dsp:cNvPr id="0" name=""/>
        <dsp:cNvSpPr/>
      </dsp:nvSpPr>
      <dsp:spPr>
        <a:xfrm rot="10800000">
          <a:off x="2355850" y="3512163"/>
          <a:ext cx="452659" cy="529526"/>
        </a:xfrm>
        <a:prstGeom prst="rightArrow">
          <a:avLst>
            <a:gd name="adj1" fmla="val 60000"/>
            <a:gd name="adj2" fmla="val 50000"/>
          </a:avLst>
        </a:prstGeom>
        <a:solidFill>
          <a:schemeClr val="accent2">
            <a:shade val="90000"/>
            <a:hueOff val="762759"/>
            <a:satOff val="-94871"/>
            <a:lumOff val="59932"/>
            <a:alphaOff val="0"/>
          </a:schemeClr>
        </a:solidFill>
        <a:ln>
          <a:noFill/>
        </a:ln>
        <a:effectLst>
          <a:outerShdw blurRad="101600" dist="38100" dir="2700000" algn="tl" rotWithShape="0">
            <a:prstClr val="black">
              <a:alpha val="40000"/>
            </a:prstClr>
          </a:outerShdw>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E" sz="1900" kern="1200" dirty="0"/>
        </a:p>
      </dsp:txBody>
      <dsp:txXfrm rot="10800000">
        <a:off x="2491648" y="3618068"/>
        <a:ext cx="316861" cy="317716"/>
      </dsp:txXfrm>
    </dsp:sp>
    <dsp:sp modelId="{D3E3A02B-9B91-47EE-949B-E0E9877A4633}">
      <dsp:nvSpPr>
        <dsp:cNvPr id="0" name=""/>
        <dsp:cNvSpPr/>
      </dsp:nvSpPr>
      <dsp:spPr>
        <a:xfrm>
          <a:off x="7143" y="3136370"/>
          <a:ext cx="2135187" cy="1281112"/>
        </a:xfrm>
        <a:prstGeom prst="roundRect">
          <a:avLst>
            <a:gd name="adj" fmla="val 10000"/>
          </a:avLst>
        </a:prstGeom>
        <a:solidFill>
          <a:schemeClr val="accent2">
            <a:alpha val="90000"/>
            <a:hueOff val="0"/>
            <a:satOff val="0"/>
            <a:lumOff val="0"/>
            <a:alphaOff val="-40000"/>
          </a:schemeClr>
        </a:solidFill>
        <a:ln w="10795" cap="flat" cmpd="sng" algn="ctr">
          <a:solidFill>
            <a:schemeClr val="lt1">
              <a:hueOff val="0"/>
              <a:satOff val="0"/>
              <a:lumOff val="0"/>
              <a:alphaOff val="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E" sz="2300" kern="1200" dirty="0"/>
            <a:t>Handover to Operations</a:t>
          </a:r>
        </a:p>
      </dsp:txBody>
      <dsp:txXfrm>
        <a:off x="44665" y="3173892"/>
        <a:ext cx="2060143" cy="12060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777309-8566-41B8-B351-32E0D78851C7}">
      <dsp:nvSpPr>
        <dsp:cNvPr id="0" name=""/>
        <dsp:cNvSpPr/>
      </dsp:nvSpPr>
      <dsp:spPr>
        <a:xfrm>
          <a:off x="1802" y="4163097"/>
          <a:ext cx="11148312" cy="780816"/>
        </a:xfrm>
        <a:prstGeom prst="rect">
          <a:avLst/>
        </a:prstGeom>
        <a:solidFill>
          <a:schemeClr val="accent2">
            <a:alpha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Azure Subscription</a:t>
          </a:r>
        </a:p>
      </dsp:txBody>
      <dsp:txXfrm>
        <a:off x="1802" y="4163097"/>
        <a:ext cx="11148312" cy="780816"/>
      </dsp:txXfrm>
    </dsp:sp>
    <dsp:sp modelId="{237C9E8D-A665-45DD-8E0C-FB7FAA3C6475}">
      <dsp:nvSpPr>
        <dsp:cNvPr id="0" name=""/>
        <dsp:cNvSpPr/>
      </dsp:nvSpPr>
      <dsp:spPr>
        <a:xfrm>
          <a:off x="1802" y="1771"/>
          <a:ext cx="2621898" cy="3694775"/>
        </a:xfrm>
        <a:prstGeom prst="rect">
          <a:avLst/>
        </a:prstGeom>
        <a:solidFill>
          <a:schemeClr val="accent2">
            <a:alpha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ctr" defTabSz="1333500">
            <a:lnSpc>
              <a:spcPct val="90000"/>
            </a:lnSpc>
            <a:spcBef>
              <a:spcPct val="0"/>
            </a:spcBef>
            <a:spcAft>
              <a:spcPct val="35000"/>
            </a:spcAft>
            <a:buNone/>
          </a:pPr>
          <a:r>
            <a:rPr lang="en-US" sz="3000" b="1" kern="1200" dirty="0"/>
            <a:t>Governance</a:t>
          </a:r>
        </a:p>
      </dsp:txBody>
      <dsp:txXfrm>
        <a:off x="1802" y="1771"/>
        <a:ext cx="2621898" cy="3694775"/>
      </dsp:txXfrm>
    </dsp:sp>
    <dsp:sp modelId="{68DCD6A5-189F-4AA6-ACBE-0B018E79EA53}">
      <dsp:nvSpPr>
        <dsp:cNvPr id="0" name=""/>
        <dsp:cNvSpPr/>
      </dsp:nvSpPr>
      <dsp:spPr>
        <a:xfrm>
          <a:off x="2843940" y="1771"/>
          <a:ext cx="2621898" cy="3694775"/>
        </a:xfrm>
        <a:prstGeom prst="rect">
          <a:avLst/>
        </a:prstGeom>
        <a:solidFill>
          <a:schemeClr val="accent2">
            <a:alpha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ctr" defTabSz="1333500">
            <a:lnSpc>
              <a:spcPct val="90000"/>
            </a:lnSpc>
            <a:spcBef>
              <a:spcPct val="0"/>
            </a:spcBef>
            <a:spcAft>
              <a:spcPct val="35000"/>
            </a:spcAft>
            <a:buNone/>
          </a:pPr>
          <a:r>
            <a:rPr lang="en-US" sz="3000" b="1" kern="1200" dirty="0"/>
            <a:t>Network</a:t>
          </a:r>
        </a:p>
      </dsp:txBody>
      <dsp:txXfrm>
        <a:off x="2843940" y="1771"/>
        <a:ext cx="2621898" cy="3694775"/>
      </dsp:txXfrm>
    </dsp:sp>
    <dsp:sp modelId="{20390FA1-1CB5-40D8-8ABE-727B178C4400}">
      <dsp:nvSpPr>
        <dsp:cNvPr id="0" name=""/>
        <dsp:cNvSpPr/>
      </dsp:nvSpPr>
      <dsp:spPr>
        <a:xfrm>
          <a:off x="5686078" y="1771"/>
          <a:ext cx="2621898" cy="3694775"/>
        </a:xfrm>
        <a:prstGeom prst="rect">
          <a:avLst/>
        </a:prstGeom>
        <a:solidFill>
          <a:schemeClr val="accent2">
            <a:alpha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1244600">
            <a:lnSpc>
              <a:spcPct val="90000"/>
            </a:lnSpc>
            <a:spcBef>
              <a:spcPct val="0"/>
            </a:spcBef>
            <a:spcAft>
              <a:spcPct val="35000"/>
            </a:spcAft>
            <a:buNone/>
          </a:pPr>
          <a:r>
            <a:rPr lang="en-US" sz="2800" b="1" kern="1200" dirty="0"/>
            <a:t>Storage</a:t>
          </a:r>
        </a:p>
      </dsp:txBody>
      <dsp:txXfrm>
        <a:off x="5686078" y="1771"/>
        <a:ext cx="2621898" cy="3694775"/>
      </dsp:txXfrm>
    </dsp:sp>
    <dsp:sp modelId="{F852AD45-7DBA-44AB-B68F-52184A12E7A6}">
      <dsp:nvSpPr>
        <dsp:cNvPr id="0" name=""/>
        <dsp:cNvSpPr/>
      </dsp:nvSpPr>
      <dsp:spPr>
        <a:xfrm>
          <a:off x="8528216" y="1771"/>
          <a:ext cx="2621898" cy="3694775"/>
        </a:xfrm>
        <a:prstGeom prst="rect">
          <a:avLst/>
        </a:prstGeom>
        <a:solidFill>
          <a:schemeClr val="accent2">
            <a:alpha val="7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ctr" defTabSz="1333500">
            <a:lnSpc>
              <a:spcPct val="90000"/>
            </a:lnSpc>
            <a:spcBef>
              <a:spcPct val="0"/>
            </a:spcBef>
            <a:spcAft>
              <a:spcPct val="35000"/>
            </a:spcAft>
            <a:buNone/>
          </a:pPr>
          <a:r>
            <a:rPr lang="en-US" sz="3000" b="1" kern="1200" dirty="0"/>
            <a:t>Management</a:t>
          </a:r>
        </a:p>
      </dsp:txBody>
      <dsp:txXfrm>
        <a:off x="8528216" y="1771"/>
        <a:ext cx="2621898" cy="369477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5FB692-DADF-4888-8F2D-9AAF02B2C9C2}">
      <dsp:nvSpPr>
        <dsp:cNvPr id="0" name=""/>
        <dsp:cNvSpPr/>
      </dsp:nvSpPr>
      <dsp:spPr>
        <a:xfrm>
          <a:off x="1272" y="556255"/>
          <a:ext cx="2978765" cy="1489382"/>
        </a:xfrm>
        <a:prstGeom prst="roundRect">
          <a:avLst>
            <a:gd name="adj" fmla="val 10000"/>
          </a:avLst>
        </a:prstGeom>
        <a:solidFill>
          <a:schemeClr val="accent2">
            <a:alpha val="90000"/>
            <a:hueOff val="0"/>
            <a:satOff val="0"/>
            <a:lumOff val="0"/>
            <a:alphaOff val="0"/>
          </a:schemeClr>
        </a:solidFill>
        <a:ln w="10795" cap="flat" cmpd="sng" algn="ctr">
          <a:solidFill>
            <a:schemeClr val="lt1">
              <a:hueOff val="0"/>
              <a:satOff val="0"/>
              <a:lumOff val="0"/>
              <a:alphaOff val="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IE" sz="3900" kern="1200" dirty="0"/>
            <a:t>Clean Install</a:t>
          </a:r>
          <a:endParaRPr lang="en-US" sz="3900" kern="1200" dirty="0"/>
        </a:p>
      </dsp:txBody>
      <dsp:txXfrm>
        <a:off x="44895" y="599878"/>
        <a:ext cx="2891519" cy="1402136"/>
      </dsp:txXfrm>
    </dsp:sp>
    <dsp:sp modelId="{461AF62D-09B1-403F-A314-37577EA0596B}">
      <dsp:nvSpPr>
        <dsp:cNvPr id="0" name=""/>
        <dsp:cNvSpPr/>
      </dsp:nvSpPr>
      <dsp:spPr>
        <a:xfrm>
          <a:off x="299149" y="2045638"/>
          <a:ext cx="349873" cy="1544608"/>
        </a:xfrm>
        <a:custGeom>
          <a:avLst/>
          <a:gdLst/>
          <a:ahLst/>
          <a:cxnLst/>
          <a:rect l="0" t="0" r="0" b="0"/>
          <a:pathLst>
            <a:path>
              <a:moveTo>
                <a:pt x="0" y="0"/>
              </a:moveTo>
              <a:lnTo>
                <a:pt x="0" y="1544608"/>
              </a:lnTo>
              <a:lnTo>
                <a:pt x="349873" y="1544608"/>
              </a:lnTo>
            </a:path>
          </a:pathLst>
        </a:custGeom>
        <a:noFill/>
        <a:ln w="1079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E2EE7D-3411-4B84-A1BC-87A020B17935}">
      <dsp:nvSpPr>
        <dsp:cNvPr id="0" name=""/>
        <dsp:cNvSpPr/>
      </dsp:nvSpPr>
      <dsp:spPr>
        <a:xfrm>
          <a:off x="649023" y="2379885"/>
          <a:ext cx="2383012" cy="2420723"/>
        </a:xfrm>
        <a:prstGeom prst="roundRect">
          <a:avLst>
            <a:gd name="adj" fmla="val 10000"/>
          </a:avLst>
        </a:prstGeom>
        <a:solidFill>
          <a:schemeClr val="lt1">
            <a:alpha val="90000"/>
            <a:hueOff val="0"/>
            <a:satOff val="0"/>
            <a:lumOff val="0"/>
            <a:alphaOff val="0"/>
          </a:schemeClr>
        </a:solidFill>
        <a:ln w="10795" cap="flat" cmpd="sng" algn="ctr">
          <a:solidFill>
            <a:schemeClr val="accent2">
              <a:alpha val="90000"/>
              <a:hueOff val="0"/>
              <a:satOff val="0"/>
              <a:lumOff val="0"/>
              <a:alphaOff val="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IE" sz="2400" kern="1200" dirty="0"/>
            <a:t>Create clean VMs and re-install the application; copy data</a:t>
          </a:r>
          <a:endParaRPr lang="en-US" sz="2400" kern="1200" dirty="0"/>
        </a:p>
      </dsp:txBody>
      <dsp:txXfrm>
        <a:off x="718819" y="2449681"/>
        <a:ext cx="2243420" cy="2281131"/>
      </dsp:txXfrm>
    </dsp:sp>
    <dsp:sp modelId="{9DBB80E6-6CFB-4204-8241-8EF4965FCFB6}">
      <dsp:nvSpPr>
        <dsp:cNvPr id="0" name=""/>
        <dsp:cNvSpPr/>
      </dsp:nvSpPr>
      <dsp:spPr>
        <a:xfrm>
          <a:off x="3776738" y="518157"/>
          <a:ext cx="2978765" cy="1489382"/>
        </a:xfrm>
        <a:prstGeom prst="roundRect">
          <a:avLst>
            <a:gd name="adj" fmla="val 10000"/>
          </a:avLst>
        </a:prstGeom>
        <a:solidFill>
          <a:schemeClr val="accent2">
            <a:alpha val="90000"/>
            <a:hueOff val="0"/>
            <a:satOff val="0"/>
            <a:lumOff val="0"/>
            <a:alphaOff val="-20000"/>
          </a:schemeClr>
        </a:solidFill>
        <a:ln w="10795" cap="flat" cmpd="sng" algn="ctr">
          <a:solidFill>
            <a:schemeClr val="lt1">
              <a:hueOff val="0"/>
              <a:satOff val="0"/>
              <a:lumOff val="0"/>
              <a:alphaOff val="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IE" sz="3900" kern="1200" dirty="0"/>
            <a:t>Port Existing Disks</a:t>
          </a:r>
          <a:endParaRPr lang="en-US" sz="3900" kern="1200" dirty="0"/>
        </a:p>
      </dsp:txBody>
      <dsp:txXfrm>
        <a:off x="3820361" y="561780"/>
        <a:ext cx="2891519" cy="1402136"/>
      </dsp:txXfrm>
    </dsp:sp>
    <dsp:sp modelId="{30BEE1A5-B50B-43E3-AD5E-73318FBD4FD0}">
      <dsp:nvSpPr>
        <dsp:cNvPr id="0" name=""/>
        <dsp:cNvSpPr/>
      </dsp:nvSpPr>
      <dsp:spPr>
        <a:xfrm>
          <a:off x="4074615" y="2007540"/>
          <a:ext cx="297864" cy="1597943"/>
        </a:xfrm>
        <a:custGeom>
          <a:avLst/>
          <a:gdLst/>
          <a:ahLst/>
          <a:cxnLst/>
          <a:rect l="0" t="0" r="0" b="0"/>
          <a:pathLst>
            <a:path>
              <a:moveTo>
                <a:pt x="0" y="0"/>
              </a:moveTo>
              <a:lnTo>
                <a:pt x="0" y="1597943"/>
              </a:lnTo>
              <a:lnTo>
                <a:pt x="297864" y="1597943"/>
              </a:lnTo>
            </a:path>
          </a:pathLst>
        </a:custGeom>
        <a:noFill/>
        <a:ln w="1079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9914E7-589E-4EE5-831C-2AE3E1755F03}">
      <dsp:nvSpPr>
        <dsp:cNvPr id="0" name=""/>
        <dsp:cNvSpPr/>
      </dsp:nvSpPr>
      <dsp:spPr>
        <a:xfrm>
          <a:off x="4372479" y="2379885"/>
          <a:ext cx="2383012" cy="2451196"/>
        </a:xfrm>
        <a:prstGeom prst="roundRect">
          <a:avLst>
            <a:gd name="adj" fmla="val 10000"/>
          </a:avLst>
        </a:prstGeom>
        <a:solidFill>
          <a:schemeClr val="lt1">
            <a:alpha val="90000"/>
            <a:hueOff val="0"/>
            <a:satOff val="0"/>
            <a:lumOff val="0"/>
            <a:alphaOff val="0"/>
          </a:schemeClr>
        </a:solidFill>
        <a:ln w="10795" cap="flat" cmpd="sng" algn="ctr">
          <a:solidFill>
            <a:schemeClr val="accent2">
              <a:alpha val="90000"/>
              <a:hueOff val="0"/>
              <a:satOff val="0"/>
              <a:lumOff val="0"/>
              <a:alphaOff val="-2000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IE" sz="2400" kern="1200" dirty="0"/>
            <a:t>Port existing disks to Azure; create new VMs using those disks</a:t>
          </a:r>
          <a:endParaRPr lang="en-US" sz="2400" kern="1200" dirty="0"/>
        </a:p>
      </dsp:txBody>
      <dsp:txXfrm>
        <a:off x="4442275" y="2449681"/>
        <a:ext cx="2243420" cy="2311604"/>
      </dsp:txXfrm>
    </dsp:sp>
    <dsp:sp modelId="{FF7514DC-E07A-45AD-AB83-3079DE8500B8}">
      <dsp:nvSpPr>
        <dsp:cNvPr id="0" name=""/>
        <dsp:cNvSpPr/>
      </dsp:nvSpPr>
      <dsp:spPr>
        <a:xfrm>
          <a:off x="7449436" y="518157"/>
          <a:ext cx="2978765" cy="1489382"/>
        </a:xfrm>
        <a:prstGeom prst="roundRect">
          <a:avLst>
            <a:gd name="adj" fmla="val 10000"/>
          </a:avLst>
        </a:prstGeom>
        <a:solidFill>
          <a:schemeClr val="accent2">
            <a:alpha val="90000"/>
            <a:hueOff val="0"/>
            <a:satOff val="0"/>
            <a:lumOff val="0"/>
            <a:alphaOff val="-40000"/>
          </a:schemeClr>
        </a:solidFill>
        <a:ln w="10795" cap="flat" cmpd="sng" algn="ctr">
          <a:solidFill>
            <a:schemeClr val="lt1">
              <a:hueOff val="0"/>
              <a:satOff val="0"/>
              <a:lumOff val="0"/>
              <a:alphaOff val="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IE" sz="3900" kern="1200" dirty="0"/>
            <a:t>Server Migration</a:t>
          </a:r>
          <a:endParaRPr lang="en-US" sz="3900" kern="1200" dirty="0"/>
        </a:p>
      </dsp:txBody>
      <dsp:txXfrm>
        <a:off x="7493059" y="561780"/>
        <a:ext cx="2891519" cy="1402136"/>
      </dsp:txXfrm>
    </dsp:sp>
    <dsp:sp modelId="{96FCA3B7-8C1E-4F40-A569-D2F80BB19D34}">
      <dsp:nvSpPr>
        <dsp:cNvPr id="0" name=""/>
        <dsp:cNvSpPr/>
      </dsp:nvSpPr>
      <dsp:spPr>
        <a:xfrm>
          <a:off x="7747313" y="2007540"/>
          <a:ext cx="296625" cy="1658904"/>
        </a:xfrm>
        <a:custGeom>
          <a:avLst/>
          <a:gdLst/>
          <a:ahLst/>
          <a:cxnLst/>
          <a:rect l="0" t="0" r="0" b="0"/>
          <a:pathLst>
            <a:path>
              <a:moveTo>
                <a:pt x="0" y="0"/>
              </a:moveTo>
              <a:lnTo>
                <a:pt x="0" y="1658904"/>
              </a:lnTo>
              <a:lnTo>
                <a:pt x="296625" y="1658904"/>
              </a:lnTo>
            </a:path>
          </a:pathLst>
        </a:custGeom>
        <a:noFill/>
        <a:ln w="10795"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DB81D5-D90E-402F-8254-2FC9E50837FC}">
      <dsp:nvSpPr>
        <dsp:cNvPr id="0" name=""/>
        <dsp:cNvSpPr/>
      </dsp:nvSpPr>
      <dsp:spPr>
        <a:xfrm>
          <a:off x="8043938" y="2417984"/>
          <a:ext cx="2383012" cy="2496920"/>
        </a:xfrm>
        <a:prstGeom prst="roundRect">
          <a:avLst>
            <a:gd name="adj" fmla="val 10000"/>
          </a:avLst>
        </a:prstGeom>
        <a:solidFill>
          <a:schemeClr val="lt1">
            <a:alpha val="90000"/>
            <a:hueOff val="0"/>
            <a:satOff val="0"/>
            <a:lumOff val="0"/>
            <a:alphaOff val="0"/>
          </a:schemeClr>
        </a:solidFill>
        <a:ln w="10795" cap="flat" cmpd="sng" algn="ctr">
          <a:solidFill>
            <a:schemeClr val="accent2">
              <a:alpha val="90000"/>
              <a:hueOff val="0"/>
              <a:satOff val="0"/>
              <a:lumOff val="0"/>
              <a:alphaOff val="-40000"/>
            </a:schemeClr>
          </a:solidFill>
          <a:prstDash val="solid"/>
        </a:ln>
        <a:effectLst>
          <a:outerShdw blurRad="1016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IE" sz="2400" kern="1200" dirty="0"/>
            <a:t>Use migration tools to replicate existing servers into Azure</a:t>
          </a:r>
          <a:endParaRPr lang="en-US" sz="2400" kern="1200" dirty="0"/>
        </a:p>
      </dsp:txBody>
      <dsp:txXfrm>
        <a:off x="8113734" y="2487780"/>
        <a:ext cx="2243420" cy="235732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5985E27-1DC6-4101-A23C-E5F79128E758}" type="datetime8">
              <a:rPr lang="en-US" smtClean="0">
                <a:latin typeface="Segoe UI" pitchFamily="34" charset="0"/>
              </a:rPr>
              <a:t>8/17/2020 2:32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3C44958-1AC4-45E3-BED1-8C16F0CD0A0C}" type="datetime8">
              <a:rPr lang="en-US" smtClean="0"/>
              <a:t>8/17/2020 2:05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this course, Architecting Azure – Migration. This is course will cover how to move and integrate workloads from other environments into Azure, and is part of the Azure Solutions Architecture Expert learning path here on Skill Me Up.com</a:t>
            </a:r>
          </a:p>
        </p:txBody>
      </p:sp>
      <p:sp>
        <p:nvSpPr>
          <p:cNvPr id="4" name="Slide Number Placeholder 3"/>
          <p:cNvSpPr>
            <a:spLocks noGrp="1"/>
          </p:cNvSpPr>
          <p:nvPr>
            <p:ph type="sldNum" sz="quarter" idx="10"/>
          </p:nvPr>
        </p:nvSpPr>
        <p:spPr/>
        <p:txBody>
          <a:bodyPr/>
          <a:lstStyle/>
          <a:p>
            <a:fld id="{C685E2BD-151F-42C1-BC47-DA674FB81C0C}" type="slidenum">
              <a:rPr lang="en-US" smtClean="0"/>
              <a:t>1</a:t>
            </a:fld>
            <a:endParaRPr lang="en-US" dirty="0"/>
          </a:p>
        </p:txBody>
      </p:sp>
    </p:spTree>
    <p:extLst>
      <p:ext uri="{BB962C8B-B14F-4D97-AF65-F5344CB8AC3E}">
        <p14:creationId xmlns:p14="http://schemas.microsoft.com/office/powerpoint/2010/main" val="3100491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seen a bit of the ecosystem, let's take a look at performing an assessment for a migration and how to build an assessment plan.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8/17/2020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718420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assessment plan is going to start with discovery. There's a few things we want to address here.</a:t>
            </a:r>
          </a:p>
          <a:p>
            <a:endParaRPr lang="en-US" dirty="0"/>
          </a:p>
          <a:p>
            <a:r>
              <a:rPr lang="en-US" dirty="0"/>
              <a:t>What's the business reason you're performing the migration? Is it because some on-premises infrastructure is being retired? Is there another driver such as someone saying "Let's go to the cloud!" without understanding the impacts? If you can properly frame the problem you're trying to solve with the migration of your workload to Azure, you'll be better positioned to make downstream decisions. Beyond business context, you'll also want to clearly state the goals of your migration. If your goal is to migrate for the sake of migrating that might not work out as well as you think, but if your goal is to migrate to Azure for greater resiliency or better performance you'll have a better foot to stand on when it comes to framing out your landing zone in Azure.</a:t>
            </a:r>
          </a:p>
          <a:p>
            <a:endParaRPr lang="en-US" dirty="0"/>
          </a:p>
          <a:p>
            <a:r>
              <a:rPr lang="en-US" dirty="0"/>
              <a:t>You'll also want to take an honest assessment of what you're looking to migrate right now – focusing on a smaller app first can help you build confidence in the cloud and understand the ins and outs of the tools that you'll select to perform your migration.</a:t>
            </a:r>
          </a:p>
          <a:p>
            <a:endParaRPr lang="en-US" dirty="0"/>
          </a:p>
          <a:p>
            <a:r>
              <a:rPr lang="en-US" dirty="0"/>
              <a:t>And just a quick note here – while we're talking about planning, we're likely deploying tools that can help us come up with our plan. For example, to understand by current infrastructure for my source workload, including server sizing and networking requirements, I might be deploying Azure Migrate in this phase to help me make some informed decisions as I move into planning my migration.</a:t>
            </a:r>
          </a:p>
          <a:p>
            <a:endParaRPr lang="en-US" dirty="0"/>
          </a:p>
          <a:p>
            <a:r>
              <a:rPr lang="en-US" dirty="0"/>
              <a:t>When it comes to discovery, there are two paths you'll want to go down. One of course is to identify and interview your key stakeholders. Stakeholders includes everyone who needs to be informed of the progress of the migration or is impacted by the migration. This might sound like a lot, but its important!</a:t>
            </a:r>
          </a:p>
          <a:p>
            <a:endParaRPr lang="en-US" dirty="0"/>
          </a:p>
          <a:p>
            <a:r>
              <a:rPr lang="en-US" dirty="0"/>
              <a:t>You'll likely have executive sponsors who need to be kept in the loop in addition to application owners and end users. If you don't know your executive sponsors and have a good relationship with them, what happens if something go wrong during your migration and an application owner goes over your head? You also likely won't be communicating directly with end-users and are going to need the assistance of those executive sponsors and application owners to maintain transparency as you migrate your workload.</a:t>
            </a:r>
          </a:p>
          <a:p>
            <a:endParaRPr lang="en-US" dirty="0"/>
          </a:p>
          <a:p>
            <a:r>
              <a:rPr lang="en-US" dirty="0"/>
              <a:t>While you're identifying your stakeholders, you can also start down the technical path and being evaluating and running discovery tools. This could in fact help you close the loop quicker with sponsors as you can come to them with a plan earlier.</a:t>
            </a:r>
          </a:p>
          <a:p>
            <a:endParaRPr lang="en-US" dirty="0"/>
          </a:p>
          <a:p>
            <a:r>
              <a:rPr lang="en-US" dirty="0"/>
              <a:t>And even if you think you're only going to migrate one workload, there are likely more in the future. Make sure that you're investing not in the tools, but more critically the skills you'll need to execute more migrations in the future.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8/19/2020 11:57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91880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phase of your Assessment plan will be planning. Now that you have a sense of what you're trying to migrate and most importantly WHY you're migrating the source workload, you can start to drill into your overall approach to your migration and a detailed design. Keep in mind, we're still planning here and plans can change, but by laying down a foundation now you'll be able to understand where things go right and where things go wrong later so you can adapt your approach as you migrate additional workloads.</a:t>
            </a:r>
          </a:p>
          <a:p>
            <a:endParaRPr lang="en-US" dirty="0"/>
          </a:p>
          <a:p>
            <a:r>
              <a:rPr lang="en-US" dirty="0"/>
              <a:t>Just a note on migration schedules – keep in mind that your schedule isn't just how long it takes to move some data and stand up the workload – it needs to include all of the time for testing and validation from your stakeholders as well as the time you'll need to commit to building out a landing zone in Azure for your application. </a:t>
            </a:r>
          </a:p>
          <a:p>
            <a:endParaRPr lang="en-US" dirty="0"/>
          </a:p>
          <a:p>
            <a:r>
              <a:rPr lang="en-US" dirty="0"/>
              <a:t>If you're just getting started with Azure today, there's some other prerequisite work you'll want to do around identity and organizational governance before you start migrating workloads and lighting up services. I highly recommend taking a look at the Cloud Adoption Framework to understand some of your considerations as you build out that landing zone.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8/19/2020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019141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phase of your assessment plan buildout is going to be the evaluation phase. Hopefully at this point you’ve done some business analysis and technical analysis of the workload you're going to migrate. Now is your chance to review your all up plan, make sure you have stakeholder buy-in, and that everyone understands the risks involved.</a:t>
            </a:r>
          </a:p>
          <a:p>
            <a:endParaRPr lang="en-US" dirty="0"/>
          </a:p>
          <a:p>
            <a:r>
              <a:rPr lang="en-US" dirty="0"/>
              <a:t>I think it's a good idea to perform a cost-analysis as well. Remember, you're hosting on top of someone else's platform. Act like a reseller and treat each of your stakeholders as customers who are going to get an itemized bill for the resources they run in Azure, whether you mean to actually charge them back or not. If you approach it this way, you'll hopefully catch some things that some of the automated tooling misses for cost. For example, while Azure Migrate will tell me how much it's going to cost to run my server each month, it doesn't help me calculate my network egress costs or costs for backup and recovery. The reality is there are going to always be some unknowns, but you can take this time to perform the best assessment you can before you click the go button.</a:t>
            </a:r>
          </a:p>
          <a:p>
            <a:endParaRPr lang="en-US" dirty="0"/>
          </a:p>
          <a:p>
            <a:r>
              <a:rPr lang="en-US" dirty="0"/>
              <a:t>And what about the go button? Sometimes, that needs to be a no-go button as well. Make sure you've framed out a clear set of criteria for when it's OK to start your migration and when you need to pull the plug if something goes wrong.</a:t>
            </a:r>
          </a:p>
          <a:p>
            <a:endParaRPr lang="en-US" dirty="0"/>
          </a:p>
          <a:p>
            <a:r>
              <a:rPr lang="en-US" dirty="0"/>
              <a:t>Ultimately, I think there are a few questions you can ask yourself along the way that will help you frame the best plan you can, such as:</a:t>
            </a:r>
          </a:p>
          <a:p>
            <a:endParaRPr lang="en-US" dirty="0"/>
          </a:p>
          <a:p>
            <a:pPr marL="457200" indent="-457200">
              <a:buFont typeface="Wingdings" panose="05000000000000000000" pitchFamily="2" charset="2"/>
              <a:buChar char="ü"/>
            </a:pPr>
            <a:r>
              <a:rPr lang="en-US" dirty="0"/>
              <a:t>What applications and infrastructure am I currently running?</a:t>
            </a:r>
          </a:p>
          <a:p>
            <a:pPr marL="457200" indent="-457200">
              <a:buFont typeface="Wingdings" panose="05000000000000000000" pitchFamily="2" charset="2"/>
              <a:buChar char="ü"/>
            </a:pPr>
            <a:r>
              <a:rPr lang="en-US" dirty="0"/>
              <a:t>Of these  applications, which should be migrated, modernized, retired, replaced, or maintained on-premises?</a:t>
            </a:r>
          </a:p>
          <a:p>
            <a:pPr marL="457200" indent="-457200">
              <a:buFont typeface="Wingdings" panose="05000000000000000000" pitchFamily="2" charset="2"/>
              <a:buChar char="ü"/>
            </a:pPr>
            <a:r>
              <a:rPr lang="en-US" dirty="0"/>
              <a:t>What are the risks associated with a migration, and how long will it take?</a:t>
            </a:r>
          </a:p>
          <a:p>
            <a:pPr marL="457200" indent="-457200">
              <a:buFont typeface="Wingdings" panose="05000000000000000000" pitchFamily="2" charset="2"/>
              <a:buChar char="ü"/>
            </a:pPr>
            <a:r>
              <a:rPr lang="en-US" dirty="0"/>
              <a:t>What will be the return on my investment for migration, based on my current running costs, my post-migration running costs, and the cost of migration itself?</a:t>
            </a:r>
          </a:p>
          <a:p>
            <a:pPr marL="457200" indent="-457200">
              <a:buFont typeface="Wingdings" panose="05000000000000000000" pitchFamily="2" charset="2"/>
              <a:buChar char="ü"/>
            </a:pPr>
            <a:r>
              <a:rPr lang="en-US" dirty="0"/>
              <a:t>What additional benefits will a cloud migration bring to my business?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8/17/2020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476509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discussed, you’ll need to have a conversation with your </a:t>
            </a:r>
            <a:r>
              <a:rPr lang="en-US" dirty="0" err="1"/>
              <a:t>steakholders</a:t>
            </a:r>
            <a:r>
              <a:rPr lang="en-US" dirty="0"/>
              <a:t> when developing your migration plan.  When you do, it’s best that you know how to clearly present them some options when it comes to migrating their workload and whether or not its going to be a yes or a no if it even migrates.</a:t>
            </a:r>
          </a:p>
          <a:p>
            <a:endParaRPr lang="en-US" dirty="0"/>
          </a:p>
          <a:p>
            <a:r>
              <a:rPr lang="en-US" dirty="0"/>
              <a:t>&lt;CLICK&gt; Let's start with what would a Yes with rehost. Rehosting, sometimes referred to as lift-and-shift, is when you take your on-premises workload and move it to the cloud "as-is". For example, if I run an Apache web server on-premises, once I've migrated to the cloud I'll still be running, operating, and maintaining an Apache web server in the cloud. A lot of the guidance you'll see says rehosting isn't the best approach, but I tend to disagree. If you have a clear understanding of the business context, sometimes rehost is the most preferable approach.</a:t>
            </a:r>
          </a:p>
          <a:p>
            <a:endParaRPr lang="en-US" dirty="0"/>
          </a:p>
          <a:p>
            <a:r>
              <a:rPr lang="en-US" dirty="0"/>
              <a:t>&lt;CLICK&gt; What about a refactor? Refactoring is where you make minor changes to run on your target platform, but you don't need to do an all-up modernization. For example, that website that you hosted on an Apache web server might run in Azure App Service with no configuration changes. This and other approaches tend to take more time, as you need to validate that the workload will run and perform as desired.</a:t>
            </a:r>
          </a:p>
          <a:p>
            <a:endParaRPr lang="en-US" dirty="0"/>
          </a:p>
          <a:p>
            <a:r>
              <a:rPr lang="en-US" dirty="0"/>
              <a:t>&lt;CLICK&gt; Next, we have revise. When you revise an application, you'll modernize and optimize it for Platform-as-a-Service, or PaaS. This is appropriate when you have access to the source code for the source workload and can make changes to accommodate a cloud platform. For example, say you were running an application that used Mongo DB but you wanted to transition to pure Cosmos DB not running in compatibility mode. For this to work, you would need to update your application to use the Cosmos SDKs and that's not possible without access to the source code.</a:t>
            </a:r>
          </a:p>
          <a:p>
            <a:endParaRPr lang="en-US" dirty="0"/>
          </a:p>
          <a:p>
            <a:r>
              <a:rPr lang="en-US" dirty="0"/>
              <a:t>&lt;CLICK&gt; And then we have rebuild. Rebuild is when you want to build as new and run cloud-native. This is often a larger effort and requires much more planning and comfort with the cloud and your selected compute services.</a:t>
            </a:r>
          </a:p>
          <a:p>
            <a:endParaRPr lang="en-US" dirty="0"/>
          </a:p>
          <a:p>
            <a:r>
              <a:rPr lang="en-US" dirty="0"/>
              <a:t>&lt;CLICK&gt; And what if you're not going to migrate? Sometimes that's OK too. One option is to replace the source workload with a commercial SaaS service. You may or may not be able to migrate your data depending on the SaaS service you select. One example here would be hosting Exchange for email on-premises and moving to Office 365 and Exchange Online for your mailbox hosting.</a:t>
            </a:r>
          </a:p>
          <a:p>
            <a:br>
              <a:rPr lang="en-US" dirty="0"/>
            </a:br>
            <a:r>
              <a:rPr lang="en-US" dirty="0"/>
              <a:t>&lt;CLICK&gt; Another "No" to migrating would be to retire the source workload. This is where honest assessments of your applications help. Is the application you're going to migrate so legacy that there's no hope for modernization? Your effort might be better spent selecting a new product or building a new application over attempting to migrate a potentially unsupportable workload.</a:t>
            </a:r>
          </a:p>
          <a:p>
            <a:endParaRPr lang="en-US" dirty="0"/>
          </a:p>
          <a:p>
            <a:r>
              <a:rPr lang="en-US" dirty="0"/>
              <a:t>&lt;CLICK&gt; And then we have retain. Not every app can be migrated to the cloud nor is it appropriate for every app and that's OK. You might choose to keep your application on-premises after performing a detailed analysis.</a:t>
            </a:r>
          </a:p>
          <a:p>
            <a:endParaRPr lang="en-US" dirty="0"/>
          </a:p>
          <a:p>
            <a:r>
              <a:rPr lang="en-US" dirty="0"/>
              <a:t>These 7 approaches, or 7 R’s, will help more clearly define which approach to take with each app.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8/17/2020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06166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What if we treat the evaluation phase as a funnel or gate? The costs, benefits, and risks of the migration must be captured and explained, leading to a go/no-go decision from the appropriate decision-makers.</a:t>
            </a:r>
          </a:p>
          <a:p>
            <a:endParaRPr lang="en-IE" dirty="0"/>
          </a:p>
          <a:p>
            <a:r>
              <a:rPr lang="en-IE" dirty="0"/>
              <a:t>Costs should capture both the existing on-premises costs as well as the Azure costs. Forecasting Azure costs requires a detailed understanding of the Azure resources used, and estimates of future usage volumes. Be sure to make use of applicable Azure discount schemes, such as reserved instances (which discounts virtual machine costs in exchange for a pre-commitment) and hybrid benefit (which allows existing software licenses to be re-used). Right-sizing based on usage is also critical to avoid waste.</a:t>
            </a:r>
          </a:p>
          <a:p>
            <a:endParaRPr lang="en-IE" dirty="0"/>
          </a:p>
          <a:p>
            <a:r>
              <a:rPr lang="en-IE" dirty="0"/>
              <a:t>A natural consequence of the agility of the Cloud is that future costs are variable, rather than fixed. This must be accepted and embraced. A number of tools, including the Azure pricing calculator and Azure Cost Management service, as well as third-party tools, are available to help.</a:t>
            </a:r>
          </a:p>
          <a:p>
            <a:endParaRPr lang="en-IE" dirty="0"/>
          </a:p>
          <a:p>
            <a:r>
              <a:rPr lang="en-IE" dirty="0"/>
              <a:t>Risks have to be assessed, and plans put in place to appropriately mitigate them.</a:t>
            </a:r>
          </a:p>
          <a:p>
            <a:endParaRPr lang="en-IE" dirty="0"/>
          </a:p>
          <a:p>
            <a:r>
              <a:rPr lang="en-IE" dirty="0"/>
              <a:t>The benefits of the migration must be clearly articulated. These may include cost savings, but the true benefits of the Cloud lie elsewhere – in the agility, service quality, and new scenarios it enables.</a:t>
            </a:r>
          </a:p>
          <a:p>
            <a:endParaRPr lang="en-IE" dirty="0"/>
          </a:p>
          <a:p>
            <a:r>
              <a:rPr lang="en-IE" dirty="0"/>
              <a:t>With this broad view in place, an informed Go/No-Go decision on the migration can be made by the appropriate decision-makers.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8/17/2020 2:06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023321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a:t>
            </a:r>
            <a:r>
              <a:rPr lang="en-US" dirty="0" err="1"/>
              <a:t>Migrate’s</a:t>
            </a:r>
            <a:r>
              <a:rPr lang="en-US" dirty="0"/>
              <a:t> Assessment, the main goal is to easily identify on-premise workloads that are quick candidates and low hanging fruit as well as potential problems, by looking at the machines, their applications, and the interdependence of those systems.  This can help identify the systems that are Ready for Azure, those that need some work or have some conditions, as well as those that just aren’t in a position to move to Azure right now.</a:t>
            </a:r>
          </a:p>
          <a:p>
            <a:endParaRPr lang="en-US" dirty="0"/>
          </a:p>
          <a:p>
            <a:r>
              <a:rPr lang="en-US" dirty="0"/>
              <a:t>Furthermore, the Assessment will also generate a report of the estimated size of the machines and what the estimated costs of compute and storage would be; these are generally the highest cost for most VMs.  This is then used to calculate an overall estimation for the monthly cost of the Azure consumption.</a:t>
            </a:r>
          </a:p>
          <a:p>
            <a:endParaRPr lang="en-US" dirty="0"/>
          </a:p>
          <a:p>
            <a:r>
              <a:rPr lang="en-US" dirty="0"/>
              <a:t>In addition, you can export all of the Assessment data for your own review offline, but the data can also be utilized by most ISV’s to directly integrate their tools to take advantage of their enhancements or features as well.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3C44958-1AC4-45E3-BED1-8C16F0CD0A0C}" type="datetime8">
              <a:rPr lang="en-US" smtClean="0"/>
              <a:t>8/17/2020 4:55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982181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Azure Migrate works for assessments.</a:t>
            </a:r>
          </a:p>
          <a:p>
            <a:endParaRPr lang="en-US" dirty="0"/>
          </a:p>
          <a:p>
            <a:r>
              <a:rPr lang="en-US" dirty="0"/>
              <a:t>&lt;CLICK&gt; First, you'll download an configure the migration appliance. This process varies depending on your source environment. For VMware, you'll download an OVA and spin up a VM in your cluster that can access the underlying hypervisor hosting your source workloads. For Hyper-V, the process is similar, but you'll download a VHD and deploy a virtual machine. For a physical environment, you'll deploy an IIS site on top of an existing Windows server.</a:t>
            </a:r>
          </a:p>
          <a:p>
            <a:endParaRPr lang="en-US" dirty="0"/>
          </a:p>
          <a:p>
            <a:r>
              <a:rPr lang="en-US" dirty="0"/>
              <a:t>&lt;CLICK&gt; Once your appliance is deployed and configured, it will start collecting raw metadata or telemetry from your source environment. This is known as you starting discovery.</a:t>
            </a:r>
          </a:p>
          <a:p>
            <a:endParaRPr lang="en-US" dirty="0"/>
          </a:p>
          <a:p>
            <a:r>
              <a:rPr lang="en-US" dirty="0"/>
              <a:t>&lt;CLICK&gt; With discovery initiated, the appliance will begin transmitting data about your source to the Azure Migrate service. </a:t>
            </a:r>
          </a:p>
          <a:p>
            <a:endParaRPr lang="en-US" dirty="0"/>
          </a:p>
          <a:p>
            <a:r>
              <a:rPr lang="en-US" dirty="0"/>
              <a:t>&lt;CLICK&gt; As the data is processed, you can begin to use it to create assessments that detail the cost, target sizing, and licensing configuration for your workload.</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8/17/2020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192293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your assessment reports, you'll group one or more VMs together based on the target region, VM size, and storage type.</a:t>
            </a:r>
          </a:p>
          <a:p>
            <a:endParaRPr lang="en-US" dirty="0"/>
          </a:p>
          <a:p>
            <a:r>
              <a:rPr lang="en-US" dirty="0"/>
              <a:t>You can customize your assessments to be performance based where telemetry from your on-premises environment is used to right-size your servers, or you can go with an "as-is" sizing criteria where Azure Migrate will select the server closest in size to your existing workload. It's never going to undersize in an "as-is" assessment, so just be aware of that if you're evaluating servers and they seem to be larger than what you have on-premises.</a:t>
            </a:r>
          </a:p>
          <a:p>
            <a:endParaRPr lang="en-US" dirty="0"/>
          </a:p>
          <a:p>
            <a:r>
              <a:rPr lang="en-US" dirty="0"/>
              <a:t>Your assessments will also present your costs under your pricing agreement. For example, if you're a customer on an Enterprise Agreement and have negotiated a discount with Microsoft as a part of your agreement, that pricing will be reflected here. That's a pretty powerful tool. Even common services like the Azure VM creation blade don't offer pricing under your pricing agreement.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8/17/2020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767660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your assessment and it's been processed, you can view the readiness of your workload to come to Azure, suggested VM sizing, and a suggested migration tool. I can't stress enough that these are suggestions! If you don't like the size the migration tool has selected for you, you can always change it before you migrate!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8/17/2020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708991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Kit Skinner, and I’ll be your presenter for today.  </a:t>
            </a:r>
          </a:p>
          <a:p>
            <a:br>
              <a:rPr lang="en-US" dirty="0"/>
            </a:br>
            <a:r>
              <a:rPr lang="en-US" dirty="0"/>
              <a:t>A couple of things about me.</a:t>
            </a:r>
          </a:p>
          <a:p>
            <a:r>
              <a:rPr lang="en-US" dirty="0"/>
              <a:t>MCSE NT4-present, Azure Cloud Architect, and MCT</a:t>
            </a:r>
          </a:p>
          <a:p>
            <a:r>
              <a:rPr lang="en-US" dirty="0"/>
              <a:t>Twitter: </a:t>
            </a:r>
            <a:r>
              <a:rPr lang="en-US" dirty="0" err="1"/>
              <a:t>AzureSMFX</a:t>
            </a:r>
            <a:endParaRPr lang="en-US" dirty="0"/>
          </a:p>
          <a:p>
            <a:r>
              <a:rPr lang="en-US" dirty="0"/>
              <a:t>LinkedIn: </a:t>
            </a:r>
            <a:r>
              <a:rPr lang="en-US" dirty="0" err="1"/>
              <a:t>smallfoxx</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3C44958-1AC4-45E3-BED1-8C16F0CD0A0C}" type="datetime8">
              <a:rPr lang="en-US" smtClean="0"/>
              <a:t>8/17/2020 2:32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419143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Another benefit of using Azure Migrate as your assessment engine is getting free access for 180 days to Log Analytics workspace that is enabled for Service Map. Service Map allows you to view dependency visualizations across your source servers and shows ports, protocols, and programs that interact with each other.</a:t>
            </a:r>
          </a:p>
          <a:p>
            <a:endParaRPr lang="en-IE" dirty="0"/>
          </a:p>
          <a:p>
            <a:r>
              <a:rPr lang="en-IE" dirty="0"/>
              <a:t>Using Service Map does require that you deploy the Microsoft Monitoring Agent, or MMA, to your source servers as well as the dependency agent. It's easy enough to do by hand for a few servers, but if you need to deploy to anything more than a handful you'll want to automate the deployment of the agents using PowerShell, bash, or some other engine.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721556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Frequently your discussions with the </a:t>
            </a:r>
            <a:r>
              <a:rPr lang="en-US" dirty="0" err="1"/>
              <a:t>steakholders</a:t>
            </a:r>
            <a:r>
              <a:rPr lang="en-US" dirty="0"/>
              <a:t> lead you down the rehost, or lift and shift, path, let's discuss some of your options there.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8/17/2020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937472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 general with most rehost upgrades, you’re going to do these 6 general steps.</a:t>
            </a:r>
          </a:p>
          <a:p>
            <a:pPr marL="171450" indent="-171450">
              <a:buFont typeface="Arial" panose="020B0604020202020204" pitchFamily="34" charset="0"/>
              <a:buChar char="•"/>
            </a:pPr>
            <a:r>
              <a:rPr lang="en-IE" dirty="0"/>
              <a:t>Build out the infrastructure, networking, groups, security, and other base pieces of the cloud</a:t>
            </a:r>
          </a:p>
          <a:p>
            <a:pPr marL="171450" indent="-171450">
              <a:buFont typeface="Arial" panose="020B0604020202020204" pitchFamily="34" charset="0"/>
              <a:buChar char="•"/>
            </a:pPr>
            <a:r>
              <a:rPr lang="en-IE" dirty="0"/>
              <a:t>Then deploy the migration tool, whatever that happens to be, Azure Migrate, ASR, etc</a:t>
            </a:r>
          </a:p>
          <a:p>
            <a:pPr marL="171450" indent="-171450">
              <a:buFont typeface="Arial" panose="020B0604020202020204" pitchFamily="34" charset="0"/>
              <a:buChar char="•"/>
            </a:pPr>
            <a:r>
              <a:rPr lang="en-IE" dirty="0"/>
              <a:t>Then begin replicating the data. This usually isn’t just a single copy but more an initial copy followed by small deltas until you’re ready for the actual cutover</a:t>
            </a:r>
          </a:p>
          <a:p>
            <a:pPr marL="171450" indent="-171450">
              <a:buFont typeface="Arial" panose="020B0604020202020204" pitchFamily="34" charset="0"/>
              <a:buChar char="•"/>
            </a:pPr>
            <a:r>
              <a:rPr lang="en-IE" dirty="0"/>
              <a:t>Because the next thing we want to do is a take a copy of that data and *test* it in Azure. With the dynamic structure you can normally replicate the entire structure as it will be and fully test your application in Azure before you actually have to move anything and while the on premise equipment continues to run</a:t>
            </a:r>
          </a:p>
          <a:p>
            <a:pPr marL="171450" indent="-171450">
              <a:buFont typeface="Arial" panose="020B0604020202020204" pitchFamily="34" charset="0"/>
              <a:buChar char="•"/>
            </a:pPr>
            <a:r>
              <a:rPr lang="en-IE" dirty="0"/>
              <a:t>Once you’ve tested and validated the applications with the owners or QA teams, you can then finally schedule and plan the cutover. As with any major change, you also need to have a roll-back plan, just in case.</a:t>
            </a:r>
          </a:p>
          <a:p>
            <a:pPr marL="171450" indent="-171450">
              <a:buFont typeface="Arial" panose="020B0604020202020204" pitchFamily="34" charset="0"/>
              <a:buChar char="•"/>
            </a:pPr>
            <a:r>
              <a:rPr lang="en-IE" dirty="0"/>
              <a:t>Finally once you have completed the migration and the application running stably in Azure, you need to hand off the management to the operations teams.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8/19/2020 4:13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153057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you do any deployment in Azure, the first step is always building out the foundation.  Migrating applications to Azure using Infrastructure-as-a-Service is often the quickest way to move applications to Azure, as well as requiring the least work and presenting the fewest risks.</a:t>
            </a:r>
          </a:p>
          <a:p>
            <a:endParaRPr lang="en-US" dirty="0"/>
          </a:p>
          <a:p>
            <a:r>
              <a:rPr lang="en-US" sz="1200" kern="1200" dirty="0">
                <a:solidFill>
                  <a:schemeClr val="tx1"/>
                </a:solidFill>
                <a:effectLst/>
                <a:latin typeface="+mn-lt"/>
                <a:ea typeface="+mn-ea"/>
                <a:cs typeface="+mn-cs"/>
              </a:rPr>
              <a:t>The foundation of an Azure infrastructure deployment comprises:</a:t>
            </a:r>
          </a:p>
          <a:p>
            <a:pPr lvl="0"/>
            <a:r>
              <a:rPr lang="en-US" sz="1200" b="1" kern="1200" dirty="0">
                <a:solidFill>
                  <a:schemeClr val="tx1"/>
                </a:solidFill>
                <a:effectLst/>
                <a:latin typeface="+mn-lt"/>
                <a:ea typeface="+mn-ea"/>
                <a:cs typeface="+mn-cs"/>
              </a:rPr>
              <a:t>Governance/Identity</a:t>
            </a:r>
            <a:r>
              <a:rPr lang="en-US" sz="1200" kern="1200" dirty="0">
                <a:solidFill>
                  <a:schemeClr val="tx1"/>
                </a:solidFill>
                <a:effectLst/>
                <a:latin typeface="+mn-lt"/>
                <a:ea typeface="+mn-ea"/>
                <a:cs typeface="+mn-cs"/>
              </a:rPr>
              <a:t> – how will users authenticate and how resources are secured</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kern="1200" dirty="0">
                <a:solidFill>
                  <a:schemeClr val="tx1"/>
                </a:solidFill>
                <a:effectLst/>
                <a:latin typeface="Segoe UI Light" pitchFamily="34" charset="0"/>
                <a:ea typeface="+mn-ea"/>
                <a:cs typeface="+mn-cs"/>
              </a:rPr>
              <a:t>Network</a:t>
            </a:r>
            <a:r>
              <a:rPr lang="en-US" sz="1200" kern="1200" dirty="0">
                <a:solidFill>
                  <a:schemeClr val="tx1"/>
                </a:solidFill>
                <a:effectLst/>
                <a:latin typeface="Segoe UI Light" pitchFamily="34" charset="0"/>
                <a:ea typeface="+mn-ea"/>
                <a:cs typeface="+mn-cs"/>
              </a:rPr>
              <a:t> – designing the network for current and future connectivity requirements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kern="1200" dirty="0">
                <a:solidFill>
                  <a:schemeClr val="tx1"/>
                </a:solidFill>
                <a:effectLst/>
                <a:latin typeface="Segoe UI Light" pitchFamily="34" charset="0"/>
                <a:ea typeface="+mn-ea"/>
                <a:cs typeface="+mn-cs"/>
              </a:rPr>
              <a:t>Storage</a:t>
            </a:r>
            <a:r>
              <a:rPr lang="en-US" sz="1200" kern="1200" dirty="0">
                <a:solidFill>
                  <a:schemeClr val="tx1"/>
                </a:solidFill>
                <a:effectLst/>
                <a:latin typeface="Segoe UI Light" pitchFamily="34" charset="0"/>
                <a:ea typeface="+mn-ea"/>
                <a:cs typeface="+mn-cs"/>
              </a:rPr>
              <a:t> – planning for performance, durability, scalability and archival</a:t>
            </a:r>
            <a:endParaRPr lang="en-US" sz="1200" dirty="0"/>
          </a:p>
          <a:p>
            <a:pPr lvl="0"/>
            <a:r>
              <a:rPr lang="en-US" sz="1200" b="1" kern="1200" dirty="0">
                <a:solidFill>
                  <a:schemeClr val="tx1"/>
                </a:solidFill>
                <a:effectLst/>
                <a:latin typeface="+mn-lt"/>
                <a:ea typeface="+mn-ea"/>
                <a:cs typeface="+mn-cs"/>
              </a:rPr>
              <a:t>Management</a:t>
            </a:r>
            <a:r>
              <a:rPr lang="en-US" sz="1200" kern="1200" dirty="0">
                <a:solidFill>
                  <a:schemeClr val="tx1"/>
                </a:solidFill>
                <a:effectLst/>
                <a:latin typeface="+mn-lt"/>
                <a:ea typeface="+mn-ea"/>
                <a:cs typeface="+mn-cs"/>
              </a:rPr>
              <a:t> – Resource deployment, monitoring &amp; updates, and backups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All of this is contained within a Subscription. Your organization may choose to deploy to multiple subscriptions and that’s fine, but generally each migration project should be focusing on one or two subscriptions at a time.</a:t>
            </a:r>
          </a:p>
        </p:txBody>
      </p:sp>
      <p:sp>
        <p:nvSpPr>
          <p:cNvPr id="4" name="Slide Number Placeholder 3"/>
          <p:cNvSpPr>
            <a:spLocks noGrp="1"/>
          </p:cNvSpPr>
          <p:nvPr>
            <p:ph type="sldNum" sz="quarter" idx="10"/>
          </p:nvPr>
        </p:nvSpPr>
        <p:spPr/>
        <p:txBody>
          <a:bodyPr/>
          <a:lstStyle/>
          <a:p>
            <a:fld id="{71A41F1F-90BE-488A-B820-D47438566D65}" type="slidenum">
              <a:rPr lang="en-US" smtClean="0"/>
              <a:t>23</a:t>
            </a:fld>
            <a:endParaRPr lang="en-US" dirty="0"/>
          </a:p>
        </p:txBody>
      </p:sp>
    </p:spTree>
    <p:extLst>
      <p:ext uri="{BB962C8B-B14F-4D97-AF65-F5344CB8AC3E}">
        <p14:creationId xmlns:p14="http://schemas.microsoft.com/office/powerpoint/2010/main" val="3967458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planning to migrate servers to Azure, there are a few of high level approaches you can take.</a:t>
            </a:r>
          </a:p>
          <a:p>
            <a:endParaRPr lang="en-US" dirty="0"/>
          </a:p>
          <a:p>
            <a:r>
              <a:rPr lang="en-US" dirty="0"/>
              <a:t>Do you start with a clean install? Maybe the source system is just not been maintained well or the application doesn’t handle underneath hardware changes. This is where you would create a brand new VM in Azure and then install your solutions as you might have originally done on-premises. Then you can copy over any existing data, etc.</a:t>
            </a:r>
          </a:p>
          <a:p>
            <a:endParaRPr lang="en-US" dirty="0"/>
          </a:p>
          <a:p>
            <a:r>
              <a:rPr lang="en-US" dirty="0"/>
              <a:t>Or…do you port over your existing disks to Azure and bootstrap your virtual machines with these exported disks? This often requires the most downtime and is something usually only done with small systems or maybe a dev environment were timing isn’t important and costs have to be </a:t>
            </a:r>
            <a:r>
              <a:rPr lang="en-US" dirty="0" err="1"/>
              <a:t>nill</a:t>
            </a:r>
            <a:r>
              <a:rPr lang="en-US" dirty="0"/>
              <a:t>.</a:t>
            </a:r>
          </a:p>
          <a:p>
            <a:endParaRPr lang="en-US" dirty="0"/>
          </a:p>
          <a:p>
            <a:r>
              <a:rPr lang="en-US" dirty="0"/>
              <a:t>Or…do you use one of the server migration tools that’s available in Azure? These tools will help you to analyze your current state and offer you solutions for replicating and migrating your workloads to Azure.  This is what most people are looking to do in a Lift-and-Shift. These solutions replicate systems on an on-going basis capturing all changes to the system so that when it comes time to actually commit, they can do a simple flip of the system and spin up new VMs.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3C44958-1AC4-45E3-BED1-8C16F0CD0A0C}" type="datetime8">
              <a:rPr lang="en-US" smtClean="0"/>
              <a:t>8/19/2020 4:11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540994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Migrate, there is direct integration with V-M-ware to allow agentless migration; meaning we don’t have to install anything on the virtual machines themselves to migrate the OS to Azure.</a:t>
            </a:r>
          </a:p>
          <a:p>
            <a:endParaRPr lang="en-US" dirty="0"/>
          </a:p>
          <a:p>
            <a:r>
              <a:rPr lang="en-US" dirty="0"/>
              <a:t>For Hyper-V and Physical servers, there is an Agent with Azure Site Recovery (ASR) that is used not only for Disaster Recovery, but can also </a:t>
            </a:r>
            <a:r>
              <a:rPr lang="en-US" dirty="0" err="1"/>
              <a:t>beutilized</a:t>
            </a:r>
            <a:r>
              <a:rPr lang="en-US" dirty="0"/>
              <a:t> to migrate the Virtual Machine workloads directly into Azure.</a:t>
            </a:r>
          </a:p>
          <a:p>
            <a:endParaRPr lang="en-US" dirty="0"/>
          </a:p>
          <a:p>
            <a:r>
              <a:rPr lang="en-US" dirty="0"/>
              <a:t>All the Migration tools provide ongoing replication of data to ensure any changes to the local systems are quickly replicated to Azure for copies that are within a few minutes of the on premise systems without affecting their performance.  This happens by the local systems identifying any changes of the local disks by catalogue the writes to blocks on the disk and replicating those changes up to Azure.  At the point of migration, only a small delta of changes in the last few minutes are need as a final step to bring the machines up to current versions.</a:t>
            </a:r>
          </a:p>
          <a:p>
            <a:endParaRPr lang="en-US" dirty="0"/>
          </a:p>
          <a:p>
            <a:r>
              <a:rPr lang="en-US" dirty="0"/>
              <a:t>In addition, Test Migrations can be performed by replicating your entire systems and running copies of them in Azure without affecting your production environment.  This allows you to validate your applications and run QA tests against them by your team to ensure that your applications continue to run or catalogue any changes that need to be made to allow them to function.  When the testing is done, you can discontinue the test and no further compute charges are </a:t>
            </a:r>
            <a:r>
              <a:rPr lang="en-US" dirty="0" err="1"/>
              <a:t>encured</a:t>
            </a:r>
            <a:r>
              <a:rPr lang="en-US" dirty="0"/>
              <a:t> until the next test or migration.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3C44958-1AC4-45E3-BED1-8C16F0CD0A0C}" type="datetime8">
              <a:rPr lang="en-US" smtClean="0"/>
              <a:t>8/17/2020 5:02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011622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migration has been completed and verified, here’s a list of steps that you’ll likely need to perform as well.</a:t>
            </a:r>
          </a:p>
          <a:p>
            <a:endParaRPr lang="en-US" dirty="0"/>
          </a:p>
          <a:p>
            <a:r>
              <a:rPr lang="en-IE" dirty="0"/>
              <a:t>Before executing the application migration onto your new Azure infrastructure, the infrastructure must be ready for ongoing production operations.</a:t>
            </a:r>
          </a:p>
          <a:p>
            <a:endParaRPr lang="en-IE" dirty="0"/>
          </a:p>
          <a:p>
            <a:r>
              <a:rPr lang="en-IE" dirty="0"/>
              <a:t>This includes ensuring that systems for security, backup, high availability and disaster recovery are in place, together with logging and alerting to ensure issues are identified promptly and can be properly investigated.</a:t>
            </a:r>
          </a:p>
          <a:p>
            <a:endParaRPr lang="en-US" dirty="0"/>
          </a:p>
          <a:p>
            <a:r>
              <a:rPr lang="en-US" dirty="0"/>
              <a:t>{read the slide}.</a:t>
            </a:r>
          </a:p>
          <a:p>
            <a:endParaRPr lang="en-IE" dirty="0"/>
          </a:p>
          <a:p>
            <a:r>
              <a:rPr lang="en-IE" dirty="0"/>
              <a:t>NOTES:</a:t>
            </a:r>
          </a:p>
          <a:p>
            <a:r>
              <a:rPr lang="en-IE" dirty="0"/>
              <a:t>For Windows machines, if you've migrated from physical/</a:t>
            </a:r>
            <a:r>
              <a:rPr lang="en-IE" dirty="0" err="1"/>
              <a:t>Vmware</a:t>
            </a:r>
            <a:r>
              <a:rPr lang="en-IE" dirty="0"/>
              <a:t>, and you used an up-to-date version (9.7.0.0 or later) of the ASR Mobility Service on the source VM, then the Azure VM Agent will be installed on the migrated VM automatically. This applies to Windows only, for Linux VMs the </a:t>
            </a:r>
            <a:r>
              <a:rPr lang="en-IE" dirty="0" err="1"/>
              <a:t>WALinuxAgent</a:t>
            </a:r>
            <a:r>
              <a:rPr lang="en-IE" dirty="0"/>
              <a:t> has to be installed manually. (Source: https://docs.microsoft.com/en-us/azure/site-recovery/vmware-azure-install-mobility-service)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8/17/2020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019435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Finally we have the database migration service, or DMS. Data Migration is not just a DBA job. In many cases, a developer or Infrastructure engineer will be tasked with performing and/or assisting during a database migration. Also, the database sits in an application and infra context, so Infra and Dev engineers play a critical role in the database migration design.</a:t>
            </a:r>
          </a:p>
        </p:txBody>
      </p:sp>
      <p:sp>
        <p:nvSpPr>
          <p:cNvPr id="4" name="Slide Number Placeholder 3"/>
          <p:cNvSpPr>
            <a:spLocks noGrp="1"/>
          </p:cNvSpPr>
          <p:nvPr>
            <p:ph type="sldNum" sz="quarter" idx="5"/>
          </p:nvPr>
        </p:nvSpPr>
        <p:spPr/>
        <p:txBody>
          <a:bodyPr/>
          <a:lstStyle/>
          <a:p>
            <a:fld id="{DDC0B827-E283-4F7E-937D-319BD6B0C407}" type="slidenum">
              <a:rPr lang="en-US" smtClean="0"/>
              <a:t>27</a:t>
            </a:fld>
            <a:endParaRPr lang="en-US"/>
          </a:p>
        </p:txBody>
      </p:sp>
    </p:spTree>
    <p:extLst>
      <p:ext uri="{BB962C8B-B14F-4D97-AF65-F5344CB8AC3E}">
        <p14:creationId xmlns:p14="http://schemas.microsoft.com/office/powerpoint/2010/main" val="4103386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There's a few of different tools we'll need to think about, and really it's a spectrum here depending on our source database system.</a:t>
            </a:r>
          </a:p>
          <a:p>
            <a:endParaRPr lang="en-IE" dirty="0"/>
          </a:p>
          <a:p>
            <a:r>
              <a:rPr lang="en-IE" dirty="0"/>
              <a:t>First, we have the Data Migration Assistant, or DMA. DMA is used to assess on-premises SQL databases for fit in Azure and can also provide some pre-staging migration capabilities such as creating a your database schema in Azure SQL or in SQL on an Azure VM once you're ready to start migrating.</a:t>
            </a:r>
          </a:p>
          <a:p>
            <a:endParaRPr lang="en-IE" dirty="0"/>
          </a:p>
          <a:p>
            <a:r>
              <a:rPr lang="en-IE" dirty="0"/>
              <a:t>Next, we have the Database Migration Service or DMS. DMS uses DMA as an assessment engine, so I think it's worth just getting hands on with DMA from the start if your looking to migration Microsoft SQL to Microsoft SQL or Azure SQL. DMS is ultimately a compute service that sits on a VNET in Azure and can communicate with your source workload through any site-to-site or </a:t>
            </a:r>
            <a:r>
              <a:rPr lang="en-IE" dirty="0" err="1"/>
              <a:t>vnet</a:t>
            </a:r>
            <a:r>
              <a:rPr lang="en-IE" dirty="0"/>
              <a:t>-to-</a:t>
            </a:r>
            <a:r>
              <a:rPr lang="en-IE" dirty="0" err="1"/>
              <a:t>vnet</a:t>
            </a:r>
            <a:r>
              <a:rPr lang="en-IE" dirty="0"/>
              <a:t> connectivity that hosting </a:t>
            </a:r>
            <a:r>
              <a:rPr lang="en-IE" dirty="0" err="1"/>
              <a:t>Vnet</a:t>
            </a:r>
            <a:r>
              <a:rPr lang="en-IE" dirty="0"/>
              <a:t> has. This means to use DMS to migrate an on-premises database, you'll need a site-to-site or ExpressRoute connection in place so the cloud-hosted service can talk to your on-premises SQL instances.</a:t>
            </a:r>
          </a:p>
          <a:p>
            <a:endParaRPr lang="en-IE" dirty="0"/>
          </a:p>
          <a:p>
            <a:r>
              <a:rPr lang="en-IE" dirty="0"/>
              <a:t>If you're looking to migrate other types of source databases such as Oracle, SAP ASE, DB2, etc. you'll want to look at the SQL Server Migration Assistant or SSMA. While SSMA can't help you go from say Oracle to Oracle, it can help you transition from Oracle to Azure SQL or Microsoft SQL if that's your desire.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0726224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you're ready to run an assessment, you can download DMA. It doesn't need to be run from the server hosting the database, but it does require connectivity to the source database.</a:t>
            </a:r>
          </a:p>
          <a:p>
            <a:endParaRPr lang="en-US" dirty="0"/>
          </a:p>
          <a:p>
            <a:r>
              <a:rPr lang="en-US" dirty="0"/>
              <a:t>When you structure an assessment, you'll specific your source and destination database types. Now, do keep in mind that if you want to assess for another database type, that means you'll need to create another assessment.</a:t>
            </a:r>
          </a:p>
          <a:p>
            <a:endParaRPr lang="en-US" dirty="0"/>
          </a:p>
          <a:p>
            <a:r>
              <a:rPr lang="en-US" dirty="0"/>
              <a:t>Once your assessment is done, you can save the report locally or your can upload it to DMS if you have a DMS instance created.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8/17/2020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032466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In this course, we are going to focus on the tools and resources used for Migration, discuss Migration Assessment tools, go over a Lift-and-Shift migration, as well as techniques for migrating databases to Azure with Database Migration tool.</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0A4AA109-2BC1-463F-A0ED-0024C1B20182}" type="datetime8">
              <a:rPr lang="en-US" smtClean="0"/>
              <a:t>8/17/2020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884918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DMA can do part of your database migration for you, specifically migrating your schema. You can do this through the DMA tool locally, or if you've loaded your assessment to DMS, you can have DMS create the schema as a migration activity.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8/17/2020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1880503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As I mentioned, DMS is an Azure-hosted service. Ideally, the DMS resource should be placed in the same Azure region as the target database. It can still work from a different region, but will be slower. Personally, I would only do this if the target region is not supported for the DMS.</a:t>
            </a:r>
          </a:p>
          <a:p>
            <a:endParaRPr lang="en-IE" dirty="0"/>
          </a:p>
          <a:p>
            <a:r>
              <a:rPr lang="en-IE" dirty="0"/>
              <a:t>Once you have DMS provisioned and you've verified connectivity between the VNET it sits on and your source database, it's just a matter of following the wizard, where you'll input the source and target database credentials and then run your migration activity.</a:t>
            </a:r>
          </a:p>
          <a:p>
            <a:endParaRPr lang="en-IE" dirty="0"/>
          </a:p>
          <a:p>
            <a:r>
              <a:rPr lang="en-IE" dirty="0"/>
              <a:t>DMS allows you to perform both online and offline migrations depending on the level of compute </a:t>
            </a:r>
            <a:r>
              <a:rPr lang="en-IE"/>
              <a:t>you throw </a:t>
            </a:r>
            <a:r>
              <a:rPr lang="en-IE" dirty="0"/>
              <a:t>behind your DMS instance. If you select a premium tier with dedicated </a:t>
            </a:r>
            <a:r>
              <a:rPr lang="en-IE" dirty="0" err="1"/>
              <a:t>vCores</a:t>
            </a:r>
            <a:r>
              <a:rPr lang="en-IE" dirty="0"/>
              <a:t>, online migration is absolutely an option. </a:t>
            </a:r>
          </a:p>
          <a:p>
            <a:endParaRPr lang="en-IE" dirty="0"/>
          </a:p>
          <a:p>
            <a:r>
              <a:rPr lang="en-IE" dirty="0"/>
              <a:t>https://docs.microsoft.com/en-us/azure/dms/tutorial-sql-server-to-azure-sql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2256253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cutover process varies ever so slightly depending on the type of migration you're performing – online or offline. For an offline migration, terminate any connections to your existing database, perform the migration and during or after the database migration is complete reconfiguration your application (for example, update the connection strings) to point to the new database instance.</a:t>
            </a:r>
          </a:p>
          <a:p>
            <a:endParaRPr lang="en-US" dirty="0"/>
          </a:p>
          <a:p>
            <a:r>
              <a:rPr lang="en-US" dirty="0"/>
              <a:t>For online migrations, you're still responsible for terminating connections to the source database that cause an writes or updates but reads are OK. If you don't do this and you still have new data being written or updated in the database, your migration will never complete. And just like an offline migration, while the migration is in progress, you can update any connection strings to point to the new database instance.</a:t>
            </a:r>
          </a:p>
          <a:p>
            <a:endParaRPr lang="en-US" dirty="0"/>
          </a:p>
          <a:p>
            <a:r>
              <a:rPr lang="en-US" dirty="0"/>
              <a:t>The biggest difference between an online migration and offline migrations is when your downtime starts. With an offline migration, it's as soon as the migration starts because you're going to sever all connections to the source database. With an online migration, downtime can be limited to the time it takes to you cutover at the end of your migration.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8/17/2020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9302008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discussed the various migration strategies for bringing your workloads into  Azure.</a:t>
            </a:r>
          </a:p>
          <a:p>
            <a:endParaRPr lang="en-US" dirty="0"/>
          </a:p>
          <a:p>
            <a:r>
              <a:rPr lang="en-US" dirty="0"/>
              <a:t>We went through the resources and tools provided by Azure to ease the </a:t>
            </a:r>
            <a:r>
              <a:rPr lang="en-US" dirty="0" err="1"/>
              <a:t>Assement</a:t>
            </a:r>
            <a:r>
              <a:rPr lang="en-US" dirty="0"/>
              <a:t> and migration of systems into Azure.  We also went over the Migration techniques for bringing Virtual Machines and Database into Azure.</a:t>
            </a:r>
            <a:endParaRPr lang="en-IE" dirty="0"/>
          </a:p>
          <a:p>
            <a:pPr marL="0" marR="0" lvl="0" indent="0" algn="l" defTabSz="914367" rtl="0" eaLnBrk="1" fontAlgn="auto" latinLnBrk="0" hangingPunct="1">
              <a:lnSpc>
                <a:spcPct val="90000"/>
              </a:lnSpc>
              <a:spcBef>
                <a:spcPts val="0"/>
              </a:spcBef>
              <a:spcAft>
                <a:spcPts val="333"/>
              </a:spcAft>
              <a:buClrTx/>
              <a:buSzTx/>
              <a:buFontTx/>
              <a:buNone/>
              <a:tabLst/>
              <a:defRPr/>
            </a:pPr>
            <a:r>
              <a:rPr lang="en-IE" dirty="0"/>
              <a:t>In this course, we are going to focus on the tools and resources used for Migration, discuss Migration Assessment tools, go over a Lift-and-Shift migration, as well as techniques for migrating databases to Azure with Database Migration tool.</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3C44958-1AC4-45E3-BED1-8C16F0CD0A0C}" type="datetime8">
              <a:rPr lang="en-US" smtClean="0"/>
              <a:t>8/17/2020 5:11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7823822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listening to our module Architecting Azure – Migration; part of the Azure Solutions Architecture Expert learning path here on Skill Me Up.com</a:t>
            </a:r>
          </a:p>
          <a:p>
            <a:endParaRPr lang="en-US" dirty="0"/>
          </a:p>
          <a:p>
            <a:r>
              <a:rPr lang="en-US" dirty="0"/>
              <a:t>My name is Kit Skinner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3C44958-1AC4-45E3-BED1-8C16F0CD0A0C}" type="datetime8">
              <a:rPr lang="en-US" smtClean="0"/>
              <a:t>8/17/2020 5:10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168456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begin with a review of the resources and tools that are available when you're considering migrating on-premises workloads to Azure.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8/17/2020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50460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90654A5-CC74-4B12-8C41-CDBDB1F4408D}"/>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Each of phase of Azure migration has process driving it, but also tooling.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For assessment, you'll find assessment tools from Microsoft for servers – both physical and virtual with Azure Migrate – as well as tooling that is specific to migrating websites such as the App Service Migration Assistant. There is also database specific tooling in the Data Migration Assistant, or DMA, the SQL Server Migration Assistant, or SSMA.  There is also the new Movere tools to help a varying degree workloads as well.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When it comes to migration tooling, you'll find Azure Migrate and Azure Site Recovery. Also notice that App Service Migration Assistant and Azure Migrate are listed here again as well – that's because the App Service Migration Assistant and Azure Migrate are both an assessment engine and a migration tool in some scenarios.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When we consider optimization, cost controls certainly come to mind, and we'll most likely look to Azure Cost Management and Azure Advisor to help us understand our running cost and where tweaks can be made as well as tools like Azure Policy to help us meet our governance goals. Just a quick note on cost here – no matter how much time you spend in the Assessment phase of your migration, you'll probably miss something that comes as surprise later for cost – remember, just because you've migrated doesn't mean your work is done.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And in that same vein of your work isn't done yet, we also have Azure Security and Management. There are a number of tools at your disposal here, including Azure Blueprints to manage your Azure estate, Azure Security Center, which includes a free tier that everyone should use, and Azure Monitor for monitoring not just your workloads but also your overall service health in Azure, and Azure Backup and Azure Update Management to help you backup and patch your VMs in Azure.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Now, all of those are your Azure options. One of the benefits of a service like Azure Migrate is it integrates with 3</a:t>
            </a:r>
            <a:r>
              <a:rPr lang="en-US" baseline="30000" dirty="0"/>
              <a:t>rd</a:t>
            </a:r>
            <a:r>
              <a:rPr lang="en-US" dirty="0"/>
              <a:t> party solutions as well for across this continuum. Say you want to use ASR to move your workload but you already have a </a:t>
            </a:r>
            <a:r>
              <a:rPr lang="en-US" dirty="0" err="1"/>
              <a:t>Cloudamize</a:t>
            </a:r>
            <a:r>
              <a:rPr lang="en-US" dirty="0"/>
              <a:t> license for assessing your existing workloads – in the current migration landscape Microsoft has made this pretty easy!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Tree>
    <p:extLst>
      <p:ext uri="{BB962C8B-B14F-4D97-AF65-F5344CB8AC3E}">
        <p14:creationId xmlns:p14="http://schemas.microsoft.com/office/powerpoint/2010/main" val="1343264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90654A5-CC74-4B12-8C41-CDBDB1F4408D}"/>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Each of these categories has process driving, but also tooling.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For assessment, you'll find assessment tools from Microsoft for servers – both physical and virtual with Azure Migrate – as well as tooling that is specific to migrating websites such as the App Service Migration Assistant. There is also database specific tooling in the Data Migration Assistant, or DMA, the SQL Server Migration Assistant, or SSMA, and Movere.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When it comes to migration tooling, you'll find Azure Migrate and Azure Site Recovery. Also notice that App Service Migration Assistant and Azure Migrate are listed here again as well – that's because the App Service Migration Assistant and Azure Migrate are both an assessment engine and a migration tool in some scenarios.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When we consider optimization, cost controls certainly come to mind, and we'll most likely look to Azure Cost Management and Azure Advisor to help us understand our running cost and where tweaks can be made as well as tools like Azure Policy to help us meet our governance goals. Just a quick note on cost here – no matter how much time you spend in the Assessment phase of your migration, you'll probably miss something that comes as surprise later for cost – remember, just because you've migrated doesn't mean your work is done.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And in that same vein of your work isn't done yet, we also have Azure Security and Management. There are a number of tools at your disposal here, including Azure Blueprints to manage your Azure estate, Azure Security Center, which includes a free tier that everyone should use, and Azure Monitor for monitoring not just your workloads but also your overall service health in Azure, and Azure Backup and Azure Update Management to help you backup and patch your VMs in Azure.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Now, all of those are your Azure options. One of the benefits of a service like Azure Migrate is it integrates with 3</a:t>
            </a:r>
            <a:r>
              <a:rPr lang="en-US" baseline="30000" dirty="0"/>
              <a:t>rd</a:t>
            </a:r>
            <a:r>
              <a:rPr lang="en-US" dirty="0"/>
              <a:t> party solutions as well for across this continuum. Say you want to use ASR to move your workload but you already have a </a:t>
            </a:r>
            <a:r>
              <a:rPr lang="en-US" dirty="0" err="1"/>
              <a:t>Cloudamize</a:t>
            </a:r>
            <a:r>
              <a:rPr lang="en-US" dirty="0"/>
              <a:t> license for assessing your existing workloads – in the current migration landscape Microsoft has made this pretty easy!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Tree>
    <p:extLst>
      <p:ext uri="{BB962C8B-B14F-4D97-AF65-F5344CB8AC3E}">
        <p14:creationId xmlns:p14="http://schemas.microsoft.com/office/powerpoint/2010/main" val="473372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dirty="0"/>
              <a:t>If you're just getting started on your migration journey, documentation is one of your best friends and Microsoft has some great options for understanding the all up process that you can potentially use to help your stakeholders understand the process. Engaging your stakeholders early and often is going to be key to your success and one resource you can point them to is the Azure Migration </a:t>
            </a:r>
            <a:r>
              <a:rPr lang="en-US" noProof="0" dirty="0"/>
              <a:t>Center</a:t>
            </a:r>
            <a:r>
              <a:rPr lang="en-IE" dirty="0"/>
              <a:t>. The migration </a:t>
            </a:r>
            <a:r>
              <a:rPr lang="en-IE" dirty="0" err="1"/>
              <a:t>center</a:t>
            </a:r>
            <a:r>
              <a:rPr lang="en-IE" dirty="0"/>
              <a:t> covers all stages of a migration project, from strategy, initial assessment, through app and data migration, to post-migration optimization, security and management as we just discussed with the tooling.</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dirty="0"/>
          </a:p>
          <a:p>
            <a:pPr marL="0" marR="0" lvl="0" indent="0" algn="l" defTabSz="914367" rtl="0" eaLnBrk="1" fontAlgn="auto" latinLnBrk="0" hangingPunct="1">
              <a:lnSpc>
                <a:spcPct val="90000"/>
              </a:lnSpc>
              <a:spcBef>
                <a:spcPts val="0"/>
              </a:spcBef>
              <a:spcAft>
                <a:spcPts val="333"/>
              </a:spcAft>
              <a:buClrTx/>
              <a:buSzTx/>
              <a:buFontTx/>
              <a:buNone/>
              <a:tabLst/>
              <a:defRPr/>
            </a:pPr>
            <a:r>
              <a:rPr lang="en-IE" dirty="0"/>
              <a:t>I really like the migration </a:t>
            </a:r>
            <a:r>
              <a:rPr lang="en-IE" dirty="0" err="1"/>
              <a:t>center</a:t>
            </a:r>
            <a:r>
              <a:rPr lang="en-IE" dirty="0"/>
              <a:t> because its consumable for business users who aren't necessarily making technical decisions but need a sense for where they are and what's coming next. The other nice thing is it's not just for servers, its for other workloads like databases as well.</a:t>
            </a:r>
          </a:p>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8/17/2020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130801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Speaking of databases, there's also the Azure Database Migration Guide. This guide is very handy when it comes to being able to select your source database and understanding what your options are to not only migrate your data, but also any programmatic changes that might need to occur. For example, let's say you use MongoDB on-premises and want to migrate to </a:t>
            </a:r>
            <a:r>
              <a:rPr lang="en-IE" dirty="0" err="1"/>
              <a:t>CosmosDB</a:t>
            </a:r>
            <a:r>
              <a:rPr lang="en-IE" dirty="0"/>
              <a:t> in Azure. You'll get not only the step-by-step migration guide but also access to how you should configure your landing zone in Azure. In this case, if you want to maintain Mongo compatibility, you'll be directed to make sure you enable the Mongo APIs for Cosmos DB.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8/17/2020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355187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If you're interested in migrating a web-based workload to Azure and don't want to move to VMs or want to make the step to transition straight to App Services, you might want to explore the App Service Migration Assistant. </a:t>
            </a:r>
          </a:p>
          <a:p>
            <a:endParaRPr lang="en-IE" dirty="0"/>
          </a:p>
          <a:p>
            <a:r>
              <a:rPr lang="en-IE" dirty="0"/>
              <a:t>This tool runs in two modes – one where it can assess a public facing website or one where you can download an executable to that can be run on the local server hosting your workload. If you decide to migrate to App Service, you can execute your migration using the same tool.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8/17/2020 2:06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9930766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5.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jp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Introduction">
    <p:bg>
      <p:bgPr>
        <a:solidFill>
          <a:srgbClr val="11627B"/>
        </a:solidFill>
        <a:effectLst/>
      </p:bgPr>
    </p:bg>
    <p:spTree>
      <p:nvGrpSpPr>
        <p:cNvPr id="1" name=""/>
        <p:cNvGrpSpPr/>
        <p:nvPr/>
      </p:nvGrpSpPr>
      <p:grpSpPr>
        <a:xfrm>
          <a:off x="0" y="0"/>
          <a:ext cx="0" cy="0"/>
          <a:chOff x="0" y="0"/>
          <a:chExt cx="0" cy="0"/>
        </a:xfrm>
      </p:grpSpPr>
      <p:sp>
        <p:nvSpPr>
          <p:cNvPr id="11" name="Course Name">
            <a:extLst>
              <a:ext uri="{FF2B5EF4-FFF2-40B4-BE49-F238E27FC236}">
                <a16:creationId xmlns:a16="http://schemas.microsoft.com/office/drawing/2014/main" id="{8ED3BD03-D31B-43E4-9771-BA3FD7D3EA22}"/>
              </a:ext>
            </a:extLst>
          </p:cNvPr>
          <p:cNvSpPr>
            <a:spLocks noGrp="1"/>
          </p:cNvSpPr>
          <p:nvPr>
            <p:ph type="body" sz="quarter" idx="13" hasCustomPrompt="1"/>
          </p:nvPr>
        </p:nvSpPr>
        <p:spPr>
          <a:xfrm>
            <a:off x="893763" y="2401888"/>
            <a:ext cx="9590087" cy="830997"/>
          </a:xfrm>
        </p:spPr>
        <p:txBody>
          <a:bodyPr/>
          <a:lstStyle>
            <a:lvl1pPr marL="0" indent="0">
              <a:buNone/>
              <a:defRPr sz="5400">
                <a:solidFill>
                  <a:schemeClr val="bg1"/>
                </a:solidFill>
              </a:defRPr>
            </a:lvl1pPr>
          </a:lstStyle>
          <a:p>
            <a:pPr lvl="0"/>
            <a:r>
              <a:rPr lang="en-US" dirty="0"/>
              <a:t>Course Name</a:t>
            </a:r>
          </a:p>
        </p:txBody>
      </p:sp>
      <p:sp>
        <p:nvSpPr>
          <p:cNvPr id="13" name="Module Name">
            <a:extLst>
              <a:ext uri="{FF2B5EF4-FFF2-40B4-BE49-F238E27FC236}">
                <a16:creationId xmlns:a16="http://schemas.microsoft.com/office/drawing/2014/main" id="{3C1A1394-7DB5-4430-B7BA-986640D2375C}"/>
              </a:ext>
            </a:extLst>
          </p:cNvPr>
          <p:cNvSpPr>
            <a:spLocks noGrp="1"/>
          </p:cNvSpPr>
          <p:nvPr>
            <p:ph type="body" sz="quarter" idx="14" hasCustomPrompt="1"/>
          </p:nvPr>
        </p:nvSpPr>
        <p:spPr>
          <a:xfrm>
            <a:off x="893763" y="5053460"/>
            <a:ext cx="5235575" cy="430887"/>
          </a:xfrm>
        </p:spPr>
        <p:txBody>
          <a:bodyPr/>
          <a:lstStyle>
            <a:lvl1pPr marL="0" indent="0">
              <a:buNone/>
              <a:defRPr sz="2800">
                <a:solidFill>
                  <a:schemeClr val="bg1"/>
                </a:solidFill>
              </a:defRPr>
            </a:lvl1pPr>
          </a:lstStyle>
          <a:p>
            <a:pPr lvl="0"/>
            <a:r>
              <a:rPr lang="en-US" dirty="0"/>
              <a:t>Module Name</a:t>
            </a:r>
          </a:p>
        </p:txBody>
      </p:sp>
      <p:pic>
        <p:nvPicPr>
          <p:cNvPr id="4" name="Picture 3" descr="A picture containing the Skill Me UP logo">
            <a:extLst>
              <a:ext uri="{FF2B5EF4-FFF2-40B4-BE49-F238E27FC236}">
                <a16:creationId xmlns:a16="http://schemas.microsoft.com/office/drawing/2014/main" id="{E7A49F8C-10ED-4FBA-8A8E-8844C713C99A}"/>
              </a:ext>
            </a:extLst>
          </p:cNvPr>
          <p:cNvPicPr>
            <a:picLocks noChangeAspect="1"/>
          </p:cNvPicPr>
          <p:nvPr userDrawn="1"/>
        </p:nvPicPr>
        <p:blipFill>
          <a:blip r:embed="rId2"/>
          <a:stretch>
            <a:fillRect/>
          </a:stretch>
        </p:blipFill>
        <p:spPr>
          <a:xfrm>
            <a:off x="8650224" y="4654296"/>
            <a:ext cx="3209544" cy="1287194"/>
          </a:xfrm>
          <a:prstGeom prst="rect">
            <a:avLst/>
          </a:prstGeom>
        </p:spPr>
      </p:pic>
    </p:spTree>
    <p:extLst>
      <p:ext uri="{BB962C8B-B14F-4D97-AF65-F5344CB8AC3E}">
        <p14:creationId xmlns:p14="http://schemas.microsoft.com/office/powerpoint/2010/main" val="275830744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bulleted text (50% Picture) - Dark Teal">
    <p:bg bwMode="black">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A991739-4A2F-4934-A2F8-54F68A99E78A}"/>
              </a:ext>
            </a:extLst>
          </p:cNvPr>
          <p:cNvSpPr>
            <a:spLocks noGrp="1"/>
          </p:cNvSpPr>
          <p:nvPr>
            <p:ph type="pic" sz="quarter" idx="11"/>
          </p:nvPr>
        </p:nvSpPr>
        <p:spPr>
          <a:xfrm>
            <a:off x="6105145" y="291402"/>
            <a:ext cx="6089904" cy="6566598"/>
          </a:xfrm>
          <a:solidFill>
            <a:srgbClr val="1C6982"/>
          </a:solidFill>
          <a:effectLst>
            <a:outerShdw blurRad="50800" dist="38100" dir="5400000" algn="t" rotWithShape="0">
              <a:prstClr val="black">
                <a:alpha val="40000"/>
              </a:prstClr>
            </a:outerShdw>
          </a:effectLst>
        </p:spPr>
        <p:txBody>
          <a:bodyPr/>
          <a:lstStyle>
            <a:lvl1pPr marL="0" indent="0">
              <a:buNone/>
              <a:defRPr/>
            </a:lvl1pPr>
          </a:lstStyle>
          <a:p>
            <a:r>
              <a:rPr lang="en-US"/>
              <a:t>Click icon to add picture</a:t>
            </a:r>
            <a:endParaRPr lang="en-US" dirty="0"/>
          </a:p>
        </p:txBody>
      </p:sp>
      <p:sp>
        <p:nvSpPr>
          <p:cNvPr id="2" name="Title 1"/>
          <p:cNvSpPr>
            <a:spLocks noGrp="1"/>
          </p:cNvSpPr>
          <p:nvPr>
            <p:ph type="title"/>
          </p:nvPr>
        </p:nvSpPr>
        <p:spPr bwMode="white">
          <a:xfrm>
            <a:off x="585216" y="379457"/>
            <a:ext cx="5501640" cy="553998"/>
          </a:xfrm>
          <a:noFill/>
        </p:spPr>
        <p:txBody>
          <a:bodyPr/>
          <a:lstStyle>
            <a:lvl1pPr>
              <a:defRPr>
                <a:solidFill>
                  <a:srgbClr val="2E3E3E"/>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84A5B181-ABAD-4AC0-A19C-47CDE891BFE4}"/>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a:extLst>
              <a:ext uri="{FF2B5EF4-FFF2-40B4-BE49-F238E27FC236}">
                <a16:creationId xmlns:a16="http://schemas.microsoft.com/office/drawing/2014/main" id="{2F560E33-ACD2-4712-B2F7-7BA58446696B}"/>
              </a:ext>
            </a:extLst>
          </p:cNvPr>
          <p:cNvSpPr>
            <a:spLocks noGrp="1"/>
          </p:cNvSpPr>
          <p:nvPr>
            <p:ph type="body" sz="quarter" idx="10" hasCustomPrompt="1"/>
          </p:nvPr>
        </p:nvSpPr>
        <p:spPr bwMode="white">
          <a:xfrm>
            <a:off x="585217" y="1447799"/>
            <a:ext cx="5501640"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11627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D717D19D-C345-4B81-8821-0EA24CEFBC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274320" y="6190488"/>
            <a:ext cx="1746504" cy="700438"/>
          </a:xfrm>
          <a:prstGeom prst="rect">
            <a:avLst/>
          </a:prstGeom>
        </p:spPr>
      </p:pic>
    </p:spTree>
    <p:extLst>
      <p:ext uri="{BB962C8B-B14F-4D97-AF65-F5344CB8AC3E}">
        <p14:creationId xmlns:p14="http://schemas.microsoft.com/office/powerpoint/2010/main" val="398877482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bulleted text (50% Picture) - Light Gray">
    <p:bg bwMode="black">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A991739-4A2F-4934-A2F8-54F68A99E78A}"/>
              </a:ext>
            </a:extLst>
          </p:cNvPr>
          <p:cNvSpPr>
            <a:spLocks noGrp="1"/>
          </p:cNvSpPr>
          <p:nvPr>
            <p:ph type="pic" sz="quarter" idx="11"/>
          </p:nvPr>
        </p:nvSpPr>
        <p:spPr>
          <a:xfrm>
            <a:off x="6105145" y="291402"/>
            <a:ext cx="6089904" cy="6566598"/>
          </a:xfrm>
          <a:solidFill>
            <a:schemeClr val="bg2"/>
          </a:solidFill>
          <a:effectLst>
            <a:outerShdw blurRad="50800" dist="38100" dir="5400000" algn="t" rotWithShape="0">
              <a:prstClr val="black">
                <a:alpha val="40000"/>
              </a:prstClr>
            </a:outerShdw>
          </a:effectLst>
        </p:spPr>
        <p:txBody>
          <a:bodyPr/>
          <a:lstStyle>
            <a:lvl1pPr marL="0" indent="0">
              <a:buNone/>
              <a:defRPr/>
            </a:lvl1pPr>
          </a:lstStyle>
          <a:p>
            <a:r>
              <a:rPr lang="en-US"/>
              <a:t>Click icon to add picture</a:t>
            </a:r>
            <a:endParaRPr lang="en-US" dirty="0"/>
          </a:p>
        </p:txBody>
      </p:sp>
      <p:sp>
        <p:nvSpPr>
          <p:cNvPr id="2" name="Title 1"/>
          <p:cNvSpPr>
            <a:spLocks noGrp="1"/>
          </p:cNvSpPr>
          <p:nvPr>
            <p:ph type="title"/>
          </p:nvPr>
        </p:nvSpPr>
        <p:spPr bwMode="white">
          <a:xfrm>
            <a:off x="585216" y="379457"/>
            <a:ext cx="5501640" cy="553998"/>
          </a:xfrm>
          <a:noFill/>
        </p:spPr>
        <p:txBody>
          <a:bodyPr/>
          <a:lstStyle>
            <a:lvl1pPr>
              <a:defRPr>
                <a:solidFill>
                  <a:srgbClr val="2E3E3E"/>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84A5B181-ABAD-4AC0-A19C-47CDE891BFE4}"/>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a:extLst>
              <a:ext uri="{FF2B5EF4-FFF2-40B4-BE49-F238E27FC236}">
                <a16:creationId xmlns:a16="http://schemas.microsoft.com/office/drawing/2014/main" id="{2F560E33-ACD2-4712-B2F7-7BA58446696B}"/>
              </a:ext>
            </a:extLst>
          </p:cNvPr>
          <p:cNvSpPr>
            <a:spLocks noGrp="1"/>
          </p:cNvSpPr>
          <p:nvPr>
            <p:ph type="body" sz="quarter" idx="10" hasCustomPrompt="1"/>
          </p:nvPr>
        </p:nvSpPr>
        <p:spPr bwMode="white">
          <a:xfrm>
            <a:off x="585217" y="1447799"/>
            <a:ext cx="5501640"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11627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14F41021-90E7-416F-9BF3-E4D7E0896DB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274320" y="6190488"/>
            <a:ext cx="1746504" cy="700438"/>
          </a:xfrm>
          <a:prstGeom prst="rect">
            <a:avLst/>
          </a:prstGeom>
        </p:spPr>
      </p:pic>
    </p:spTree>
    <p:extLst>
      <p:ext uri="{BB962C8B-B14F-4D97-AF65-F5344CB8AC3E}">
        <p14:creationId xmlns:p14="http://schemas.microsoft.com/office/powerpoint/2010/main" val="6202893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bulleted text (33% Picture) - Dark Teal">
    <p:bg bwMode="black">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A991739-4A2F-4934-A2F8-54F68A99E78A}"/>
              </a:ext>
            </a:extLst>
          </p:cNvPr>
          <p:cNvSpPr>
            <a:spLocks noGrp="1"/>
          </p:cNvSpPr>
          <p:nvPr>
            <p:ph type="pic" sz="quarter" idx="11"/>
          </p:nvPr>
        </p:nvSpPr>
        <p:spPr>
          <a:xfrm>
            <a:off x="8132064" y="291402"/>
            <a:ext cx="4059936" cy="6566598"/>
          </a:xfrm>
          <a:solidFill>
            <a:srgbClr val="1C6982"/>
          </a:solidFill>
          <a:effectLst>
            <a:outerShdw blurRad="50800" dist="38100" dir="5400000" algn="t" rotWithShape="0">
              <a:prstClr val="black">
                <a:alpha val="40000"/>
              </a:prstClr>
            </a:outerShdw>
          </a:effectLst>
        </p:spPr>
        <p:txBody>
          <a:bodyPr/>
          <a:lstStyle>
            <a:lvl1pPr marL="0" indent="0">
              <a:buNone/>
              <a:defRPr/>
            </a:lvl1pPr>
          </a:lstStyle>
          <a:p>
            <a:r>
              <a:rPr lang="en-US"/>
              <a:t>Click icon to add picture</a:t>
            </a:r>
            <a:endParaRPr lang="en-US" dirty="0"/>
          </a:p>
        </p:txBody>
      </p:sp>
      <p:sp>
        <p:nvSpPr>
          <p:cNvPr id="2" name="Title 1"/>
          <p:cNvSpPr>
            <a:spLocks noGrp="1"/>
          </p:cNvSpPr>
          <p:nvPr>
            <p:ph type="title"/>
          </p:nvPr>
        </p:nvSpPr>
        <p:spPr bwMode="white">
          <a:xfrm>
            <a:off x="585216" y="379457"/>
            <a:ext cx="7546848" cy="553998"/>
          </a:xfrm>
          <a:noFill/>
        </p:spPr>
        <p:txBody>
          <a:bodyPr/>
          <a:lstStyle>
            <a:lvl1pPr>
              <a:defRPr>
                <a:solidFill>
                  <a:srgbClr val="2E3E3E"/>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84A5B181-ABAD-4AC0-A19C-47CDE891BFE4}"/>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a:extLst>
              <a:ext uri="{FF2B5EF4-FFF2-40B4-BE49-F238E27FC236}">
                <a16:creationId xmlns:a16="http://schemas.microsoft.com/office/drawing/2014/main" id="{2F560E33-ACD2-4712-B2F7-7BA58446696B}"/>
              </a:ext>
            </a:extLst>
          </p:cNvPr>
          <p:cNvSpPr>
            <a:spLocks noGrp="1"/>
          </p:cNvSpPr>
          <p:nvPr>
            <p:ph type="body" sz="quarter" idx="10" hasCustomPrompt="1"/>
          </p:nvPr>
        </p:nvSpPr>
        <p:spPr bwMode="white">
          <a:xfrm>
            <a:off x="585216" y="1447799"/>
            <a:ext cx="7546847"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11627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C04FA6A2-06BC-4EB3-B125-99715F5465D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274320" y="6190488"/>
            <a:ext cx="1746504" cy="700438"/>
          </a:xfrm>
          <a:prstGeom prst="rect">
            <a:avLst/>
          </a:prstGeom>
        </p:spPr>
      </p:pic>
    </p:spTree>
    <p:extLst>
      <p:ext uri="{BB962C8B-B14F-4D97-AF65-F5344CB8AC3E}">
        <p14:creationId xmlns:p14="http://schemas.microsoft.com/office/powerpoint/2010/main" val="315332988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bulleted text (33% Picture) - Light Gray">
    <p:bg bwMode="black">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A991739-4A2F-4934-A2F8-54F68A99E78A}"/>
              </a:ext>
            </a:extLst>
          </p:cNvPr>
          <p:cNvSpPr>
            <a:spLocks noGrp="1"/>
          </p:cNvSpPr>
          <p:nvPr>
            <p:ph type="pic" sz="quarter" idx="11"/>
          </p:nvPr>
        </p:nvSpPr>
        <p:spPr>
          <a:xfrm>
            <a:off x="8132064" y="291402"/>
            <a:ext cx="4059936" cy="6566598"/>
          </a:xfrm>
          <a:solidFill>
            <a:schemeClr val="bg2"/>
          </a:solidFill>
          <a:effectLst>
            <a:outerShdw blurRad="50800" dist="38100" dir="5400000" algn="t" rotWithShape="0">
              <a:prstClr val="black">
                <a:alpha val="40000"/>
              </a:prstClr>
            </a:outerShdw>
          </a:effectLst>
        </p:spPr>
        <p:txBody>
          <a:bodyPr/>
          <a:lstStyle>
            <a:lvl1pPr marL="0" indent="0">
              <a:buNone/>
              <a:defRPr/>
            </a:lvl1pPr>
          </a:lstStyle>
          <a:p>
            <a:r>
              <a:rPr lang="en-US"/>
              <a:t>Click icon to add picture</a:t>
            </a:r>
            <a:endParaRPr lang="en-US" dirty="0"/>
          </a:p>
        </p:txBody>
      </p:sp>
      <p:sp>
        <p:nvSpPr>
          <p:cNvPr id="2" name="Title 1"/>
          <p:cNvSpPr>
            <a:spLocks noGrp="1"/>
          </p:cNvSpPr>
          <p:nvPr>
            <p:ph type="title"/>
          </p:nvPr>
        </p:nvSpPr>
        <p:spPr bwMode="white">
          <a:xfrm>
            <a:off x="585216" y="379457"/>
            <a:ext cx="7546848" cy="553998"/>
          </a:xfrm>
          <a:noFill/>
        </p:spPr>
        <p:txBody>
          <a:bodyPr/>
          <a:lstStyle>
            <a:lvl1pPr>
              <a:defRPr>
                <a:solidFill>
                  <a:srgbClr val="2E3E3E"/>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84A5B181-ABAD-4AC0-A19C-47CDE891BFE4}"/>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a:extLst>
              <a:ext uri="{FF2B5EF4-FFF2-40B4-BE49-F238E27FC236}">
                <a16:creationId xmlns:a16="http://schemas.microsoft.com/office/drawing/2014/main" id="{2F560E33-ACD2-4712-B2F7-7BA58446696B}"/>
              </a:ext>
            </a:extLst>
          </p:cNvPr>
          <p:cNvSpPr>
            <a:spLocks noGrp="1"/>
          </p:cNvSpPr>
          <p:nvPr>
            <p:ph type="body" sz="quarter" idx="10" hasCustomPrompt="1"/>
          </p:nvPr>
        </p:nvSpPr>
        <p:spPr bwMode="white">
          <a:xfrm>
            <a:off x="585216" y="1447799"/>
            <a:ext cx="7546847"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11627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a:extLst>
              <a:ext uri="{FF2B5EF4-FFF2-40B4-BE49-F238E27FC236}">
                <a16:creationId xmlns:a16="http://schemas.microsoft.com/office/drawing/2014/main" id="{1E22E61B-527F-47E9-A645-702BB4AEFAF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274320" y="6190488"/>
            <a:ext cx="1746504" cy="700438"/>
          </a:xfrm>
          <a:prstGeom prst="rect">
            <a:avLst/>
          </a:prstGeom>
        </p:spPr>
      </p:pic>
    </p:spTree>
    <p:extLst>
      <p:ext uri="{BB962C8B-B14F-4D97-AF65-F5344CB8AC3E}">
        <p14:creationId xmlns:p14="http://schemas.microsoft.com/office/powerpoint/2010/main" val="332555784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Knowledge Check (Yellow)">
    <p:bg>
      <p:bgPr>
        <a:solidFill>
          <a:srgbClr val="FFC000"/>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a:xfrm>
            <a:off x="588263" y="384048"/>
            <a:ext cx="11018520" cy="553998"/>
          </a:xfrm>
          <a:prstGeom prst="rect">
            <a:avLst/>
          </a:prstGeom>
        </p:spPr>
        <p:txBody>
          <a:bodyPr/>
          <a:lstStyle>
            <a:lvl1pPr>
              <a:defRPr>
                <a:solidFill>
                  <a:schemeClr val="tx1"/>
                </a:solidFill>
              </a:defRPr>
            </a:lvl1pPr>
          </a:lstStyle>
          <a:p>
            <a:r>
              <a:rPr lang="en-US" dirty="0"/>
              <a:t>Knowledge Check</a:t>
            </a:r>
          </a:p>
        </p:txBody>
      </p:sp>
      <p:sp>
        <p:nvSpPr>
          <p:cNvPr id="4" name="Text Placeholder 3"/>
          <p:cNvSpPr>
            <a:spLocks noGrp="1"/>
          </p:cNvSpPr>
          <p:nvPr>
            <p:ph type="body" sz="quarter" idx="10"/>
          </p:nvPr>
        </p:nvSpPr>
        <p:spPr>
          <a:xfrm>
            <a:off x="586390" y="1434370"/>
            <a:ext cx="11018520" cy="1649682"/>
          </a:xfrm>
        </p:spPr>
        <p:txBody>
          <a:bodyPr wrap="square">
            <a:spAutoFit/>
          </a:bodyPr>
          <a:lstStyle>
            <a:lvl1pPr marL="0" indent="0">
              <a:buNone/>
              <a:defRPr>
                <a:solidFill>
                  <a:schemeClr val="tx1"/>
                </a:solidFill>
              </a:defRPr>
            </a:lvl1pPr>
            <a:lvl2pPr marL="0" indent="0">
              <a:buNone/>
              <a:defRPr>
                <a:solidFill>
                  <a:schemeClr val="tx1"/>
                </a:solidFill>
              </a:defRPr>
            </a:lvl2pPr>
            <a:lvl3pPr marL="0" indent="0">
              <a:buNone/>
              <a:defRPr>
                <a:solidFill>
                  <a:schemeClr val="tx1"/>
                </a:solidFill>
              </a:defRPr>
            </a:lvl3pPr>
            <a:lvl4pPr marL="0" indent="0">
              <a:buNone/>
              <a:defRPr>
                <a:solidFill>
                  <a:schemeClr val="tx1"/>
                </a:solidFill>
              </a:defRPr>
            </a:lvl4pPr>
            <a:lvl5pPr marL="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24438552-2874-4DC9-8D16-71FC1093BAC3}"/>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6" name="NEW Brand Colors 2018">
            <a:extLst>
              <a:ext uri="{FF2B5EF4-FFF2-40B4-BE49-F238E27FC236}">
                <a16:creationId xmlns:a16="http://schemas.microsoft.com/office/drawing/2014/main" id="{3F91A658-6353-4E6A-AF8C-58A00608B6E4}"/>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pic>
        <p:nvPicPr>
          <p:cNvPr id="9" name="Picture 8">
            <a:extLst>
              <a:ext uri="{FF2B5EF4-FFF2-40B4-BE49-F238E27FC236}">
                <a16:creationId xmlns:a16="http://schemas.microsoft.com/office/drawing/2014/main" id="{A3AF42C9-9C28-44DC-BC42-93D18545783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582912" y="5769864"/>
            <a:ext cx="2350008" cy="942474"/>
          </a:xfrm>
          <a:prstGeom prst="rect">
            <a:avLst/>
          </a:prstGeom>
        </p:spPr>
      </p:pic>
    </p:spTree>
    <p:extLst>
      <p:ext uri="{BB962C8B-B14F-4D97-AF65-F5344CB8AC3E}">
        <p14:creationId xmlns:p14="http://schemas.microsoft.com/office/powerpoint/2010/main" val="5687880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no ind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opic 1 Text"/>
          <p:cNvSpPr>
            <a:spLocks noGrp="1"/>
          </p:cNvSpPr>
          <p:nvPr>
            <p:ph type="body" sz="quarter" idx="10"/>
          </p:nvPr>
        </p:nvSpPr>
        <p:spPr>
          <a:xfrm>
            <a:off x="581732" y="2364057"/>
            <a:ext cx="5212080" cy="1526572"/>
          </a:xfrm>
          <a:noFill/>
        </p:spPr>
        <p:txBody>
          <a:bodyPr wrap="square" lIns="91440" tIns="91440" rIns="91440" bIns="91440">
            <a:sp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opic 2 Text">
            <a:extLst>
              <a:ext uri="{FF2B5EF4-FFF2-40B4-BE49-F238E27FC236}">
                <a16:creationId xmlns:a16="http://schemas.microsoft.com/office/drawing/2014/main" id="{8E9CDCB4-03E1-4763-B83E-A1334BCDB0C0}"/>
              </a:ext>
            </a:extLst>
          </p:cNvPr>
          <p:cNvSpPr>
            <a:spLocks noGrp="1"/>
          </p:cNvSpPr>
          <p:nvPr>
            <p:ph type="body" sz="quarter" idx="12"/>
          </p:nvPr>
        </p:nvSpPr>
        <p:spPr>
          <a:xfrm>
            <a:off x="6394703" y="2364057"/>
            <a:ext cx="5212080" cy="1526572"/>
          </a:xfrm>
          <a:noFill/>
        </p:spPr>
        <p:txBody>
          <a:bodyPr wrap="square" lIns="91440" tIns="91440" rIns="91440" bIns="91440">
            <a:sp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CF8B8B71-52BA-4968-8257-C752859AD08D}"/>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7" name="NEW Brand Colors 2018">
            <a:extLst>
              <a:ext uri="{FF2B5EF4-FFF2-40B4-BE49-F238E27FC236}">
                <a16:creationId xmlns:a16="http://schemas.microsoft.com/office/drawing/2014/main" id="{C9AEFAAD-000E-444E-AFC0-AD0402AA76A0}"/>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8" name="Topic 1">
            <a:extLst>
              <a:ext uri="{FF2B5EF4-FFF2-40B4-BE49-F238E27FC236}">
                <a16:creationId xmlns:a16="http://schemas.microsoft.com/office/drawing/2014/main" id="{D4F7E90F-BE6D-4003-B103-9E8FD9FA446E}"/>
              </a:ext>
            </a:extLst>
          </p:cNvPr>
          <p:cNvSpPr>
            <a:spLocks noGrp="1"/>
          </p:cNvSpPr>
          <p:nvPr>
            <p:ph type="body" sz="quarter" idx="13" hasCustomPrompt="1"/>
          </p:nvPr>
        </p:nvSpPr>
        <p:spPr>
          <a:xfrm>
            <a:off x="585216" y="1435608"/>
            <a:ext cx="521208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1</a:t>
            </a:r>
          </a:p>
        </p:txBody>
      </p:sp>
      <p:sp>
        <p:nvSpPr>
          <p:cNvPr id="9" name="Topic 2">
            <a:extLst>
              <a:ext uri="{FF2B5EF4-FFF2-40B4-BE49-F238E27FC236}">
                <a16:creationId xmlns:a16="http://schemas.microsoft.com/office/drawing/2014/main" id="{CD0A3FF0-9B4B-42A8-BF2A-81CDCC12AA4D}"/>
              </a:ext>
            </a:extLst>
          </p:cNvPr>
          <p:cNvSpPr>
            <a:spLocks noGrp="1"/>
          </p:cNvSpPr>
          <p:nvPr>
            <p:ph type="body" sz="quarter" idx="14" hasCustomPrompt="1"/>
          </p:nvPr>
        </p:nvSpPr>
        <p:spPr>
          <a:xfrm>
            <a:off x="6397171" y="1435608"/>
            <a:ext cx="521208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2</a:t>
            </a:r>
          </a:p>
        </p:txBody>
      </p:sp>
      <p:sp>
        <p:nvSpPr>
          <p:cNvPr id="12" name="Rectangle 11">
            <a:extLst>
              <a:ext uri="{FF2B5EF4-FFF2-40B4-BE49-F238E27FC236}">
                <a16:creationId xmlns:a16="http://schemas.microsoft.com/office/drawing/2014/main" id="{44F5DD07-A5F0-4F81-9BDE-042E53EFBA6F}"/>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F2C3A91D-D9D2-4CE0-84A0-DEC91A009C6E}"/>
              </a:ext>
            </a:extLst>
          </p:cNvPr>
          <p:cNvCxnSpPr/>
          <p:nvPr userDrawn="1"/>
        </p:nvCxnSpPr>
        <p:spPr>
          <a:xfrm>
            <a:off x="588263" y="2098158"/>
            <a:ext cx="5205549"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5C63ED-C513-4A44-A8F5-EFBA05EE78DF}"/>
              </a:ext>
            </a:extLst>
          </p:cNvPr>
          <p:cNvCxnSpPr/>
          <p:nvPr userDrawn="1"/>
        </p:nvCxnSpPr>
        <p:spPr>
          <a:xfrm>
            <a:off x="6401234" y="2098158"/>
            <a:ext cx="5205549"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516119-6510-46AB-BEB4-3AE00F3CD3BB}"/>
              </a:ext>
            </a:extLst>
          </p:cNvPr>
          <p:cNvCxnSpPr/>
          <p:nvPr userDrawn="1"/>
        </p:nvCxnSpPr>
        <p:spPr>
          <a:xfrm>
            <a:off x="6096000"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797E4AC-4F13-454D-A51C-06E6BE375EB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168128" y="329184"/>
            <a:ext cx="1746504" cy="700438"/>
          </a:xfrm>
          <a:prstGeom prst="rect">
            <a:avLst/>
          </a:prstGeom>
        </p:spPr>
      </p:pic>
    </p:spTree>
    <p:extLst>
      <p:ext uri="{BB962C8B-B14F-4D97-AF65-F5344CB8AC3E}">
        <p14:creationId xmlns:p14="http://schemas.microsoft.com/office/powerpoint/2010/main" val="3209560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no indent with UR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opic 1 Text"/>
          <p:cNvSpPr>
            <a:spLocks noGrp="1"/>
          </p:cNvSpPr>
          <p:nvPr>
            <p:ph type="body" sz="quarter" idx="10"/>
          </p:nvPr>
        </p:nvSpPr>
        <p:spPr>
          <a:xfrm>
            <a:off x="581732" y="2364057"/>
            <a:ext cx="5212080" cy="1526572"/>
          </a:xfrm>
          <a:noFill/>
        </p:spPr>
        <p:txBody>
          <a:bodyPr wrap="square" lIns="91440" tIns="91440" rIns="91440" bIns="91440">
            <a:sp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opic 2 Text">
            <a:extLst>
              <a:ext uri="{FF2B5EF4-FFF2-40B4-BE49-F238E27FC236}">
                <a16:creationId xmlns:a16="http://schemas.microsoft.com/office/drawing/2014/main" id="{8E9CDCB4-03E1-4763-B83E-A1334BCDB0C0}"/>
              </a:ext>
            </a:extLst>
          </p:cNvPr>
          <p:cNvSpPr>
            <a:spLocks noGrp="1"/>
          </p:cNvSpPr>
          <p:nvPr>
            <p:ph type="body" sz="quarter" idx="12"/>
          </p:nvPr>
        </p:nvSpPr>
        <p:spPr>
          <a:xfrm>
            <a:off x="6394703" y="2364057"/>
            <a:ext cx="5212080" cy="1526572"/>
          </a:xfrm>
          <a:noFill/>
        </p:spPr>
        <p:txBody>
          <a:bodyPr wrap="square" lIns="91440" tIns="91440" rIns="91440" bIns="91440">
            <a:sp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CF8B8B71-52BA-4968-8257-C752859AD08D}"/>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7" name="NEW Brand Colors 2018">
            <a:extLst>
              <a:ext uri="{FF2B5EF4-FFF2-40B4-BE49-F238E27FC236}">
                <a16:creationId xmlns:a16="http://schemas.microsoft.com/office/drawing/2014/main" id="{C9AEFAAD-000E-444E-AFC0-AD0402AA76A0}"/>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8" name="Topic 1">
            <a:extLst>
              <a:ext uri="{FF2B5EF4-FFF2-40B4-BE49-F238E27FC236}">
                <a16:creationId xmlns:a16="http://schemas.microsoft.com/office/drawing/2014/main" id="{D4F7E90F-BE6D-4003-B103-9E8FD9FA446E}"/>
              </a:ext>
            </a:extLst>
          </p:cNvPr>
          <p:cNvSpPr>
            <a:spLocks noGrp="1"/>
          </p:cNvSpPr>
          <p:nvPr>
            <p:ph type="body" sz="quarter" idx="13" hasCustomPrompt="1"/>
          </p:nvPr>
        </p:nvSpPr>
        <p:spPr>
          <a:xfrm>
            <a:off x="585216" y="1435608"/>
            <a:ext cx="521208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1</a:t>
            </a:r>
          </a:p>
        </p:txBody>
      </p:sp>
      <p:sp>
        <p:nvSpPr>
          <p:cNvPr id="9" name="Topic 2">
            <a:extLst>
              <a:ext uri="{FF2B5EF4-FFF2-40B4-BE49-F238E27FC236}">
                <a16:creationId xmlns:a16="http://schemas.microsoft.com/office/drawing/2014/main" id="{CD0A3FF0-9B4B-42A8-BF2A-81CDCC12AA4D}"/>
              </a:ext>
            </a:extLst>
          </p:cNvPr>
          <p:cNvSpPr>
            <a:spLocks noGrp="1"/>
          </p:cNvSpPr>
          <p:nvPr>
            <p:ph type="body" sz="quarter" idx="14" hasCustomPrompt="1"/>
          </p:nvPr>
        </p:nvSpPr>
        <p:spPr>
          <a:xfrm>
            <a:off x="6397171" y="1435608"/>
            <a:ext cx="521208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2</a:t>
            </a:r>
          </a:p>
        </p:txBody>
      </p:sp>
      <p:sp>
        <p:nvSpPr>
          <p:cNvPr id="12" name="Rectangle 11">
            <a:extLst>
              <a:ext uri="{FF2B5EF4-FFF2-40B4-BE49-F238E27FC236}">
                <a16:creationId xmlns:a16="http://schemas.microsoft.com/office/drawing/2014/main" id="{44F5DD07-A5F0-4F81-9BDE-042E53EFBA6F}"/>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F2C3A91D-D9D2-4CE0-84A0-DEC91A009C6E}"/>
              </a:ext>
            </a:extLst>
          </p:cNvPr>
          <p:cNvCxnSpPr/>
          <p:nvPr userDrawn="1"/>
        </p:nvCxnSpPr>
        <p:spPr>
          <a:xfrm>
            <a:off x="588263" y="2098158"/>
            <a:ext cx="5205549"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5C63ED-C513-4A44-A8F5-EFBA05EE78DF}"/>
              </a:ext>
            </a:extLst>
          </p:cNvPr>
          <p:cNvCxnSpPr/>
          <p:nvPr userDrawn="1"/>
        </p:nvCxnSpPr>
        <p:spPr>
          <a:xfrm>
            <a:off x="6401234" y="2098158"/>
            <a:ext cx="5205549"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516119-6510-46AB-BEB4-3AE00F3CD3BB}"/>
              </a:ext>
            </a:extLst>
          </p:cNvPr>
          <p:cNvCxnSpPr/>
          <p:nvPr userDrawn="1"/>
        </p:nvCxnSpPr>
        <p:spPr>
          <a:xfrm>
            <a:off x="6096000"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3">
            <a:extLst>
              <a:ext uri="{FF2B5EF4-FFF2-40B4-BE49-F238E27FC236}">
                <a16:creationId xmlns:a16="http://schemas.microsoft.com/office/drawing/2014/main" id="{7AE3EE50-EF26-4460-BFAA-F8EE57CBE37B}"/>
              </a:ext>
            </a:extLst>
          </p:cNvPr>
          <p:cNvSpPr>
            <a:spLocks noGrp="1"/>
          </p:cNvSpPr>
          <p:nvPr>
            <p:ph type="body" sz="quarter" idx="11" hasCustomPrompt="1"/>
          </p:nvPr>
        </p:nvSpPr>
        <p:spPr>
          <a:xfrm>
            <a:off x="585216" y="6043400"/>
            <a:ext cx="11018518" cy="359171"/>
          </a:xfrm>
          <a:solidFill>
            <a:srgbClr val="1C6982"/>
          </a:solidFill>
        </p:spPr>
        <p:txBody>
          <a:bodyPr vert="horz" wrap="none" lIns="0" tIns="0" rIns="0" bIns="0" rtlCol="0" anchor="ctr" anchorCtr="0">
            <a:noAutofit/>
          </a:bodyPr>
          <a:lstStyle>
            <a:lvl1pPr marL="0" indent="0" algn="ctr">
              <a:buNone/>
              <a:defRPr lang="en-US" sz="2000" dirty="0">
                <a:solidFill>
                  <a:schemeClr val="bg1"/>
                </a:solidFill>
                <a:latin typeface="+mn-lt"/>
                <a:cs typeface="+mn-cs"/>
              </a:defRPr>
            </a:lvl1pPr>
            <a:lvl2pPr>
              <a:defRPr lang="en-US" dirty="0"/>
            </a:lvl2pPr>
            <a:lvl3pPr>
              <a:defRPr lang="en-US" dirty="0"/>
            </a:lvl3pPr>
            <a:lvl4pPr>
              <a:defRPr lang="en-US" dirty="0"/>
            </a:lvl4pPr>
            <a:lvl5pPr>
              <a:defRPr lang="en-US" dirty="0"/>
            </a:lvl5pPr>
          </a:lstStyle>
          <a:p>
            <a:pPr marL="228600" lvl="0" indent="-228600" algn="ctr"/>
            <a:r>
              <a:rPr lang="en-US" dirty="0"/>
              <a:t>https://azure.microsoft.com/services/virtual-machines/</a:t>
            </a:r>
          </a:p>
        </p:txBody>
      </p:sp>
      <p:pic>
        <p:nvPicPr>
          <p:cNvPr id="17" name="Picture 16">
            <a:extLst>
              <a:ext uri="{FF2B5EF4-FFF2-40B4-BE49-F238E27FC236}">
                <a16:creationId xmlns:a16="http://schemas.microsoft.com/office/drawing/2014/main" id="{AA0BAFB3-F729-40DD-B8E6-BDD3F40E04E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168128" y="329184"/>
            <a:ext cx="1746504" cy="700438"/>
          </a:xfrm>
          <a:prstGeom prst="rect">
            <a:avLst/>
          </a:prstGeom>
        </p:spPr>
      </p:pic>
    </p:spTree>
    <p:extLst>
      <p:ext uri="{BB962C8B-B14F-4D97-AF65-F5344CB8AC3E}">
        <p14:creationId xmlns:p14="http://schemas.microsoft.com/office/powerpoint/2010/main" val="2104532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ree Column Non-bulleted text no ind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opic 1 Text"/>
          <p:cNvSpPr>
            <a:spLocks noGrp="1"/>
          </p:cNvSpPr>
          <p:nvPr>
            <p:ph type="body" sz="quarter" idx="10"/>
          </p:nvPr>
        </p:nvSpPr>
        <p:spPr>
          <a:xfrm>
            <a:off x="581732" y="2364057"/>
            <a:ext cx="34747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opic 2 Text">
            <a:extLst>
              <a:ext uri="{FF2B5EF4-FFF2-40B4-BE49-F238E27FC236}">
                <a16:creationId xmlns:a16="http://schemas.microsoft.com/office/drawing/2014/main" id="{8E9CDCB4-03E1-4763-B83E-A1334BCDB0C0}"/>
              </a:ext>
            </a:extLst>
          </p:cNvPr>
          <p:cNvSpPr>
            <a:spLocks noGrp="1"/>
          </p:cNvSpPr>
          <p:nvPr>
            <p:ph type="body" sz="quarter" idx="12"/>
          </p:nvPr>
        </p:nvSpPr>
        <p:spPr>
          <a:xfrm>
            <a:off x="8126549" y="2364057"/>
            <a:ext cx="34747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CF8B8B71-52BA-4968-8257-C752859AD08D}"/>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7" name="NEW Brand Colors 2018">
            <a:extLst>
              <a:ext uri="{FF2B5EF4-FFF2-40B4-BE49-F238E27FC236}">
                <a16:creationId xmlns:a16="http://schemas.microsoft.com/office/drawing/2014/main" id="{C9AEFAAD-000E-444E-AFC0-AD0402AA76A0}"/>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8" name="Topic 1">
            <a:extLst>
              <a:ext uri="{FF2B5EF4-FFF2-40B4-BE49-F238E27FC236}">
                <a16:creationId xmlns:a16="http://schemas.microsoft.com/office/drawing/2014/main" id="{D4F7E90F-BE6D-4003-B103-9E8FD9FA446E}"/>
              </a:ext>
            </a:extLst>
          </p:cNvPr>
          <p:cNvSpPr>
            <a:spLocks noGrp="1"/>
          </p:cNvSpPr>
          <p:nvPr>
            <p:ph type="body" sz="quarter" idx="13" hasCustomPrompt="1"/>
          </p:nvPr>
        </p:nvSpPr>
        <p:spPr>
          <a:xfrm>
            <a:off x="585216" y="1435608"/>
            <a:ext cx="34747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1</a:t>
            </a:r>
          </a:p>
        </p:txBody>
      </p:sp>
      <p:sp>
        <p:nvSpPr>
          <p:cNvPr id="9" name="Topic 2">
            <a:extLst>
              <a:ext uri="{FF2B5EF4-FFF2-40B4-BE49-F238E27FC236}">
                <a16:creationId xmlns:a16="http://schemas.microsoft.com/office/drawing/2014/main" id="{CD0A3FF0-9B4B-42A8-BF2A-81CDCC12AA4D}"/>
              </a:ext>
            </a:extLst>
          </p:cNvPr>
          <p:cNvSpPr>
            <a:spLocks noGrp="1"/>
          </p:cNvSpPr>
          <p:nvPr>
            <p:ph type="body" sz="quarter" idx="14" hasCustomPrompt="1"/>
          </p:nvPr>
        </p:nvSpPr>
        <p:spPr>
          <a:xfrm>
            <a:off x="8129017" y="1435608"/>
            <a:ext cx="34747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3</a:t>
            </a:r>
          </a:p>
        </p:txBody>
      </p:sp>
      <p:sp>
        <p:nvSpPr>
          <p:cNvPr id="12" name="Rectangle 11">
            <a:extLst>
              <a:ext uri="{FF2B5EF4-FFF2-40B4-BE49-F238E27FC236}">
                <a16:creationId xmlns:a16="http://schemas.microsoft.com/office/drawing/2014/main" id="{44F5DD07-A5F0-4F81-9BDE-042E53EFBA6F}"/>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F2C3A91D-D9D2-4CE0-84A0-DEC91A009C6E}"/>
              </a:ext>
            </a:extLst>
          </p:cNvPr>
          <p:cNvCxnSpPr/>
          <p:nvPr userDrawn="1"/>
        </p:nvCxnSpPr>
        <p:spPr>
          <a:xfrm>
            <a:off x="588263" y="2098158"/>
            <a:ext cx="34747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5C63ED-C513-4A44-A8F5-EFBA05EE78DF}"/>
              </a:ext>
            </a:extLst>
          </p:cNvPr>
          <p:cNvCxnSpPr/>
          <p:nvPr userDrawn="1"/>
        </p:nvCxnSpPr>
        <p:spPr>
          <a:xfrm>
            <a:off x="8133080" y="2098158"/>
            <a:ext cx="34747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516119-6510-46AB-BEB4-3AE00F3CD3BB}"/>
              </a:ext>
            </a:extLst>
          </p:cNvPr>
          <p:cNvCxnSpPr/>
          <p:nvPr userDrawn="1"/>
        </p:nvCxnSpPr>
        <p:spPr>
          <a:xfrm>
            <a:off x="7980426"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opic 1 Text">
            <a:extLst>
              <a:ext uri="{FF2B5EF4-FFF2-40B4-BE49-F238E27FC236}">
                <a16:creationId xmlns:a16="http://schemas.microsoft.com/office/drawing/2014/main" id="{CBA451E5-E78C-459B-AB19-D4034BC7D424}"/>
              </a:ext>
            </a:extLst>
          </p:cNvPr>
          <p:cNvSpPr>
            <a:spLocks noGrp="1"/>
          </p:cNvSpPr>
          <p:nvPr>
            <p:ph type="body" sz="quarter" idx="15"/>
          </p:nvPr>
        </p:nvSpPr>
        <p:spPr>
          <a:xfrm>
            <a:off x="4354141" y="2361775"/>
            <a:ext cx="34747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opic 1">
            <a:extLst>
              <a:ext uri="{FF2B5EF4-FFF2-40B4-BE49-F238E27FC236}">
                <a16:creationId xmlns:a16="http://schemas.microsoft.com/office/drawing/2014/main" id="{72ADA61C-947A-46CA-A7A0-CC0FA51CEE7B}"/>
              </a:ext>
            </a:extLst>
          </p:cNvPr>
          <p:cNvSpPr>
            <a:spLocks noGrp="1"/>
          </p:cNvSpPr>
          <p:nvPr>
            <p:ph type="body" sz="quarter" idx="16" hasCustomPrompt="1"/>
          </p:nvPr>
        </p:nvSpPr>
        <p:spPr>
          <a:xfrm>
            <a:off x="4357116" y="1433326"/>
            <a:ext cx="34747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2</a:t>
            </a:r>
          </a:p>
        </p:txBody>
      </p:sp>
      <p:cxnSp>
        <p:nvCxnSpPr>
          <p:cNvPr id="18" name="Straight Connector 17">
            <a:extLst>
              <a:ext uri="{FF2B5EF4-FFF2-40B4-BE49-F238E27FC236}">
                <a16:creationId xmlns:a16="http://schemas.microsoft.com/office/drawing/2014/main" id="{5A39AC99-0881-440B-BA2E-A7F382C430FF}"/>
              </a:ext>
            </a:extLst>
          </p:cNvPr>
          <p:cNvCxnSpPr/>
          <p:nvPr userDrawn="1"/>
        </p:nvCxnSpPr>
        <p:spPr>
          <a:xfrm>
            <a:off x="4360672" y="2095876"/>
            <a:ext cx="34747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963710-DC71-4DF3-92DA-802E078930D9}"/>
              </a:ext>
            </a:extLst>
          </p:cNvPr>
          <p:cNvCxnSpPr/>
          <p:nvPr userDrawn="1"/>
        </p:nvCxnSpPr>
        <p:spPr>
          <a:xfrm>
            <a:off x="4208526"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E131FB9-9EC1-439E-BEDD-E9FD355D31F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168128" y="329184"/>
            <a:ext cx="1746504" cy="700438"/>
          </a:xfrm>
          <a:prstGeom prst="rect">
            <a:avLst/>
          </a:prstGeom>
        </p:spPr>
      </p:pic>
    </p:spTree>
    <p:extLst>
      <p:ext uri="{BB962C8B-B14F-4D97-AF65-F5344CB8AC3E}">
        <p14:creationId xmlns:p14="http://schemas.microsoft.com/office/powerpoint/2010/main" val="1040906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ree Column Non-bulleted text no indent with UR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opic 1 Text"/>
          <p:cNvSpPr>
            <a:spLocks noGrp="1"/>
          </p:cNvSpPr>
          <p:nvPr>
            <p:ph type="body" sz="quarter" idx="10"/>
          </p:nvPr>
        </p:nvSpPr>
        <p:spPr>
          <a:xfrm>
            <a:off x="581732" y="2364057"/>
            <a:ext cx="34747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opic 2 Text">
            <a:extLst>
              <a:ext uri="{FF2B5EF4-FFF2-40B4-BE49-F238E27FC236}">
                <a16:creationId xmlns:a16="http://schemas.microsoft.com/office/drawing/2014/main" id="{8E9CDCB4-03E1-4763-B83E-A1334BCDB0C0}"/>
              </a:ext>
            </a:extLst>
          </p:cNvPr>
          <p:cNvSpPr>
            <a:spLocks noGrp="1"/>
          </p:cNvSpPr>
          <p:nvPr>
            <p:ph type="body" sz="quarter" idx="12"/>
          </p:nvPr>
        </p:nvSpPr>
        <p:spPr>
          <a:xfrm>
            <a:off x="8126549" y="2364057"/>
            <a:ext cx="34747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CF8B8B71-52BA-4968-8257-C752859AD08D}"/>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7" name="NEW Brand Colors 2018">
            <a:extLst>
              <a:ext uri="{FF2B5EF4-FFF2-40B4-BE49-F238E27FC236}">
                <a16:creationId xmlns:a16="http://schemas.microsoft.com/office/drawing/2014/main" id="{C9AEFAAD-000E-444E-AFC0-AD0402AA76A0}"/>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8" name="Topic 1">
            <a:extLst>
              <a:ext uri="{FF2B5EF4-FFF2-40B4-BE49-F238E27FC236}">
                <a16:creationId xmlns:a16="http://schemas.microsoft.com/office/drawing/2014/main" id="{D4F7E90F-BE6D-4003-B103-9E8FD9FA446E}"/>
              </a:ext>
            </a:extLst>
          </p:cNvPr>
          <p:cNvSpPr>
            <a:spLocks noGrp="1"/>
          </p:cNvSpPr>
          <p:nvPr>
            <p:ph type="body" sz="quarter" idx="13" hasCustomPrompt="1"/>
          </p:nvPr>
        </p:nvSpPr>
        <p:spPr>
          <a:xfrm>
            <a:off x="585216" y="1435608"/>
            <a:ext cx="34747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1</a:t>
            </a:r>
          </a:p>
        </p:txBody>
      </p:sp>
      <p:sp>
        <p:nvSpPr>
          <p:cNvPr id="9" name="Topic 2">
            <a:extLst>
              <a:ext uri="{FF2B5EF4-FFF2-40B4-BE49-F238E27FC236}">
                <a16:creationId xmlns:a16="http://schemas.microsoft.com/office/drawing/2014/main" id="{CD0A3FF0-9B4B-42A8-BF2A-81CDCC12AA4D}"/>
              </a:ext>
            </a:extLst>
          </p:cNvPr>
          <p:cNvSpPr>
            <a:spLocks noGrp="1"/>
          </p:cNvSpPr>
          <p:nvPr>
            <p:ph type="body" sz="quarter" idx="14" hasCustomPrompt="1"/>
          </p:nvPr>
        </p:nvSpPr>
        <p:spPr>
          <a:xfrm>
            <a:off x="8129017" y="1435608"/>
            <a:ext cx="34747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3</a:t>
            </a:r>
          </a:p>
        </p:txBody>
      </p:sp>
      <p:sp>
        <p:nvSpPr>
          <p:cNvPr id="12" name="Rectangle 11">
            <a:extLst>
              <a:ext uri="{FF2B5EF4-FFF2-40B4-BE49-F238E27FC236}">
                <a16:creationId xmlns:a16="http://schemas.microsoft.com/office/drawing/2014/main" id="{44F5DD07-A5F0-4F81-9BDE-042E53EFBA6F}"/>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F2C3A91D-D9D2-4CE0-84A0-DEC91A009C6E}"/>
              </a:ext>
            </a:extLst>
          </p:cNvPr>
          <p:cNvCxnSpPr/>
          <p:nvPr userDrawn="1"/>
        </p:nvCxnSpPr>
        <p:spPr>
          <a:xfrm>
            <a:off x="588263" y="2098158"/>
            <a:ext cx="34747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5C63ED-C513-4A44-A8F5-EFBA05EE78DF}"/>
              </a:ext>
            </a:extLst>
          </p:cNvPr>
          <p:cNvCxnSpPr/>
          <p:nvPr userDrawn="1"/>
        </p:nvCxnSpPr>
        <p:spPr>
          <a:xfrm>
            <a:off x="8133080" y="2098158"/>
            <a:ext cx="34747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516119-6510-46AB-BEB4-3AE00F3CD3BB}"/>
              </a:ext>
            </a:extLst>
          </p:cNvPr>
          <p:cNvCxnSpPr/>
          <p:nvPr userDrawn="1"/>
        </p:nvCxnSpPr>
        <p:spPr>
          <a:xfrm>
            <a:off x="7980426"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opic 1 Text">
            <a:extLst>
              <a:ext uri="{FF2B5EF4-FFF2-40B4-BE49-F238E27FC236}">
                <a16:creationId xmlns:a16="http://schemas.microsoft.com/office/drawing/2014/main" id="{CBA451E5-E78C-459B-AB19-D4034BC7D424}"/>
              </a:ext>
            </a:extLst>
          </p:cNvPr>
          <p:cNvSpPr>
            <a:spLocks noGrp="1"/>
          </p:cNvSpPr>
          <p:nvPr>
            <p:ph type="body" sz="quarter" idx="15"/>
          </p:nvPr>
        </p:nvSpPr>
        <p:spPr>
          <a:xfrm>
            <a:off x="4354141" y="2361775"/>
            <a:ext cx="34747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opic 1">
            <a:extLst>
              <a:ext uri="{FF2B5EF4-FFF2-40B4-BE49-F238E27FC236}">
                <a16:creationId xmlns:a16="http://schemas.microsoft.com/office/drawing/2014/main" id="{72ADA61C-947A-46CA-A7A0-CC0FA51CEE7B}"/>
              </a:ext>
            </a:extLst>
          </p:cNvPr>
          <p:cNvSpPr>
            <a:spLocks noGrp="1"/>
          </p:cNvSpPr>
          <p:nvPr>
            <p:ph type="body" sz="quarter" idx="16" hasCustomPrompt="1"/>
          </p:nvPr>
        </p:nvSpPr>
        <p:spPr>
          <a:xfrm>
            <a:off x="4357116" y="1433326"/>
            <a:ext cx="34747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2</a:t>
            </a:r>
          </a:p>
        </p:txBody>
      </p:sp>
      <p:cxnSp>
        <p:nvCxnSpPr>
          <p:cNvPr id="18" name="Straight Connector 17">
            <a:extLst>
              <a:ext uri="{FF2B5EF4-FFF2-40B4-BE49-F238E27FC236}">
                <a16:creationId xmlns:a16="http://schemas.microsoft.com/office/drawing/2014/main" id="{5A39AC99-0881-440B-BA2E-A7F382C430FF}"/>
              </a:ext>
            </a:extLst>
          </p:cNvPr>
          <p:cNvCxnSpPr/>
          <p:nvPr userDrawn="1"/>
        </p:nvCxnSpPr>
        <p:spPr>
          <a:xfrm>
            <a:off x="4360672" y="2095876"/>
            <a:ext cx="34747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963710-DC71-4DF3-92DA-802E078930D9}"/>
              </a:ext>
            </a:extLst>
          </p:cNvPr>
          <p:cNvCxnSpPr/>
          <p:nvPr userDrawn="1"/>
        </p:nvCxnSpPr>
        <p:spPr>
          <a:xfrm>
            <a:off x="4208526"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3C8A2C2B-BB8E-4558-B39D-B24E4C026CCB}"/>
              </a:ext>
            </a:extLst>
          </p:cNvPr>
          <p:cNvSpPr>
            <a:spLocks noGrp="1"/>
          </p:cNvSpPr>
          <p:nvPr>
            <p:ph type="body" sz="quarter" idx="11" hasCustomPrompt="1"/>
          </p:nvPr>
        </p:nvSpPr>
        <p:spPr>
          <a:xfrm>
            <a:off x="585216" y="6043400"/>
            <a:ext cx="11018518" cy="359171"/>
          </a:xfrm>
          <a:solidFill>
            <a:srgbClr val="1C6982"/>
          </a:solidFill>
        </p:spPr>
        <p:txBody>
          <a:bodyPr vert="horz" wrap="none" lIns="0" tIns="0" rIns="0" bIns="0" rtlCol="0" anchor="ctr" anchorCtr="0">
            <a:noAutofit/>
          </a:bodyPr>
          <a:lstStyle>
            <a:lvl1pPr marL="0" indent="0" algn="ctr">
              <a:buNone/>
              <a:defRPr lang="en-US" sz="2000" dirty="0">
                <a:solidFill>
                  <a:schemeClr val="bg1"/>
                </a:solidFill>
                <a:latin typeface="+mn-lt"/>
                <a:cs typeface="+mn-cs"/>
              </a:defRPr>
            </a:lvl1pPr>
            <a:lvl2pPr>
              <a:defRPr lang="en-US" dirty="0"/>
            </a:lvl2pPr>
            <a:lvl3pPr>
              <a:defRPr lang="en-US" dirty="0"/>
            </a:lvl3pPr>
            <a:lvl4pPr>
              <a:defRPr lang="en-US" dirty="0"/>
            </a:lvl4pPr>
            <a:lvl5pPr>
              <a:defRPr lang="en-US" dirty="0"/>
            </a:lvl5pPr>
          </a:lstStyle>
          <a:p>
            <a:pPr marL="228600" lvl="0" indent="-228600" algn="ctr"/>
            <a:r>
              <a:rPr lang="en-US" dirty="0"/>
              <a:t>https://azure.microsoft.com/services/virtual-machines/</a:t>
            </a:r>
          </a:p>
        </p:txBody>
      </p:sp>
      <p:pic>
        <p:nvPicPr>
          <p:cNvPr id="21" name="Picture 20">
            <a:extLst>
              <a:ext uri="{FF2B5EF4-FFF2-40B4-BE49-F238E27FC236}">
                <a16:creationId xmlns:a16="http://schemas.microsoft.com/office/drawing/2014/main" id="{84AA9760-F3C0-4523-8E72-4506D4E3A2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168128" y="329184"/>
            <a:ext cx="1746504" cy="700438"/>
          </a:xfrm>
          <a:prstGeom prst="rect">
            <a:avLst/>
          </a:prstGeom>
        </p:spPr>
      </p:pic>
    </p:spTree>
    <p:extLst>
      <p:ext uri="{BB962C8B-B14F-4D97-AF65-F5344CB8AC3E}">
        <p14:creationId xmlns:p14="http://schemas.microsoft.com/office/powerpoint/2010/main" val="7573694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ree Column Long Non-bulleted text no ind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opic 1 Text"/>
          <p:cNvSpPr>
            <a:spLocks noGrp="1"/>
          </p:cNvSpPr>
          <p:nvPr>
            <p:ph type="body" sz="quarter" idx="10"/>
          </p:nvPr>
        </p:nvSpPr>
        <p:spPr>
          <a:xfrm>
            <a:off x="581732" y="2364057"/>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opic 2 Text">
            <a:extLst>
              <a:ext uri="{FF2B5EF4-FFF2-40B4-BE49-F238E27FC236}">
                <a16:creationId xmlns:a16="http://schemas.microsoft.com/office/drawing/2014/main" id="{8E9CDCB4-03E1-4763-B83E-A1334BCDB0C0}"/>
              </a:ext>
            </a:extLst>
          </p:cNvPr>
          <p:cNvSpPr>
            <a:spLocks noGrp="1"/>
          </p:cNvSpPr>
          <p:nvPr>
            <p:ph type="body" sz="quarter" idx="12"/>
          </p:nvPr>
        </p:nvSpPr>
        <p:spPr>
          <a:xfrm>
            <a:off x="6226048" y="2364057"/>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CF8B8B71-52BA-4968-8257-C752859AD08D}"/>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7" name="NEW Brand Colors 2018">
            <a:extLst>
              <a:ext uri="{FF2B5EF4-FFF2-40B4-BE49-F238E27FC236}">
                <a16:creationId xmlns:a16="http://schemas.microsoft.com/office/drawing/2014/main" id="{C9AEFAAD-000E-444E-AFC0-AD0402AA76A0}"/>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8" name="Topic 1">
            <a:extLst>
              <a:ext uri="{FF2B5EF4-FFF2-40B4-BE49-F238E27FC236}">
                <a16:creationId xmlns:a16="http://schemas.microsoft.com/office/drawing/2014/main" id="{D4F7E90F-BE6D-4003-B103-9E8FD9FA446E}"/>
              </a:ext>
            </a:extLst>
          </p:cNvPr>
          <p:cNvSpPr>
            <a:spLocks noGrp="1"/>
          </p:cNvSpPr>
          <p:nvPr>
            <p:ph type="body" sz="quarter" idx="13" hasCustomPrompt="1"/>
          </p:nvPr>
        </p:nvSpPr>
        <p:spPr>
          <a:xfrm>
            <a:off x="585216" y="1435608"/>
            <a:ext cx="25603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1</a:t>
            </a:r>
          </a:p>
        </p:txBody>
      </p:sp>
      <p:sp>
        <p:nvSpPr>
          <p:cNvPr id="9" name="Topic 2">
            <a:extLst>
              <a:ext uri="{FF2B5EF4-FFF2-40B4-BE49-F238E27FC236}">
                <a16:creationId xmlns:a16="http://schemas.microsoft.com/office/drawing/2014/main" id="{CD0A3FF0-9B4B-42A8-BF2A-81CDCC12AA4D}"/>
              </a:ext>
            </a:extLst>
          </p:cNvPr>
          <p:cNvSpPr>
            <a:spLocks noGrp="1"/>
          </p:cNvSpPr>
          <p:nvPr>
            <p:ph type="body" sz="quarter" idx="14" hasCustomPrompt="1"/>
          </p:nvPr>
        </p:nvSpPr>
        <p:spPr>
          <a:xfrm>
            <a:off x="6226047" y="1435608"/>
            <a:ext cx="5380723"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3</a:t>
            </a:r>
          </a:p>
        </p:txBody>
      </p:sp>
      <p:sp>
        <p:nvSpPr>
          <p:cNvPr id="12" name="Rectangle 11">
            <a:extLst>
              <a:ext uri="{FF2B5EF4-FFF2-40B4-BE49-F238E27FC236}">
                <a16:creationId xmlns:a16="http://schemas.microsoft.com/office/drawing/2014/main" id="{44F5DD07-A5F0-4F81-9BDE-042E53EFBA6F}"/>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F2C3A91D-D9D2-4CE0-84A0-DEC91A009C6E}"/>
              </a:ext>
            </a:extLst>
          </p:cNvPr>
          <p:cNvCxnSpPr/>
          <p:nvPr userDrawn="1"/>
        </p:nvCxnSpPr>
        <p:spPr>
          <a:xfrm>
            <a:off x="588263" y="2098158"/>
            <a:ext cx="25603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5C63ED-C513-4A44-A8F5-EFBA05EE78DF}"/>
              </a:ext>
            </a:extLst>
          </p:cNvPr>
          <p:cNvCxnSpPr>
            <a:cxnSpLocks/>
          </p:cNvCxnSpPr>
          <p:nvPr userDrawn="1"/>
        </p:nvCxnSpPr>
        <p:spPr>
          <a:xfrm flipV="1">
            <a:off x="6226048" y="2095876"/>
            <a:ext cx="5380722" cy="2282"/>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516119-6510-46AB-BEB4-3AE00F3CD3BB}"/>
              </a:ext>
            </a:extLst>
          </p:cNvPr>
          <p:cNvCxnSpPr/>
          <p:nvPr userDrawn="1"/>
        </p:nvCxnSpPr>
        <p:spPr>
          <a:xfrm>
            <a:off x="6096000" y="12847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opic 1 Text">
            <a:extLst>
              <a:ext uri="{FF2B5EF4-FFF2-40B4-BE49-F238E27FC236}">
                <a16:creationId xmlns:a16="http://schemas.microsoft.com/office/drawing/2014/main" id="{CBA451E5-E78C-459B-AB19-D4034BC7D424}"/>
              </a:ext>
            </a:extLst>
          </p:cNvPr>
          <p:cNvSpPr>
            <a:spLocks noGrp="1"/>
          </p:cNvSpPr>
          <p:nvPr>
            <p:ph type="body" sz="quarter" idx="15"/>
          </p:nvPr>
        </p:nvSpPr>
        <p:spPr>
          <a:xfrm>
            <a:off x="3405632" y="2361775"/>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opic 1">
            <a:extLst>
              <a:ext uri="{FF2B5EF4-FFF2-40B4-BE49-F238E27FC236}">
                <a16:creationId xmlns:a16="http://schemas.microsoft.com/office/drawing/2014/main" id="{72ADA61C-947A-46CA-A7A0-CC0FA51CEE7B}"/>
              </a:ext>
            </a:extLst>
          </p:cNvPr>
          <p:cNvSpPr>
            <a:spLocks noGrp="1"/>
          </p:cNvSpPr>
          <p:nvPr>
            <p:ph type="body" sz="quarter" idx="16" hasCustomPrompt="1"/>
          </p:nvPr>
        </p:nvSpPr>
        <p:spPr>
          <a:xfrm>
            <a:off x="3405632" y="1433326"/>
            <a:ext cx="25603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2</a:t>
            </a:r>
          </a:p>
        </p:txBody>
      </p:sp>
      <p:cxnSp>
        <p:nvCxnSpPr>
          <p:cNvPr id="18" name="Straight Connector 17">
            <a:extLst>
              <a:ext uri="{FF2B5EF4-FFF2-40B4-BE49-F238E27FC236}">
                <a16:creationId xmlns:a16="http://schemas.microsoft.com/office/drawing/2014/main" id="{5A39AC99-0881-440B-BA2E-A7F382C430FF}"/>
              </a:ext>
            </a:extLst>
          </p:cNvPr>
          <p:cNvCxnSpPr/>
          <p:nvPr userDrawn="1"/>
        </p:nvCxnSpPr>
        <p:spPr>
          <a:xfrm>
            <a:off x="3405632" y="2095876"/>
            <a:ext cx="25603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963710-DC71-4DF3-92DA-802E078930D9}"/>
              </a:ext>
            </a:extLst>
          </p:cNvPr>
          <p:cNvCxnSpPr/>
          <p:nvPr userDrawn="1"/>
        </p:nvCxnSpPr>
        <p:spPr>
          <a:xfrm>
            <a:off x="3275584"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opic 2 Text">
            <a:extLst>
              <a:ext uri="{FF2B5EF4-FFF2-40B4-BE49-F238E27FC236}">
                <a16:creationId xmlns:a16="http://schemas.microsoft.com/office/drawing/2014/main" id="{B21C9E33-B3ED-47D1-93E4-A9380F5C122F}"/>
              </a:ext>
            </a:extLst>
          </p:cNvPr>
          <p:cNvSpPr>
            <a:spLocks noGrp="1"/>
          </p:cNvSpPr>
          <p:nvPr>
            <p:ph type="body" sz="quarter" idx="17"/>
          </p:nvPr>
        </p:nvSpPr>
        <p:spPr>
          <a:xfrm>
            <a:off x="9046463" y="2361775"/>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1" name="Picture 20">
            <a:extLst>
              <a:ext uri="{FF2B5EF4-FFF2-40B4-BE49-F238E27FC236}">
                <a16:creationId xmlns:a16="http://schemas.microsoft.com/office/drawing/2014/main" id="{97AE4960-1BCD-4A3C-902E-FAF133A7A7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168128" y="329184"/>
            <a:ext cx="1746504" cy="700438"/>
          </a:xfrm>
          <a:prstGeom prst="rect">
            <a:avLst/>
          </a:prstGeom>
        </p:spPr>
      </p:pic>
    </p:spTree>
    <p:extLst>
      <p:ext uri="{BB962C8B-B14F-4D97-AF65-F5344CB8AC3E}">
        <p14:creationId xmlns:p14="http://schemas.microsoft.com/office/powerpoint/2010/main" val="821495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xpert Talk Introduction">
    <p:bg>
      <p:bgPr>
        <a:solidFill>
          <a:srgbClr val="11627B"/>
        </a:solidFill>
        <a:effectLst/>
      </p:bgPr>
    </p:bg>
    <p:spTree>
      <p:nvGrpSpPr>
        <p:cNvPr id="1" name=""/>
        <p:cNvGrpSpPr/>
        <p:nvPr/>
      </p:nvGrpSpPr>
      <p:grpSpPr>
        <a:xfrm>
          <a:off x="0" y="0"/>
          <a:ext cx="0" cy="0"/>
          <a:chOff x="0" y="0"/>
          <a:chExt cx="0" cy="0"/>
        </a:xfrm>
      </p:grpSpPr>
      <p:sp>
        <p:nvSpPr>
          <p:cNvPr id="11" name="Course Name">
            <a:extLst>
              <a:ext uri="{FF2B5EF4-FFF2-40B4-BE49-F238E27FC236}">
                <a16:creationId xmlns:a16="http://schemas.microsoft.com/office/drawing/2014/main" id="{8ED3BD03-D31B-43E4-9771-BA3FD7D3EA22}"/>
              </a:ext>
            </a:extLst>
          </p:cNvPr>
          <p:cNvSpPr>
            <a:spLocks noGrp="1"/>
          </p:cNvSpPr>
          <p:nvPr>
            <p:ph type="body" sz="quarter" idx="13" hasCustomPrompt="1"/>
          </p:nvPr>
        </p:nvSpPr>
        <p:spPr>
          <a:xfrm>
            <a:off x="1268163" y="5353888"/>
            <a:ext cx="9590087" cy="615553"/>
          </a:xfrm>
        </p:spPr>
        <p:txBody>
          <a:bodyPr/>
          <a:lstStyle>
            <a:lvl1pPr marL="0" indent="0" algn="ctr">
              <a:buNone/>
              <a:defRPr sz="4000">
                <a:solidFill>
                  <a:schemeClr val="bg1"/>
                </a:solidFill>
              </a:defRPr>
            </a:lvl1pPr>
          </a:lstStyle>
          <a:p>
            <a:pPr lvl="0"/>
            <a:r>
              <a:rPr lang="en-US" dirty="0"/>
              <a:t>Title… </a:t>
            </a:r>
          </a:p>
        </p:txBody>
      </p:sp>
      <p:pic>
        <p:nvPicPr>
          <p:cNvPr id="4" name="Picture 3" descr="A picture containing the Skill Me UP logo">
            <a:extLst>
              <a:ext uri="{FF2B5EF4-FFF2-40B4-BE49-F238E27FC236}">
                <a16:creationId xmlns:a16="http://schemas.microsoft.com/office/drawing/2014/main" id="{E7A49F8C-10ED-4FBA-8A8E-8844C713C99A}"/>
              </a:ext>
            </a:extLst>
          </p:cNvPr>
          <p:cNvPicPr>
            <a:picLocks noChangeAspect="1"/>
          </p:cNvPicPr>
          <p:nvPr userDrawn="1"/>
        </p:nvPicPr>
        <p:blipFill>
          <a:blip r:embed="rId2"/>
          <a:stretch>
            <a:fillRect/>
          </a:stretch>
        </p:blipFill>
        <p:spPr>
          <a:xfrm>
            <a:off x="3713959" y="1080096"/>
            <a:ext cx="5695282" cy="2284104"/>
          </a:xfrm>
          <a:prstGeom prst="rect">
            <a:avLst/>
          </a:prstGeom>
        </p:spPr>
      </p:pic>
      <p:sp>
        <p:nvSpPr>
          <p:cNvPr id="2" name="TextBox 1">
            <a:extLst>
              <a:ext uri="{FF2B5EF4-FFF2-40B4-BE49-F238E27FC236}">
                <a16:creationId xmlns:a16="http://schemas.microsoft.com/office/drawing/2014/main" id="{5EE7E467-1267-484F-94A7-B507141DEB95}"/>
              </a:ext>
            </a:extLst>
          </p:cNvPr>
          <p:cNvSpPr txBox="1"/>
          <p:nvPr userDrawn="1"/>
        </p:nvSpPr>
        <p:spPr>
          <a:xfrm>
            <a:off x="3223200" y="3453991"/>
            <a:ext cx="5786400" cy="615553"/>
          </a:xfrm>
          <a:prstGeom prst="rect">
            <a:avLst/>
          </a:prstGeom>
          <a:noFill/>
        </p:spPr>
        <p:txBody>
          <a:bodyPr wrap="square" lIns="0" tIns="0" rIns="0" bIns="0" rtlCol="0">
            <a:spAutoFit/>
          </a:bodyPr>
          <a:lstStyle/>
          <a:p>
            <a:pPr algn="ctr"/>
            <a:r>
              <a:rPr lang="en-US" sz="4000" i="1" dirty="0">
                <a:solidFill>
                  <a:schemeClr val="bg1"/>
                </a:solidFill>
              </a:rPr>
              <a:t>EXPERT TALK</a:t>
            </a:r>
          </a:p>
        </p:txBody>
      </p:sp>
    </p:spTree>
    <p:extLst>
      <p:ext uri="{BB962C8B-B14F-4D97-AF65-F5344CB8AC3E}">
        <p14:creationId xmlns:p14="http://schemas.microsoft.com/office/powerpoint/2010/main" val="347724001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hree Column Long Non-bulleted text no indent with UR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opic 1 Text"/>
          <p:cNvSpPr>
            <a:spLocks noGrp="1"/>
          </p:cNvSpPr>
          <p:nvPr>
            <p:ph type="body" sz="quarter" idx="10"/>
          </p:nvPr>
        </p:nvSpPr>
        <p:spPr>
          <a:xfrm>
            <a:off x="581732" y="2364057"/>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opic 2 Text">
            <a:extLst>
              <a:ext uri="{FF2B5EF4-FFF2-40B4-BE49-F238E27FC236}">
                <a16:creationId xmlns:a16="http://schemas.microsoft.com/office/drawing/2014/main" id="{8E9CDCB4-03E1-4763-B83E-A1334BCDB0C0}"/>
              </a:ext>
            </a:extLst>
          </p:cNvPr>
          <p:cNvSpPr>
            <a:spLocks noGrp="1"/>
          </p:cNvSpPr>
          <p:nvPr>
            <p:ph type="body" sz="quarter" idx="12"/>
          </p:nvPr>
        </p:nvSpPr>
        <p:spPr>
          <a:xfrm>
            <a:off x="6226048" y="2364057"/>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CF8B8B71-52BA-4968-8257-C752859AD08D}"/>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7" name="NEW Brand Colors 2018">
            <a:extLst>
              <a:ext uri="{FF2B5EF4-FFF2-40B4-BE49-F238E27FC236}">
                <a16:creationId xmlns:a16="http://schemas.microsoft.com/office/drawing/2014/main" id="{C9AEFAAD-000E-444E-AFC0-AD0402AA76A0}"/>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8" name="Topic 1">
            <a:extLst>
              <a:ext uri="{FF2B5EF4-FFF2-40B4-BE49-F238E27FC236}">
                <a16:creationId xmlns:a16="http://schemas.microsoft.com/office/drawing/2014/main" id="{D4F7E90F-BE6D-4003-B103-9E8FD9FA446E}"/>
              </a:ext>
            </a:extLst>
          </p:cNvPr>
          <p:cNvSpPr>
            <a:spLocks noGrp="1"/>
          </p:cNvSpPr>
          <p:nvPr>
            <p:ph type="body" sz="quarter" idx="13" hasCustomPrompt="1"/>
          </p:nvPr>
        </p:nvSpPr>
        <p:spPr>
          <a:xfrm>
            <a:off x="585216" y="1435608"/>
            <a:ext cx="25603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1</a:t>
            </a:r>
          </a:p>
        </p:txBody>
      </p:sp>
      <p:sp>
        <p:nvSpPr>
          <p:cNvPr id="9" name="Topic 2">
            <a:extLst>
              <a:ext uri="{FF2B5EF4-FFF2-40B4-BE49-F238E27FC236}">
                <a16:creationId xmlns:a16="http://schemas.microsoft.com/office/drawing/2014/main" id="{CD0A3FF0-9B4B-42A8-BF2A-81CDCC12AA4D}"/>
              </a:ext>
            </a:extLst>
          </p:cNvPr>
          <p:cNvSpPr>
            <a:spLocks noGrp="1"/>
          </p:cNvSpPr>
          <p:nvPr>
            <p:ph type="body" sz="quarter" idx="14" hasCustomPrompt="1"/>
          </p:nvPr>
        </p:nvSpPr>
        <p:spPr>
          <a:xfrm>
            <a:off x="6226047" y="1435608"/>
            <a:ext cx="5380723"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3</a:t>
            </a:r>
          </a:p>
        </p:txBody>
      </p:sp>
      <p:sp>
        <p:nvSpPr>
          <p:cNvPr id="12" name="Rectangle 11">
            <a:extLst>
              <a:ext uri="{FF2B5EF4-FFF2-40B4-BE49-F238E27FC236}">
                <a16:creationId xmlns:a16="http://schemas.microsoft.com/office/drawing/2014/main" id="{44F5DD07-A5F0-4F81-9BDE-042E53EFBA6F}"/>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F2C3A91D-D9D2-4CE0-84A0-DEC91A009C6E}"/>
              </a:ext>
            </a:extLst>
          </p:cNvPr>
          <p:cNvCxnSpPr/>
          <p:nvPr userDrawn="1"/>
        </p:nvCxnSpPr>
        <p:spPr>
          <a:xfrm>
            <a:off x="588263" y="2098158"/>
            <a:ext cx="25603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5C63ED-C513-4A44-A8F5-EFBA05EE78DF}"/>
              </a:ext>
            </a:extLst>
          </p:cNvPr>
          <p:cNvCxnSpPr>
            <a:cxnSpLocks/>
          </p:cNvCxnSpPr>
          <p:nvPr userDrawn="1"/>
        </p:nvCxnSpPr>
        <p:spPr>
          <a:xfrm flipV="1">
            <a:off x="6226048" y="2095876"/>
            <a:ext cx="5380722" cy="2282"/>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516119-6510-46AB-BEB4-3AE00F3CD3BB}"/>
              </a:ext>
            </a:extLst>
          </p:cNvPr>
          <p:cNvCxnSpPr/>
          <p:nvPr userDrawn="1"/>
        </p:nvCxnSpPr>
        <p:spPr>
          <a:xfrm>
            <a:off x="6096000" y="12847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opic 1 Text">
            <a:extLst>
              <a:ext uri="{FF2B5EF4-FFF2-40B4-BE49-F238E27FC236}">
                <a16:creationId xmlns:a16="http://schemas.microsoft.com/office/drawing/2014/main" id="{CBA451E5-E78C-459B-AB19-D4034BC7D424}"/>
              </a:ext>
            </a:extLst>
          </p:cNvPr>
          <p:cNvSpPr>
            <a:spLocks noGrp="1"/>
          </p:cNvSpPr>
          <p:nvPr>
            <p:ph type="body" sz="quarter" idx="15"/>
          </p:nvPr>
        </p:nvSpPr>
        <p:spPr>
          <a:xfrm>
            <a:off x="3405632" y="2361775"/>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opic 1">
            <a:extLst>
              <a:ext uri="{FF2B5EF4-FFF2-40B4-BE49-F238E27FC236}">
                <a16:creationId xmlns:a16="http://schemas.microsoft.com/office/drawing/2014/main" id="{72ADA61C-947A-46CA-A7A0-CC0FA51CEE7B}"/>
              </a:ext>
            </a:extLst>
          </p:cNvPr>
          <p:cNvSpPr>
            <a:spLocks noGrp="1"/>
          </p:cNvSpPr>
          <p:nvPr>
            <p:ph type="body" sz="quarter" idx="16" hasCustomPrompt="1"/>
          </p:nvPr>
        </p:nvSpPr>
        <p:spPr>
          <a:xfrm>
            <a:off x="3405632" y="1433326"/>
            <a:ext cx="25603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2</a:t>
            </a:r>
          </a:p>
        </p:txBody>
      </p:sp>
      <p:cxnSp>
        <p:nvCxnSpPr>
          <p:cNvPr id="18" name="Straight Connector 17">
            <a:extLst>
              <a:ext uri="{FF2B5EF4-FFF2-40B4-BE49-F238E27FC236}">
                <a16:creationId xmlns:a16="http://schemas.microsoft.com/office/drawing/2014/main" id="{5A39AC99-0881-440B-BA2E-A7F382C430FF}"/>
              </a:ext>
            </a:extLst>
          </p:cNvPr>
          <p:cNvCxnSpPr/>
          <p:nvPr userDrawn="1"/>
        </p:nvCxnSpPr>
        <p:spPr>
          <a:xfrm>
            <a:off x="3405632" y="2095876"/>
            <a:ext cx="25603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963710-DC71-4DF3-92DA-802E078930D9}"/>
              </a:ext>
            </a:extLst>
          </p:cNvPr>
          <p:cNvCxnSpPr/>
          <p:nvPr userDrawn="1"/>
        </p:nvCxnSpPr>
        <p:spPr>
          <a:xfrm>
            <a:off x="3275584"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opic 2 Text">
            <a:extLst>
              <a:ext uri="{FF2B5EF4-FFF2-40B4-BE49-F238E27FC236}">
                <a16:creationId xmlns:a16="http://schemas.microsoft.com/office/drawing/2014/main" id="{B21C9E33-B3ED-47D1-93E4-A9380F5C122F}"/>
              </a:ext>
            </a:extLst>
          </p:cNvPr>
          <p:cNvSpPr>
            <a:spLocks noGrp="1"/>
          </p:cNvSpPr>
          <p:nvPr>
            <p:ph type="body" sz="quarter" idx="17"/>
          </p:nvPr>
        </p:nvSpPr>
        <p:spPr>
          <a:xfrm>
            <a:off x="9046463" y="2361775"/>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
            <a:extLst>
              <a:ext uri="{FF2B5EF4-FFF2-40B4-BE49-F238E27FC236}">
                <a16:creationId xmlns:a16="http://schemas.microsoft.com/office/drawing/2014/main" id="{17A78797-F277-4064-B1D8-3163A353F013}"/>
              </a:ext>
            </a:extLst>
          </p:cNvPr>
          <p:cNvSpPr>
            <a:spLocks noGrp="1"/>
          </p:cNvSpPr>
          <p:nvPr>
            <p:ph type="body" sz="quarter" idx="11" hasCustomPrompt="1"/>
          </p:nvPr>
        </p:nvSpPr>
        <p:spPr>
          <a:xfrm>
            <a:off x="585216" y="6043400"/>
            <a:ext cx="11018518" cy="359171"/>
          </a:xfrm>
          <a:solidFill>
            <a:srgbClr val="1C6982"/>
          </a:solidFill>
        </p:spPr>
        <p:txBody>
          <a:bodyPr vert="horz" wrap="none" lIns="0" tIns="0" rIns="0" bIns="0" rtlCol="0" anchor="ctr" anchorCtr="0">
            <a:noAutofit/>
          </a:bodyPr>
          <a:lstStyle>
            <a:lvl1pPr marL="0" indent="0" algn="ctr">
              <a:buNone/>
              <a:defRPr lang="en-US" sz="2000" dirty="0">
                <a:solidFill>
                  <a:schemeClr val="bg1"/>
                </a:solidFill>
                <a:latin typeface="+mn-lt"/>
                <a:cs typeface="+mn-cs"/>
              </a:defRPr>
            </a:lvl1pPr>
            <a:lvl2pPr>
              <a:defRPr lang="en-US" dirty="0"/>
            </a:lvl2pPr>
            <a:lvl3pPr>
              <a:defRPr lang="en-US" dirty="0"/>
            </a:lvl3pPr>
            <a:lvl4pPr>
              <a:defRPr lang="en-US" dirty="0"/>
            </a:lvl4pPr>
            <a:lvl5pPr>
              <a:defRPr lang="en-US" dirty="0"/>
            </a:lvl5pPr>
          </a:lstStyle>
          <a:p>
            <a:pPr marL="228600" lvl="0" indent="-228600" algn="ctr"/>
            <a:r>
              <a:rPr lang="en-US" dirty="0"/>
              <a:t>https://azure.microsoft.com/services/virtual-machines/</a:t>
            </a:r>
          </a:p>
        </p:txBody>
      </p:sp>
      <p:pic>
        <p:nvPicPr>
          <p:cNvPr id="22" name="Picture 21">
            <a:extLst>
              <a:ext uri="{FF2B5EF4-FFF2-40B4-BE49-F238E27FC236}">
                <a16:creationId xmlns:a16="http://schemas.microsoft.com/office/drawing/2014/main" id="{6B8F5CD6-EBFC-4308-81D2-5265020E297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168128" y="329184"/>
            <a:ext cx="1746504" cy="700438"/>
          </a:xfrm>
          <a:prstGeom prst="rect">
            <a:avLst/>
          </a:prstGeom>
        </p:spPr>
      </p:pic>
    </p:spTree>
    <p:extLst>
      <p:ext uri="{BB962C8B-B14F-4D97-AF65-F5344CB8AC3E}">
        <p14:creationId xmlns:p14="http://schemas.microsoft.com/office/powerpoint/2010/main" val="36109949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Four Column Non-bulleted text no ind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opic 1 Text"/>
          <p:cNvSpPr>
            <a:spLocks noGrp="1"/>
          </p:cNvSpPr>
          <p:nvPr>
            <p:ph type="body" sz="quarter" idx="10"/>
          </p:nvPr>
        </p:nvSpPr>
        <p:spPr>
          <a:xfrm>
            <a:off x="581732" y="2364057"/>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opic 2 Text">
            <a:extLst>
              <a:ext uri="{FF2B5EF4-FFF2-40B4-BE49-F238E27FC236}">
                <a16:creationId xmlns:a16="http://schemas.microsoft.com/office/drawing/2014/main" id="{8E9CDCB4-03E1-4763-B83E-A1334BCDB0C0}"/>
              </a:ext>
            </a:extLst>
          </p:cNvPr>
          <p:cNvSpPr>
            <a:spLocks noGrp="1"/>
          </p:cNvSpPr>
          <p:nvPr>
            <p:ph type="body" sz="quarter" idx="12"/>
          </p:nvPr>
        </p:nvSpPr>
        <p:spPr>
          <a:xfrm>
            <a:off x="6226048" y="2364057"/>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CF8B8B71-52BA-4968-8257-C752859AD08D}"/>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7" name="NEW Brand Colors 2018">
            <a:extLst>
              <a:ext uri="{FF2B5EF4-FFF2-40B4-BE49-F238E27FC236}">
                <a16:creationId xmlns:a16="http://schemas.microsoft.com/office/drawing/2014/main" id="{C9AEFAAD-000E-444E-AFC0-AD0402AA76A0}"/>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8" name="Topic 1">
            <a:extLst>
              <a:ext uri="{FF2B5EF4-FFF2-40B4-BE49-F238E27FC236}">
                <a16:creationId xmlns:a16="http://schemas.microsoft.com/office/drawing/2014/main" id="{D4F7E90F-BE6D-4003-B103-9E8FD9FA446E}"/>
              </a:ext>
            </a:extLst>
          </p:cNvPr>
          <p:cNvSpPr>
            <a:spLocks noGrp="1"/>
          </p:cNvSpPr>
          <p:nvPr>
            <p:ph type="body" sz="quarter" idx="13" hasCustomPrompt="1"/>
          </p:nvPr>
        </p:nvSpPr>
        <p:spPr>
          <a:xfrm>
            <a:off x="585216" y="1435608"/>
            <a:ext cx="25603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1</a:t>
            </a:r>
          </a:p>
        </p:txBody>
      </p:sp>
      <p:sp>
        <p:nvSpPr>
          <p:cNvPr id="9" name="Topic 2">
            <a:extLst>
              <a:ext uri="{FF2B5EF4-FFF2-40B4-BE49-F238E27FC236}">
                <a16:creationId xmlns:a16="http://schemas.microsoft.com/office/drawing/2014/main" id="{CD0A3FF0-9B4B-42A8-BF2A-81CDCC12AA4D}"/>
              </a:ext>
            </a:extLst>
          </p:cNvPr>
          <p:cNvSpPr>
            <a:spLocks noGrp="1"/>
          </p:cNvSpPr>
          <p:nvPr>
            <p:ph type="body" sz="quarter" idx="14" hasCustomPrompt="1"/>
          </p:nvPr>
        </p:nvSpPr>
        <p:spPr>
          <a:xfrm>
            <a:off x="6226048" y="1435608"/>
            <a:ext cx="25603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3</a:t>
            </a:r>
          </a:p>
        </p:txBody>
      </p:sp>
      <p:sp>
        <p:nvSpPr>
          <p:cNvPr id="12" name="Rectangle 11">
            <a:extLst>
              <a:ext uri="{FF2B5EF4-FFF2-40B4-BE49-F238E27FC236}">
                <a16:creationId xmlns:a16="http://schemas.microsoft.com/office/drawing/2014/main" id="{44F5DD07-A5F0-4F81-9BDE-042E53EFBA6F}"/>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F2C3A91D-D9D2-4CE0-84A0-DEC91A009C6E}"/>
              </a:ext>
            </a:extLst>
          </p:cNvPr>
          <p:cNvCxnSpPr/>
          <p:nvPr userDrawn="1"/>
        </p:nvCxnSpPr>
        <p:spPr>
          <a:xfrm>
            <a:off x="588263" y="2098158"/>
            <a:ext cx="25603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5C63ED-C513-4A44-A8F5-EFBA05EE78DF}"/>
              </a:ext>
            </a:extLst>
          </p:cNvPr>
          <p:cNvCxnSpPr/>
          <p:nvPr userDrawn="1"/>
        </p:nvCxnSpPr>
        <p:spPr>
          <a:xfrm>
            <a:off x="6226048" y="2098158"/>
            <a:ext cx="25603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516119-6510-46AB-BEB4-3AE00F3CD3BB}"/>
              </a:ext>
            </a:extLst>
          </p:cNvPr>
          <p:cNvCxnSpPr/>
          <p:nvPr userDrawn="1"/>
        </p:nvCxnSpPr>
        <p:spPr>
          <a:xfrm>
            <a:off x="6096000" y="12847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opic 1 Text">
            <a:extLst>
              <a:ext uri="{FF2B5EF4-FFF2-40B4-BE49-F238E27FC236}">
                <a16:creationId xmlns:a16="http://schemas.microsoft.com/office/drawing/2014/main" id="{CBA451E5-E78C-459B-AB19-D4034BC7D424}"/>
              </a:ext>
            </a:extLst>
          </p:cNvPr>
          <p:cNvSpPr>
            <a:spLocks noGrp="1"/>
          </p:cNvSpPr>
          <p:nvPr>
            <p:ph type="body" sz="quarter" idx="15"/>
          </p:nvPr>
        </p:nvSpPr>
        <p:spPr>
          <a:xfrm>
            <a:off x="3405632" y="2361775"/>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opic 1">
            <a:extLst>
              <a:ext uri="{FF2B5EF4-FFF2-40B4-BE49-F238E27FC236}">
                <a16:creationId xmlns:a16="http://schemas.microsoft.com/office/drawing/2014/main" id="{72ADA61C-947A-46CA-A7A0-CC0FA51CEE7B}"/>
              </a:ext>
            </a:extLst>
          </p:cNvPr>
          <p:cNvSpPr>
            <a:spLocks noGrp="1"/>
          </p:cNvSpPr>
          <p:nvPr>
            <p:ph type="body" sz="quarter" idx="16" hasCustomPrompt="1"/>
          </p:nvPr>
        </p:nvSpPr>
        <p:spPr>
          <a:xfrm>
            <a:off x="3405632" y="1433326"/>
            <a:ext cx="25603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2</a:t>
            </a:r>
          </a:p>
        </p:txBody>
      </p:sp>
      <p:cxnSp>
        <p:nvCxnSpPr>
          <p:cNvPr id="18" name="Straight Connector 17">
            <a:extLst>
              <a:ext uri="{FF2B5EF4-FFF2-40B4-BE49-F238E27FC236}">
                <a16:creationId xmlns:a16="http://schemas.microsoft.com/office/drawing/2014/main" id="{5A39AC99-0881-440B-BA2E-A7F382C430FF}"/>
              </a:ext>
            </a:extLst>
          </p:cNvPr>
          <p:cNvCxnSpPr/>
          <p:nvPr userDrawn="1"/>
        </p:nvCxnSpPr>
        <p:spPr>
          <a:xfrm>
            <a:off x="3405632" y="2095876"/>
            <a:ext cx="25603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963710-DC71-4DF3-92DA-802E078930D9}"/>
              </a:ext>
            </a:extLst>
          </p:cNvPr>
          <p:cNvCxnSpPr/>
          <p:nvPr userDrawn="1"/>
        </p:nvCxnSpPr>
        <p:spPr>
          <a:xfrm>
            <a:off x="3275584"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opic 2 Text">
            <a:extLst>
              <a:ext uri="{FF2B5EF4-FFF2-40B4-BE49-F238E27FC236}">
                <a16:creationId xmlns:a16="http://schemas.microsoft.com/office/drawing/2014/main" id="{B21C9E33-B3ED-47D1-93E4-A9380F5C122F}"/>
              </a:ext>
            </a:extLst>
          </p:cNvPr>
          <p:cNvSpPr>
            <a:spLocks noGrp="1"/>
          </p:cNvSpPr>
          <p:nvPr>
            <p:ph type="body" sz="quarter" idx="17"/>
          </p:nvPr>
        </p:nvSpPr>
        <p:spPr>
          <a:xfrm>
            <a:off x="9046463" y="2361775"/>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opic 2">
            <a:extLst>
              <a:ext uri="{FF2B5EF4-FFF2-40B4-BE49-F238E27FC236}">
                <a16:creationId xmlns:a16="http://schemas.microsoft.com/office/drawing/2014/main" id="{2D898326-0A40-4507-B826-6253A4EDBA3D}"/>
              </a:ext>
            </a:extLst>
          </p:cNvPr>
          <p:cNvSpPr>
            <a:spLocks noGrp="1"/>
          </p:cNvSpPr>
          <p:nvPr>
            <p:ph type="body" sz="quarter" idx="18" hasCustomPrompt="1"/>
          </p:nvPr>
        </p:nvSpPr>
        <p:spPr>
          <a:xfrm>
            <a:off x="9046463" y="1433326"/>
            <a:ext cx="25603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4</a:t>
            </a:r>
          </a:p>
        </p:txBody>
      </p:sp>
      <p:cxnSp>
        <p:nvCxnSpPr>
          <p:cNvPr id="22" name="Straight Connector 21">
            <a:extLst>
              <a:ext uri="{FF2B5EF4-FFF2-40B4-BE49-F238E27FC236}">
                <a16:creationId xmlns:a16="http://schemas.microsoft.com/office/drawing/2014/main" id="{95B161E2-501C-4098-AE59-8E3282B1AA72}"/>
              </a:ext>
            </a:extLst>
          </p:cNvPr>
          <p:cNvCxnSpPr/>
          <p:nvPr userDrawn="1"/>
        </p:nvCxnSpPr>
        <p:spPr>
          <a:xfrm>
            <a:off x="9046463" y="2095876"/>
            <a:ext cx="25603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68FC4B9-B285-4B1C-8C71-C1864482CAA4}"/>
              </a:ext>
            </a:extLst>
          </p:cNvPr>
          <p:cNvCxnSpPr/>
          <p:nvPr userDrawn="1"/>
        </p:nvCxnSpPr>
        <p:spPr>
          <a:xfrm>
            <a:off x="8919882" y="12847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18D36714-B51D-419C-847D-7CE350B2AED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168128" y="329184"/>
            <a:ext cx="1746504" cy="700438"/>
          </a:xfrm>
          <a:prstGeom prst="rect">
            <a:avLst/>
          </a:prstGeom>
        </p:spPr>
      </p:pic>
    </p:spTree>
    <p:extLst>
      <p:ext uri="{BB962C8B-B14F-4D97-AF65-F5344CB8AC3E}">
        <p14:creationId xmlns:p14="http://schemas.microsoft.com/office/powerpoint/2010/main" val="10301594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Four Column Non-bulleted text no indent with UR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opic 1 Text"/>
          <p:cNvSpPr>
            <a:spLocks noGrp="1"/>
          </p:cNvSpPr>
          <p:nvPr>
            <p:ph type="body" sz="quarter" idx="10"/>
          </p:nvPr>
        </p:nvSpPr>
        <p:spPr>
          <a:xfrm>
            <a:off x="581732" y="2364057"/>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opic 2 Text">
            <a:extLst>
              <a:ext uri="{FF2B5EF4-FFF2-40B4-BE49-F238E27FC236}">
                <a16:creationId xmlns:a16="http://schemas.microsoft.com/office/drawing/2014/main" id="{8E9CDCB4-03E1-4763-B83E-A1334BCDB0C0}"/>
              </a:ext>
            </a:extLst>
          </p:cNvPr>
          <p:cNvSpPr>
            <a:spLocks noGrp="1"/>
          </p:cNvSpPr>
          <p:nvPr>
            <p:ph type="body" sz="quarter" idx="12"/>
          </p:nvPr>
        </p:nvSpPr>
        <p:spPr>
          <a:xfrm>
            <a:off x="6226048" y="2364057"/>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CF8B8B71-52BA-4968-8257-C752859AD08D}"/>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7" name="NEW Brand Colors 2018">
            <a:extLst>
              <a:ext uri="{FF2B5EF4-FFF2-40B4-BE49-F238E27FC236}">
                <a16:creationId xmlns:a16="http://schemas.microsoft.com/office/drawing/2014/main" id="{C9AEFAAD-000E-444E-AFC0-AD0402AA76A0}"/>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8" name="Topic 1">
            <a:extLst>
              <a:ext uri="{FF2B5EF4-FFF2-40B4-BE49-F238E27FC236}">
                <a16:creationId xmlns:a16="http://schemas.microsoft.com/office/drawing/2014/main" id="{D4F7E90F-BE6D-4003-B103-9E8FD9FA446E}"/>
              </a:ext>
            </a:extLst>
          </p:cNvPr>
          <p:cNvSpPr>
            <a:spLocks noGrp="1"/>
          </p:cNvSpPr>
          <p:nvPr>
            <p:ph type="body" sz="quarter" idx="13" hasCustomPrompt="1"/>
          </p:nvPr>
        </p:nvSpPr>
        <p:spPr>
          <a:xfrm>
            <a:off x="585216" y="1435608"/>
            <a:ext cx="25603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1</a:t>
            </a:r>
          </a:p>
        </p:txBody>
      </p:sp>
      <p:sp>
        <p:nvSpPr>
          <p:cNvPr id="9" name="Topic 2">
            <a:extLst>
              <a:ext uri="{FF2B5EF4-FFF2-40B4-BE49-F238E27FC236}">
                <a16:creationId xmlns:a16="http://schemas.microsoft.com/office/drawing/2014/main" id="{CD0A3FF0-9B4B-42A8-BF2A-81CDCC12AA4D}"/>
              </a:ext>
            </a:extLst>
          </p:cNvPr>
          <p:cNvSpPr>
            <a:spLocks noGrp="1"/>
          </p:cNvSpPr>
          <p:nvPr>
            <p:ph type="body" sz="quarter" idx="14" hasCustomPrompt="1"/>
          </p:nvPr>
        </p:nvSpPr>
        <p:spPr>
          <a:xfrm>
            <a:off x="6226048" y="1435608"/>
            <a:ext cx="25603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3</a:t>
            </a:r>
          </a:p>
        </p:txBody>
      </p:sp>
      <p:sp>
        <p:nvSpPr>
          <p:cNvPr id="12" name="Rectangle 11">
            <a:extLst>
              <a:ext uri="{FF2B5EF4-FFF2-40B4-BE49-F238E27FC236}">
                <a16:creationId xmlns:a16="http://schemas.microsoft.com/office/drawing/2014/main" id="{44F5DD07-A5F0-4F81-9BDE-042E53EFBA6F}"/>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F2C3A91D-D9D2-4CE0-84A0-DEC91A009C6E}"/>
              </a:ext>
            </a:extLst>
          </p:cNvPr>
          <p:cNvCxnSpPr/>
          <p:nvPr userDrawn="1"/>
        </p:nvCxnSpPr>
        <p:spPr>
          <a:xfrm>
            <a:off x="588263" y="2098158"/>
            <a:ext cx="25603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5C63ED-C513-4A44-A8F5-EFBA05EE78DF}"/>
              </a:ext>
            </a:extLst>
          </p:cNvPr>
          <p:cNvCxnSpPr/>
          <p:nvPr userDrawn="1"/>
        </p:nvCxnSpPr>
        <p:spPr>
          <a:xfrm>
            <a:off x="6226048" y="2098158"/>
            <a:ext cx="25603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516119-6510-46AB-BEB4-3AE00F3CD3BB}"/>
              </a:ext>
            </a:extLst>
          </p:cNvPr>
          <p:cNvCxnSpPr/>
          <p:nvPr userDrawn="1"/>
        </p:nvCxnSpPr>
        <p:spPr>
          <a:xfrm>
            <a:off x="6096000" y="12847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opic 1 Text">
            <a:extLst>
              <a:ext uri="{FF2B5EF4-FFF2-40B4-BE49-F238E27FC236}">
                <a16:creationId xmlns:a16="http://schemas.microsoft.com/office/drawing/2014/main" id="{CBA451E5-E78C-459B-AB19-D4034BC7D424}"/>
              </a:ext>
            </a:extLst>
          </p:cNvPr>
          <p:cNvSpPr>
            <a:spLocks noGrp="1"/>
          </p:cNvSpPr>
          <p:nvPr>
            <p:ph type="body" sz="quarter" idx="15"/>
          </p:nvPr>
        </p:nvSpPr>
        <p:spPr>
          <a:xfrm>
            <a:off x="3405632" y="2361775"/>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opic 1">
            <a:extLst>
              <a:ext uri="{FF2B5EF4-FFF2-40B4-BE49-F238E27FC236}">
                <a16:creationId xmlns:a16="http://schemas.microsoft.com/office/drawing/2014/main" id="{72ADA61C-947A-46CA-A7A0-CC0FA51CEE7B}"/>
              </a:ext>
            </a:extLst>
          </p:cNvPr>
          <p:cNvSpPr>
            <a:spLocks noGrp="1"/>
          </p:cNvSpPr>
          <p:nvPr>
            <p:ph type="body" sz="quarter" idx="16" hasCustomPrompt="1"/>
          </p:nvPr>
        </p:nvSpPr>
        <p:spPr>
          <a:xfrm>
            <a:off x="3405632" y="1433326"/>
            <a:ext cx="25603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2</a:t>
            </a:r>
          </a:p>
        </p:txBody>
      </p:sp>
      <p:cxnSp>
        <p:nvCxnSpPr>
          <p:cNvPr id="18" name="Straight Connector 17">
            <a:extLst>
              <a:ext uri="{FF2B5EF4-FFF2-40B4-BE49-F238E27FC236}">
                <a16:creationId xmlns:a16="http://schemas.microsoft.com/office/drawing/2014/main" id="{5A39AC99-0881-440B-BA2E-A7F382C430FF}"/>
              </a:ext>
            </a:extLst>
          </p:cNvPr>
          <p:cNvCxnSpPr/>
          <p:nvPr userDrawn="1"/>
        </p:nvCxnSpPr>
        <p:spPr>
          <a:xfrm>
            <a:off x="3405632" y="2095876"/>
            <a:ext cx="25603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963710-DC71-4DF3-92DA-802E078930D9}"/>
              </a:ext>
            </a:extLst>
          </p:cNvPr>
          <p:cNvCxnSpPr/>
          <p:nvPr userDrawn="1"/>
        </p:nvCxnSpPr>
        <p:spPr>
          <a:xfrm>
            <a:off x="3275584"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opic 2 Text">
            <a:extLst>
              <a:ext uri="{FF2B5EF4-FFF2-40B4-BE49-F238E27FC236}">
                <a16:creationId xmlns:a16="http://schemas.microsoft.com/office/drawing/2014/main" id="{B21C9E33-B3ED-47D1-93E4-A9380F5C122F}"/>
              </a:ext>
            </a:extLst>
          </p:cNvPr>
          <p:cNvSpPr>
            <a:spLocks noGrp="1"/>
          </p:cNvSpPr>
          <p:nvPr>
            <p:ph type="body" sz="quarter" idx="17"/>
          </p:nvPr>
        </p:nvSpPr>
        <p:spPr>
          <a:xfrm>
            <a:off x="9046463" y="2361775"/>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opic 2">
            <a:extLst>
              <a:ext uri="{FF2B5EF4-FFF2-40B4-BE49-F238E27FC236}">
                <a16:creationId xmlns:a16="http://schemas.microsoft.com/office/drawing/2014/main" id="{2D898326-0A40-4507-B826-6253A4EDBA3D}"/>
              </a:ext>
            </a:extLst>
          </p:cNvPr>
          <p:cNvSpPr>
            <a:spLocks noGrp="1"/>
          </p:cNvSpPr>
          <p:nvPr>
            <p:ph type="body" sz="quarter" idx="18" hasCustomPrompt="1"/>
          </p:nvPr>
        </p:nvSpPr>
        <p:spPr>
          <a:xfrm>
            <a:off x="9046463" y="1433326"/>
            <a:ext cx="25603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4</a:t>
            </a:r>
          </a:p>
        </p:txBody>
      </p:sp>
      <p:cxnSp>
        <p:nvCxnSpPr>
          <p:cNvPr id="22" name="Straight Connector 21">
            <a:extLst>
              <a:ext uri="{FF2B5EF4-FFF2-40B4-BE49-F238E27FC236}">
                <a16:creationId xmlns:a16="http://schemas.microsoft.com/office/drawing/2014/main" id="{95B161E2-501C-4098-AE59-8E3282B1AA72}"/>
              </a:ext>
            </a:extLst>
          </p:cNvPr>
          <p:cNvCxnSpPr/>
          <p:nvPr userDrawn="1"/>
        </p:nvCxnSpPr>
        <p:spPr>
          <a:xfrm>
            <a:off x="9046463" y="2095876"/>
            <a:ext cx="25603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68FC4B9-B285-4B1C-8C71-C1864482CAA4}"/>
              </a:ext>
            </a:extLst>
          </p:cNvPr>
          <p:cNvCxnSpPr/>
          <p:nvPr userDrawn="1"/>
        </p:nvCxnSpPr>
        <p:spPr>
          <a:xfrm>
            <a:off x="8919882" y="12847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3">
            <a:extLst>
              <a:ext uri="{FF2B5EF4-FFF2-40B4-BE49-F238E27FC236}">
                <a16:creationId xmlns:a16="http://schemas.microsoft.com/office/drawing/2014/main" id="{11F84FD3-ABD3-4A51-8A90-9823A0FF5654}"/>
              </a:ext>
            </a:extLst>
          </p:cNvPr>
          <p:cNvSpPr>
            <a:spLocks noGrp="1"/>
          </p:cNvSpPr>
          <p:nvPr>
            <p:ph type="body" sz="quarter" idx="11" hasCustomPrompt="1"/>
          </p:nvPr>
        </p:nvSpPr>
        <p:spPr>
          <a:xfrm>
            <a:off x="585216" y="6043400"/>
            <a:ext cx="11018518" cy="359171"/>
          </a:xfrm>
          <a:solidFill>
            <a:srgbClr val="1C6982"/>
          </a:solidFill>
        </p:spPr>
        <p:txBody>
          <a:bodyPr vert="horz" wrap="none" lIns="0" tIns="0" rIns="0" bIns="0" rtlCol="0" anchor="ctr" anchorCtr="0">
            <a:noAutofit/>
          </a:bodyPr>
          <a:lstStyle>
            <a:lvl1pPr marL="0" indent="0" algn="ctr">
              <a:buNone/>
              <a:defRPr lang="en-US" sz="2000" dirty="0">
                <a:solidFill>
                  <a:schemeClr val="bg1"/>
                </a:solidFill>
                <a:latin typeface="+mn-lt"/>
                <a:cs typeface="+mn-cs"/>
              </a:defRPr>
            </a:lvl1pPr>
            <a:lvl2pPr>
              <a:defRPr lang="en-US" dirty="0"/>
            </a:lvl2pPr>
            <a:lvl3pPr>
              <a:defRPr lang="en-US" dirty="0"/>
            </a:lvl3pPr>
            <a:lvl4pPr>
              <a:defRPr lang="en-US" dirty="0"/>
            </a:lvl4pPr>
            <a:lvl5pPr>
              <a:defRPr lang="en-US" dirty="0"/>
            </a:lvl5pPr>
          </a:lstStyle>
          <a:p>
            <a:pPr marL="228600" lvl="0" indent="-228600" algn="ctr"/>
            <a:r>
              <a:rPr lang="en-US" dirty="0"/>
              <a:t>https://azure.microsoft.com/services/virtual-machines/</a:t>
            </a:r>
          </a:p>
        </p:txBody>
      </p:sp>
      <p:pic>
        <p:nvPicPr>
          <p:cNvPr id="24" name="Picture 23">
            <a:extLst>
              <a:ext uri="{FF2B5EF4-FFF2-40B4-BE49-F238E27FC236}">
                <a16:creationId xmlns:a16="http://schemas.microsoft.com/office/drawing/2014/main" id="{124A33CA-7FE7-49D5-8246-F72C03C5D49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168128" y="329184"/>
            <a:ext cx="1746504" cy="700438"/>
          </a:xfrm>
          <a:prstGeom prst="rect">
            <a:avLst/>
          </a:prstGeom>
        </p:spPr>
      </p:pic>
    </p:spTree>
    <p:extLst>
      <p:ext uri="{BB962C8B-B14F-4D97-AF65-F5344CB8AC3E}">
        <p14:creationId xmlns:p14="http://schemas.microsoft.com/office/powerpoint/2010/main" val="36209424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5216" y="1436688"/>
            <a:ext cx="11018520" cy="1612749"/>
          </a:xfrm>
        </p:spPr>
        <p:txBody>
          <a:bodyPr/>
          <a:lstStyle>
            <a:lvl1pPr marL="0" indent="0">
              <a:buNone/>
              <a:defRPr sz="2800">
                <a:solidFill>
                  <a:srgbClr val="2E3E3E"/>
                </a:solidFill>
                <a:latin typeface="Consolas" panose="020B0609020204030204" pitchFamily="49" charset="0"/>
                <a:cs typeface="Consolas" panose="020B0609020204030204" pitchFamily="49" charset="0"/>
              </a:defRPr>
            </a:lvl1pPr>
            <a:lvl2pPr marL="346553" indent="0">
              <a:buNone/>
              <a:defRPr sz="2000">
                <a:solidFill>
                  <a:srgbClr val="2E3E3E"/>
                </a:solidFill>
                <a:latin typeface="Consolas" panose="020B0609020204030204" pitchFamily="49" charset="0"/>
                <a:cs typeface="Consolas" panose="020B0609020204030204" pitchFamily="49" charset="0"/>
              </a:defRPr>
            </a:lvl2pPr>
            <a:lvl3pPr marL="584607" indent="0">
              <a:buNone/>
              <a:defRPr sz="1600">
                <a:solidFill>
                  <a:srgbClr val="2E3E3E"/>
                </a:solidFill>
                <a:latin typeface="Consolas" panose="020B0609020204030204" pitchFamily="49" charset="0"/>
                <a:cs typeface="Consolas" panose="020B0609020204030204" pitchFamily="49" charset="0"/>
              </a:defRPr>
            </a:lvl3pPr>
            <a:lvl4pPr marL="814563" indent="0">
              <a:buNone/>
              <a:defRPr sz="1400">
                <a:solidFill>
                  <a:srgbClr val="2E3E3E"/>
                </a:solidFill>
                <a:latin typeface="Consolas" panose="020B0609020204030204" pitchFamily="49" charset="0"/>
                <a:cs typeface="Consolas" panose="020B0609020204030204" pitchFamily="49" charset="0"/>
              </a:defRPr>
            </a:lvl4pPr>
            <a:lvl5pPr marL="1050997" indent="0">
              <a:buNone/>
              <a:defRPr sz="1400">
                <a:solidFill>
                  <a:srgbClr val="2E3E3E"/>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5216" y="394143"/>
            <a:ext cx="9582912" cy="553998"/>
          </a:xfrm>
          <a:prstGeom prst="rect">
            <a:avLst/>
          </a:prstGeom>
        </p:spPr>
        <p:txBody>
          <a:bodyPr/>
          <a:lstStyle>
            <a:lvl1pPr>
              <a:defRPr>
                <a:solidFill>
                  <a:schemeClr val="tx1">
                    <a:lumMod val="90000"/>
                    <a:lumOff val="10000"/>
                  </a:schemeClr>
                </a:solidFill>
              </a:defRPr>
            </a:lvl1pPr>
          </a:lstStyle>
          <a:p>
            <a:r>
              <a:rPr lang="en-US" dirty="0"/>
              <a:t>Software code slide</a:t>
            </a:r>
          </a:p>
        </p:txBody>
      </p:sp>
      <p:pic>
        <p:nvPicPr>
          <p:cNvPr id="6" name="NEW Brand Colors 2018">
            <a:extLst>
              <a:ext uri="{FF2B5EF4-FFF2-40B4-BE49-F238E27FC236}">
                <a16:creationId xmlns:a16="http://schemas.microsoft.com/office/drawing/2014/main" id="{956E50EA-445A-4B6D-89EB-AC0D17D4C917}"/>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9" name="Rectangle 8">
            <a:extLst>
              <a:ext uri="{FF2B5EF4-FFF2-40B4-BE49-F238E27FC236}">
                <a16:creationId xmlns:a16="http://schemas.microsoft.com/office/drawing/2014/main" id="{4F4FAA12-C7E8-4DAA-9D27-2265EEF0BD9D}"/>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D6E92636-86BB-451A-9A10-9791A51ADA3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168128" y="329184"/>
            <a:ext cx="1746504" cy="700438"/>
          </a:xfrm>
          <a:prstGeom prst="rect">
            <a:avLst/>
          </a:prstGeom>
        </p:spPr>
      </p:pic>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ank - Logo Righ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FA6139-93F7-4EA6-930D-021235F987CF}"/>
              </a:ext>
            </a:extLst>
          </p:cNvPr>
          <p:cNvSpPr txBox="1"/>
          <p:nvPr userDrawn="1"/>
        </p:nvSpPr>
        <p:spPr>
          <a:xfrm>
            <a:off x="187037" y="6606983"/>
            <a:ext cx="8453001" cy="1661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1200" b="0" i="0" u="none" strike="noStrike" kern="0" cap="none" spc="0" normalizeH="0" baseline="0" noProof="0" dirty="0">
                <a:ln>
                  <a:noFill/>
                </a:ln>
                <a:solidFill>
                  <a:schemeClr val="bg1"/>
                </a:solidFill>
                <a:effectLst/>
                <a:uLnTx/>
                <a:uFillTx/>
              </a:rPr>
              <a:t>Copyright © Opsgility, LLC - </a:t>
            </a:r>
            <a:r>
              <a:rPr kumimoji="0" lang="en-US" sz="12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Not</a:t>
            </a:r>
            <a:r>
              <a:rPr kumimoji="0" lang="en-US" sz="1200" b="0" i="0" u="none" strike="noStrike" kern="0" cap="none" spc="0" normalizeH="0" baseline="0" noProof="0" dirty="0">
                <a:ln>
                  <a:noFill/>
                </a:ln>
                <a:solidFill>
                  <a:schemeClr val="bg1"/>
                </a:solidFill>
                <a:effectLst/>
                <a:uLnTx/>
                <a:uFillTx/>
              </a:rPr>
              <a:t> for redistribution or redelivery</a:t>
            </a:r>
          </a:p>
        </p:txBody>
      </p:sp>
      <p:pic>
        <p:nvPicPr>
          <p:cNvPr id="3" name="NEW Brand Colors 2018">
            <a:extLst>
              <a:ext uri="{FF2B5EF4-FFF2-40B4-BE49-F238E27FC236}">
                <a16:creationId xmlns:a16="http://schemas.microsoft.com/office/drawing/2014/main" id="{7BC91143-02C7-47B4-A3CA-D8E45FA0DA89}"/>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pic>
        <p:nvPicPr>
          <p:cNvPr id="6" name="Picture 5">
            <a:extLst>
              <a:ext uri="{FF2B5EF4-FFF2-40B4-BE49-F238E27FC236}">
                <a16:creationId xmlns:a16="http://schemas.microsoft.com/office/drawing/2014/main" id="{A064EBB8-A7FB-4A1D-AE09-2C95D566945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168128" y="329184"/>
            <a:ext cx="1746504" cy="700438"/>
          </a:xfrm>
          <a:prstGeom prst="rect">
            <a:avLst/>
          </a:prstGeom>
        </p:spPr>
      </p:pic>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 Logo Lef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FA6139-93F7-4EA6-930D-021235F987CF}"/>
              </a:ext>
            </a:extLst>
          </p:cNvPr>
          <p:cNvSpPr txBox="1"/>
          <p:nvPr userDrawn="1"/>
        </p:nvSpPr>
        <p:spPr>
          <a:xfrm>
            <a:off x="187037" y="6606983"/>
            <a:ext cx="8453001" cy="1661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1200" b="0" i="0" u="none" strike="noStrike" kern="0" cap="none" spc="0" normalizeH="0" baseline="0" noProof="0" dirty="0">
                <a:ln>
                  <a:noFill/>
                </a:ln>
                <a:solidFill>
                  <a:schemeClr val="bg1"/>
                </a:solidFill>
                <a:effectLst/>
                <a:uLnTx/>
                <a:uFillTx/>
              </a:rPr>
              <a:t>Copyright © Opsgility, LLC - </a:t>
            </a:r>
            <a:r>
              <a:rPr kumimoji="0" lang="en-US" sz="12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Not</a:t>
            </a:r>
            <a:r>
              <a:rPr kumimoji="0" lang="en-US" sz="1200" b="0" i="0" u="none" strike="noStrike" kern="0" cap="none" spc="0" normalizeH="0" baseline="0" noProof="0" dirty="0">
                <a:ln>
                  <a:noFill/>
                </a:ln>
                <a:solidFill>
                  <a:schemeClr val="bg1"/>
                </a:solidFill>
                <a:effectLst/>
                <a:uLnTx/>
                <a:uFillTx/>
              </a:rPr>
              <a:t> for redistribution or redelivery</a:t>
            </a:r>
          </a:p>
        </p:txBody>
      </p:sp>
      <p:pic>
        <p:nvPicPr>
          <p:cNvPr id="3" name="NEW Brand Colors 2018">
            <a:extLst>
              <a:ext uri="{FF2B5EF4-FFF2-40B4-BE49-F238E27FC236}">
                <a16:creationId xmlns:a16="http://schemas.microsoft.com/office/drawing/2014/main" id="{7BC91143-02C7-47B4-A3CA-D8E45FA0DA89}"/>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pic>
        <p:nvPicPr>
          <p:cNvPr id="5" name="Picture 4">
            <a:extLst>
              <a:ext uri="{FF2B5EF4-FFF2-40B4-BE49-F238E27FC236}">
                <a16:creationId xmlns:a16="http://schemas.microsoft.com/office/drawing/2014/main" id="{5F18ECFD-90E7-417E-9FAF-D7498FD2362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274320" y="6190488"/>
            <a:ext cx="1746504" cy="700438"/>
          </a:xfrm>
          <a:prstGeom prst="rect">
            <a:avLst/>
          </a:prstGeom>
        </p:spPr>
      </p:pic>
    </p:spTree>
    <p:extLst>
      <p:ext uri="{BB962C8B-B14F-4D97-AF65-F5344CB8AC3E}">
        <p14:creationId xmlns:p14="http://schemas.microsoft.com/office/powerpoint/2010/main" val="38137303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8339286-F556-42BC-ADF8-012F92B42DF8}"/>
              </a:ext>
            </a:extLst>
          </p:cNvPr>
          <p:cNvSpPr/>
          <p:nvPr userDrawn="1"/>
        </p:nvSpPr>
        <p:spPr bwMode="auto">
          <a:xfrm>
            <a:off x="0" y="0"/>
            <a:ext cx="9143999" cy="6858000"/>
          </a:xfrm>
          <a:prstGeom prst="rect">
            <a:avLst/>
          </a:prstGeom>
          <a:solidFill>
            <a:srgbClr val="1162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 name="Text Placeholder 4"/>
          <p:cNvSpPr>
            <a:spLocks noGrp="1"/>
          </p:cNvSpPr>
          <p:nvPr>
            <p:ph type="body" sz="quarter" idx="12" hasCustomPrompt="1"/>
          </p:nvPr>
        </p:nvSpPr>
        <p:spPr>
          <a:xfrm>
            <a:off x="585216" y="3977319"/>
            <a:ext cx="8236055"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tx1"/>
                </a:solidFill>
                <a:latin typeface="Segoe UI Semilight" panose="020B0402040204020203" pitchFamily="34" charset="0"/>
                <a:cs typeface="Segoe UI Semilight" panose="020B0402040204020203" pitchFamily="34" charset="0"/>
              </a:defRPr>
            </a:lvl1pPr>
          </a:lstStyle>
          <a:p>
            <a:pPr lvl="0"/>
            <a:r>
              <a:rPr lang="en-US" dirty="0"/>
              <a:t>Demo title</a:t>
            </a:r>
          </a:p>
        </p:txBody>
      </p:sp>
      <p:pic>
        <p:nvPicPr>
          <p:cNvPr id="4" name="NEW Brand Colors 2018">
            <a:extLst>
              <a:ext uri="{FF2B5EF4-FFF2-40B4-BE49-F238E27FC236}">
                <a16:creationId xmlns:a16="http://schemas.microsoft.com/office/drawing/2014/main" id="{32289FA7-AB28-4FF0-B7D7-84E1289CFB3D}"/>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6" name="Title 1">
            <a:extLst>
              <a:ext uri="{FF2B5EF4-FFF2-40B4-BE49-F238E27FC236}">
                <a16:creationId xmlns:a16="http://schemas.microsoft.com/office/drawing/2014/main" id="{174B9754-BEA2-47A6-96D2-BE251345C211}"/>
              </a:ext>
            </a:extLst>
          </p:cNvPr>
          <p:cNvSpPr txBox="1">
            <a:spLocks/>
          </p:cNvSpPr>
          <p:nvPr userDrawn="1"/>
        </p:nvSpPr>
        <p:spPr>
          <a:xfrm>
            <a:off x="585216" y="2783924"/>
            <a:ext cx="9144000" cy="7478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Segoe UI Semilight" panose="020B0402040204020203" pitchFamily="34" charset="0"/>
                <a:ea typeface="+mn-ea"/>
                <a:cs typeface="Segoe UI Semilight" panose="020B0402040204020203" pitchFamily="34" charset="0"/>
              </a:defRPr>
            </a:lvl1pPr>
          </a:lstStyle>
          <a:p>
            <a:r>
              <a:rPr lang="en-US" sz="5400" dirty="0">
                <a:solidFill>
                  <a:schemeClr val="tx1"/>
                </a:solidFill>
              </a:rPr>
              <a:t>DEMO</a:t>
            </a:r>
          </a:p>
        </p:txBody>
      </p:sp>
      <p:pic>
        <p:nvPicPr>
          <p:cNvPr id="9" name="Picture 8">
            <a:extLst>
              <a:ext uri="{FF2B5EF4-FFF2-40B4-BE49-F238E27FC236}">
                <a16:creationId xmlns:a16="http://schemas.microsoft.com/office/drawing/2014/main" id="{3ADA3679-1D9F-45C1-9020-5F6A4B5818C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582912" y="5769864"/>
            <a:ext cx="2350008" cy="942475"/>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killMeUp Lab">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45A5AD-D809-49F0-ACBC-D5B15BE28C05}"/>
              </a:ext>
            </a:extLst>
          </p:cNvPr>
          <p:cNvSpPr/>
          <p:nvPr userDrawn="1"/>
        </p:nvSpPr>
        <p:spPr bwMode="auto">
          <a:xfrm>
            <a:off x="0" y="0"/>
            <a:ext cx="9143999" cy="6858000"/>
          </a:xfrm>
          <a:prstGeom prst="rect">
            <a:avLst/>
          </a:prstGeom>
          <a:solidFill>
            <a:srgbClr val="1162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 name="Rectangle 3">
            <a:extLst>
              <a:ext uri="{FF2B5EF4-FFF2-40B4-BE49-F238E27FC236}">
                <a16:creationId xmlns:a16="http://schemas.microsoft.com/office/drawing/2014/main" id="{B87BD04C-F0C5-4BDE-8783-C9CE53154E15}"/>
              </a:ext>
            </a:extLst>
          </p:cNvPr>
          <p:cNvSpPr/>
          <p:nvPr userDrawn="1"/>
        </p:nvSpPr>
        <p:spPr bwMode="auto">
          <a:xfrm>
            <a:off x="0" y="0"/>
            <a:ext cx="12192000" cy="98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585216" y="3977319"/>
            <a:ext cx="8238744" cy="369332"/>
          </a:xfrm>
          <a:noFill/>
        </p:spPr>
        <p:txBody>
          <a:bodyPr lIns="0" tIns="0" rIns="0" bIns="0">
            <a:noAutofit/>
          </a:bodyPr>
          <a:lstStyle>
            <a:lvl1pPr marL="0" indent="0">
              <a:spcBef>
                <a:spcPts val="0"/>
              </a:spcBef>
              <a:spcAft>
                <a:spcPts val="0"/>
              </a:spcAft>
              <a:buFont typeface="Arial" panose="020B0604020202020204" pitchFamily="34" charset="0"/>
              <a:buNone/>
              <a:defRPr sz="2400" spc="0" baseline="0">
                <a:solidFill>
                  <a:schemeClr val="tx1"/>
                </a:solidFill>
                <a:latin typeface="Segoe UI Semilight" panose="020B0402040204020203" pitchFamily="34" charset="0"/>
                <a:cs typeface="Segoe UI Semilight" panose="020B0402040204020203" pitchFamily="34" charset="0"/>
              </a:defRPr>
            </a:lvl1pPr>
          </a:lstStyle>
          <a:p>
            <a:pPr lvl="0"/>
            <a:r>
              <a:rPr lang="en-US" dirty="0"/>
              <a:t>Lab title and instructions</a:t>
            </a:r>
          </a:p>
        </p:txBody>
      </p:sp>
      <p:pic>
        <p:nvPicPr>
          <p:cNvPr id="7" name="NEW Brand Colors 2018">
            <a:extLst>
              <a:ext uri="{FF2B5EF4-FFF2-40B4-BE49-F238E27FC236}">
                <a16:creationId xmlns:a16="http://schemas.microsoft.com/office/drawing/2014/main" id="{E44AF8B0-01E3-4F57-8346-50A3495DFABE}"/>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17" name="Title 1">
            <a:extLst>
              <a:ext uri="{FF2B5EF4-FFF2-40B4-BE49-F238E27FC236}">
                <a16:creationId xmlns:a16="http://schemas.microsoft.com/office/drawing/2014/main" id="{AA18E9FF-C1B1-4735-8A5B-E9B40CC48D03}"/>
              </a:ext>
            </a:extLst>
          </p:cNvPr>
          <p:cNvSpPr txBox="1">
            <a:spLocks/>
          </p:cNvSpPr>
          <p:nvPr userDrawn="1"/>
        </p:nvSpPr>
        <p:spPr>
          <a:xfrm>
            <a:off x="585216" y="2793965"/>
            <a:ext cx="9144000" cy="7478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Segoe UI Semilight" panose="020B0402040204020203" pitchFamily="34" charset="0"/>
                <a:ea typeface="+mn-ea"/>
                <a:cs typeface="Segoe UI Semilight" panose="020B0402040204020203" pitchFamily="34" charset="0"/>
              </a:defRPr>
            </a:lvl1pPr>
          </a:lstStyle>
          <a:p>
            <a:r>
              <a:rPr lang="en-US" sz="5400" dirty="0">
                <a:solidFill>
                  <a:schemeClr val="tx1"/>
                </a:solidFill>
              </a:rPr>
              <a:t>LAB</a:t>
            </a:r>
          </a:p>
        </p:txBody>
      </p:sp>
      <p:pic>
        <p:nvPicPr>
          <p:cNvPr id="9" name="Picture 8">
            <a:extLst>
              <a:ext uri="{FF2B5EF4-FFF2-40B4-BE49-F238E27FC236}">
                <a16:creationId xmlns:a16="http://schemas.microsoft.com/office/drawing/2014/main" id="{4B973C80-A085-4199-BE5F-D15A3AB3EDA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582912" y="5769864"/>
            <a:ext cx="2350008" cy="942475"/>
          </a:xfrm>
          <a:prstGeom prst="rect">
            <a:avLst/>
          </a:prstGeom>
        </p:spPr>
      </p:pic>
    </p:spTree>
    <p:extLst>
      <p:ext uri="{BB962C8B-B14F-4D97-AF65-F5344CB8AC3E}">
        <p14:creationId xmlns:p14="http://schemas.microsoft.com/office/powerpoint/2010/main" val="1049924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2A3B1A-528B-4A04-92F5-EBEDE1CD2109}"/>
              </a:ext>
            </a:extLst>
          </p:cNvPr>
          <p:cNvSpPr/>
          <p:nvPr userDrawn="1"/>
        </p:nvSpPr>
        <p:spPr bwMode="auto">
          <a:xfrm>
            <a:off x="0" y="0"/>
            <a:ext cx="9143999" cy="6858000"/>
          </a:xfrm>
          <a:prstGeom prst="rect">
            <a:avLst/>
          </a:prstGeom>
          <a:solidFill>
            <a:srgbClr val="1162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hasCustomPrompt="1"/>
          </p:nvPr>
        </p:nvSpPr>
        <p:spPr>
          <a:xfrm>
            <a:off x="585216" y="3006979"/>
            <a:ext cx="6652163" cy="747897"/>
          </a:xfrm>
          <a:prstGeom prst="rect">
            <a:avLst/>
          </a:prstGeo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Segoe UI Semilight" panose="020B0402040204020203" pitchFamily="34" charset="0"/>
                <a:ea typeface="+mn-ea"/>
                <a:cs typeface="Segoe UI Semilight" panose="020B0402040204020203" pitchFamily="34" charset="0"/>
              </a:defRPr>
            </a:lvl1pPr>
          </a:lstStyle>
          <a:p>
            <a:r>
              <a:rPr lang="en-US" dirty="0"/>
              <a:t>Video</a:t>
            </a:r>
          </a:p>
        </p:txBody>
      </p:sp>
      <p:pic>
        <p:nvPicPr>
          <p:cNvPr id="3" name="NEW Brand Colors 2018">
            <a:extLst>
              <a:ext uri="{FF2B5EF4-FFF2-40B4-BE49-F238E27FC236}">
                <a16:creationId xmlns:a16="http://schemas.microsoft.com/office/drawing/2014/main" id="{D84C7163-FBE8-4927-B25C-0FC0E4F031E5}"/>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pic>
        <p:nvPicPr>
          <p:cNvPr id="6" name="Picture 5">
            <a:extLst>
              <a:ext uri="{FF2B5EF4-FFF2-40B4-BE49-F238E27FC236}">
                <a16:creationId xmlns:a16="http://schemas.microsoft.com/office/drawing/2014/main" id="{77E03826-0778-4B4C-9D50-1EE80829B58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582912" y="5769864"/>
            <a:ext cx="2350008" cy="942475"/>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83BEAC-C7A7-4364-BB31-C9DD363C24B8}"/>
              </a:ext>
            </a:extLst>
          </p:cNvPr>
          <p:cNvSpPr/>
          <p:nvPr userDrawn="1"/>
        </p:nvSpPr>
        <p:spPr bwMode="auto">
          <a:xfrm>
            <a:off x="0" y="0"/>
            <a:ext cx="9143999" cy="6858000"/>
          </a:xfrm>
          <a:prstGeom prst="rect">
            <a:avLst/>
          </a:prstGeom>
          <a:solidFill>
            <a:srgbClr val="1162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hasCustomPrompt="1"/>
          </p:nvPr>
        </p:nvSpPr>
        <p:spPr>
          <a:xfrm>
            <a:off x="585216" y="2786509"/>
            <a:ext cx="7333099" cy="747897"/>
          </a:xfrm>
          <a:prstGeom prst="rect">
            <a:avLst/>
          </a:prstGeo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Segoe UI Semilight" panose="020B0402040204020203" pitchFamily="34" charset="0"/>
                <a:ea typeface="+mn-ea"/>
                <a:cs typeface="Segoe UI Semilight" panose="020B0402040204020203" pitchFamily="34" charset="0"/>
              </a:defRPr>
            </a:lvl1pPr>
          </a:lstStyle>
          <a:p>
            <a:r>
              <a:rPr lang="en-US" dirty="0"/>
              <a:t>Section title</a:t>
            </a:r>
          </a:p>
        </p:txBody>
      </p:sp>
      <p:pic>
        <p:nvPicPr>
          <p:cNvPr id="3" name="NEW Brand Colors 2018">
            <a:extLst>
              <a:ext uri="{FF2B5EF4-FFF2-40B4-BE49-F238E27FC236}">
                <a16:creationId xmlns:a16="http://schemas.microsoft.com/office/drawing/2014/main" id="{16F36015-22C5-44D8-9E9F-B130B12CD97E}"/>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pic>
        <p:nvPicPr>
          <p:cNvPr id="6" name="Picture 5">
            <a:extLst>
              <a:ext uri="{FF2B5EF4-FFF2-40B4-BE49-F238E27FC236}">
                <a16:creationId xmlns:a16="http://schemas.microsoft.com/office/drawing/2014/main" id="{8388E2E1-687D-4459-BF69-B12C05465E9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582912" y="5769864"/>
            <a:ext cx="2350008" cy="942475"/>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structor - white">
    <p:spTree>
      <p:nvGrpSpPr>
        <p:cNvPr id="1" name=""/>
        <p:cNvGrpSpPr/>
        <p:nvPr/>
      </p:nvGrpSpPr>
      <p:grpSpPr>
        <a:xfrm>
          <a:off x="0" y="0"/>
          <a:ext cx="0" cy="0"/>
          <a:chOff x="0" y="0"/>
          <a:chExt cx="0" cy="0"/>
        </a:xfrm>
      </p:grpSpPr>
      <p:sp>
        <p:nvSpPr>
          <p:cNvPr id="3" name="Rectangle 2"/>
          <p:cNvSpPr/>
          <p:nvPr userDrawn="1"/>
        </p:nvSpPr>
        <p:spPr bwMode="auto">
          <a:xfrm>
            <a:off x="1" y="0"/>
            <a:ext cx="5321808" cy="6858000"/>
          </a:xfrm>
          <a:prstGeom prst="rect">
            <a:avLst/>
          </a:prstGeom>
          <a:solidFill>
            <a:srgbClr val="1162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Rectangle 1"/>
          <p:cNvSpPr/>
          <p:nvPr userDrawn="1"/>
        </p:nvSpPr>
        <p:spPr bwMode="auto">
          <a:xfrm>
            <a:off x="5321809" y="0"/>
            <a:ext cx="69341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 name="Picture Placeholder 4"/>
          <p:cNvSpPr>
            <a:spLocks noGrp="1"/>
          </p:cNvSpPr>
          <p:nvPr>
            <p:ph type="pic" sz="quarter" idx="10"/>
          </p:nvPr>
        </p:nvSpPr>
        <p:spPr>
          <a:xfrm>
            <a:off x="1790409" y="1454658"/>
            <a:ext cx="1740993" cy="2264340"/>
          </a:xfrm>
          <a:ln w="25400">
            <a:noFill/>
          </a:ln>
          <a:effectLst>
            <a:outerShdw blurRad="50800" dist="38100" dir="5400000" algn="t" rotWithShape="0">
              <a:prstClr val="black">
                <a:alpha val="40000"/>
              </a:prstClr>
            </a:outerShdw>
          </a:effectLst>
        </p:spPr>
        <p:txBody>
          <a:bodyPr/>
          <a:lstStyle/>
          <a:p>
            <a:r>
              <a:rPr lang="en-US"/>
              <a:t>Click icon to add picture</a:t>
            </a:r>
            <a:endParaRPr lang="en-US" dirty="0"/>
          </a:p>
        </p:txBody>
      </p:sp>
      <p:sp>
        <p:nvSpPr>
          <p:cNvPr id="7" name="Text Placeholder 6"/>
          <p:cNvSpPr>
            <a:spLocks noGrp="1"/>
          </p:cNvSpPr>
          <p:nvPr>
            <p:ph type="body" sz="quarter" idx="11" hasCustomPrompt="1"/>
          </p:nvPr>
        </p:nvSpPr>
        <p:spPr>
          <a:xfrm>
            <a:off x="580326" y="4498467"/>
            <a:ext cx="4352671" cy="1415772"/>
          </a:xfrm>
          <a:ln>
            <a:noFill/>
          </a:ln>
        </p:spPr>
        <p:txBody>
          <a:bodyPr/>
          <a:lstStyle>
            <a:lvl1pPr marL="0" indent="0">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Instructor Name</a:t>
            </a:r>
          </a:p>
          <a:p>
            <a:pPr lvl="0"/>
            <a:r>
              <a:rPr lang="en-US" dirty="0"/>
              <a:t>@</a:t>
            </a:r>
            <a:r>
              <a:rPr lang="en-US" dirty="0" err="1"/>
              <a:t>twitterhandle</a:t>
            </a:r>
            <a:endParaRPr lang="en-US" dirty="0"/>
          </a:p>
          <a:p>
            <a:pPr lvl="0"/>
            <a:r>
              <a:rPr lang="en-US" dirty="0"/>
              <a:t>your@email.com</a:t>
            </a:r>
          </a:p>
          <a:p>
            <a:pPr lvl="0"/>
            <a:r>
              <a:rPr lang="en-US" dirty="0"/>
              <a:t>www.yourwebsite.com</a:t>
            </a:r>
          </a:p>
        </p:txBody>
      </p:sp>
      <p:sp>
        <p:nvSpPr>
          <p:cNvPr id="10" name="Text Placeholder 9"/>
          <p:cNvSpPr>
            <a:spLocks noGrp="1"/>
          </p:cNvSpPr>
          <p:nvPr>
            <p:ph type="body" sz="quarter" idx="12" hasCustomPrompt="1"/>
          </p:nvPr>
        </p:nvSpPr>
        <p:spPr>
          <a:xfrm>
            <a:off x="5710621" y="1454658"/>
            <a:ext cx="6364287" cy="1969770"/>
          </a:xfrm>
        </p:spPr>
        <p:txBody>
          <a:bodyPr/>
          <a:lstStyle>
            <a:lvl1pPr marL="0" marR="0" indent="0" algn="l" defTabSz="914029" rtl="0" eaLnBrk="1" fontAlgn="auto" latinLnBrk="0" hangingPunct="1">
              <a:lnSpc>
                <a:spcPct val="90000"/>
              </a:lnSpc>
              <a:spcBef>
                <a:spcPct val="20000"/>
              </a:spcBef>
              <a:spcAft>
                <a:spcPts val="0"/>
              </a:spcAft>
              <a:buClrTx/>
              <a:buSzPct val="80000"/>
              <a:buFontTx/>
              <a:buNone/>
              <a:tabLst/>
              <a:defRPr sz="2000" baseline="0">
                <a:solidFill>
                  <a:schemeClr val="tx1"/>
                </a:solidFill>
              </a:defRPr>
            </a:lvl1pPr>
            <a:lvl2pPr marL="460202" indent="0">
              <a:buFontTx/>
              <a:buNone/>
              <a:defRPr/>
            </a:lvl2pPr>
            <a:lvl3pPr marL="855348" indent="0">
              <a:buFontTx/>
              <a:buNone/>
              <a:defRPr/>
            </a:lvl3pPr>
            <a:lvl4pPr marL="1258421" indent="0">
              <a:buFontTx/>
              <a:buNone/>
              <a:defRPr/>
            </a:lvl4pPr>
            <a:lvl5pPr marL="1604377" indent="0">
              <a:buFontTx/>
              <a:buNone/>
              <a:defRPr/>
            </a:lvl5pPr>
          </a:lstStyle>
          <a:p>
            <a:pPr lvl="0"/>
            <a:r>
              <a:rPr lang="en-US" dirty="0"/>
              <a:t>Instructor bio goes here </a:t>
            </a:r>
          </a:p>
          <a:p>
            <a:pPr lvl="0"/>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p:txBody>
      </p:sp>
      <p:sp>
        <p:nvSpPr>
          <p:cNvPr id="12" name="TextBox 11"/>
          <p:cNvSpPr txBox="1"/>
          <p:nvPr userDrawn="1"/>
        </p:nvSpPr>
        <p:spPr>
          <a:xfrm>
            <a:off x="5821680" y="126475"/>
            <a:ext cx="5934456" cy="443198"/>
          </a:xfrm>
          <a:prstGeom prst="rect">
            <a:avLst/>
          </a:prstGeom>
          <a:noFill/>
        </p:spPr>
        <p:txBody>
          <a:bodyPr wrap="square" lIns="0" tIns="0" rIns="0" bIns="0" rtlCol="0">
            <a:spAutoFit/>
          </a:bodyPr>
          <a:lstStyle/>
          <a:p>
            <a:pPr marL="0" marR="0" lvl="0" indent="0" algn="r" defTabSz="914400" eaLnBrk="1" fontAlgn="auto" latinLnBrk="0" hangingPunct="1">
              <a:lnSpc>
                <a:spcPct val="90000"/>
              </a:lnSpc>
              <a:spcBef>
                <a:spcPct val="20000"/>
              </a:spcBef>
              <a:spcAft>
                <a:spcPts val="0"/>
              </a:spcAft>
              <a:buClrTx/>
              <a:buSzPct val="80000"/>
              <a:buFontTx/>
              <a:buNone/>
              <a:tabLst/>
              <a:defRPr/>
            </a:pPr>
            <a:r>
              <a:rPr kumimoji="0" lang="en-US" sz="3200" b="0" i="0" u="none" strike="noStrike" kern="0" cap="none" spc="0" normalizeH="0" baseline="0" noProof="0" dirty="0">
                <a:ln>
                  <a:noFill/>
                </a:ln>
                <a:solidFill>
                  <a:schemeClr val="tx1">
                    <a:lumMod val="90000"/>
                    <a:lumOff val="10000"/>
                  </a:schemeClr>
                </a:solidFill>
                <a:effectLst/>
                <a:uLnTx/>
                <a:uFillTx/>
                <a:latin typeface="Segoe UI Semilight" panose="020B0402040204020203" pitchFamily="34" charset="0"/>
                <a:cs typeface="Segoe UI Semilight" panose="020B0402040204020203" pitchFamily="34" charset="0"/>
              </a:rPr>
              <a:t>about the instructor</a:t>
            </a:r>
          </a:p>
        </p:txBody>
      </p:sp>
      <p:pic>
        <p:nvPicPr>
          <p:cNvPr id="6" name="Picture 5">
            <a:extLst>
              <a:ext uri="{FF2B5EF4-FFF2-40B4-BE49-F238E27FC236}">
                <a16:creationId xmlns:a16="http://schemas.microsoft.com/office/drawing/2014/main" id="{1ADE5772-DD8E-40DC-878A-13D900E0A72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9582912" y="5769864"/>
            <a:ext cx="2350008" cy="942475"/>
          </a:xfrm>
          <a:prstGeom prst="rect">
            <a:avLst/>
          </a:prstGeom>
        </p:spPr>
      </p:pic>
    </p:spTree>
    <p:extLst>
      <p:ext uri="{BB962C8B-B14F-4D97-AF65-F5344CB8AC3E}">
        <p14:creationId xmlns:p14="http://schemas.microsoft.com/office/powerpoint/2010/main" val="138186649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261D7-3E12-4269-99A2-E652B60D0D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2927604" y="2158309"/>
            <a:ext cx="6336792" cy="254138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84048"/>
            <a:ext cx="9582912" cy="553998"/>
          </a:xfrm>
        </p:spPr>
        <p:txBody>
          <a:bodyPr/>
          <a:lstStyle>
            <a:lvl1pPr>
              <a:defRPr sz="3600">
                <a:solidFill>
                  <a:schemeClr val="tx1">
                    <a:lumMod val="90000"/>
                    <a:lumOff val="10000"/>
                  </a:schemeClr>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5088720D-3E13-4F7A-B395-DE80891786BD}"/>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E5D117DA-14D0-4DB6-8575-63A4B5C211B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0168128" y="329184"/>
            <a:ext cx="1746504" cy="700438"/>
          </a:xfrm>
          <a:prstGeom prst="rect">
            <a:avLst/>
          </a:prstGeom>
        </p:spPr>
      </p:pic>
    </p:spTree>
    <p:extLst>
      <p:ext uri="{BB962C8B-B14F-4D97-AF65-F5344CB8AC3E}">
        <p14:creationId xmlns:p14="http://schemas.microsoft.com/office/powerpoint/2010/main" val="353495691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Three Column Non-bulleted text no indent (2 line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opic 1 Text"/>
          <p:cNvSpPr>
            <a:spLocks noGrp="1"/>
          </p:cNvSpPr>
          <p:nvPr>
            <p:ph type="body" sz="quarter" idx="10"/>
          </p:nvPr>
        </p:nvSpPr>
        <p:spPr>
          <a:xfrm>
            <a:off x="581732" y="2797191"/>
            <a:ext cx="34747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opic 2 Text">
            <a:extLst>
              <a:ext uri="{FF2B5EF4-FFF2-40B4-BE49-F238E27FC236}">
                <a16:creationId xmlns:a16="http://schemas.microsoft.com/office/drawing/2014/main" id="{8E9CDCB4-03E1-4763-B83E-A1334BCDB0C0}"/>
              </a:ext>
            </a:extLst>
          </p:cNvPr>
          <p:cNvSpPr>
            <a:spLocks noGrp="1"/>
          </p:cNvSpPr>
          <p:nvPr>
            <p:ph type="body" sz="quarter" idx="12"/>
          </p:nvPr>
        </p:nvSpPr>
        <p:spPr>
          <a:xfrm>
            <a:off x="8126549" y="2797191"/>
            <a:ext cx="34747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CF8B8B71-52BA-4968-8257-C752859AD08D}"/>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7" name="NEW Brand Colors 2018">
            <a:extLst>
              <a:ext uri="{FF2B5EF4-FFF2-40B4-BE49-F238E27FC236}">
                <a16:creationId xmlns:a16="http://schemas.microsoft.com/office/drawing/2014/main" id="{C9AEFAAD-000E-444E-AFC0-AD0402AA76A0}"/>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8" name="Topic 1">
            <a:extLst>
              <a:ext uri="{FF2B5EF4-FFF2-40B4-BE49-F238E27FC236}">
                <a16:creationId xmlns:a16="http://schemas.microsoft.com/office/drawing/2014/main" id="{D4F7E90F-BE6D-4003-B103-9E8FD9FA446E}"/>
              </a:ext>
            </a:extLst>
          </p:cNvPr>
          <p:cNvSpPr>
            <a:spLocks noGrp="1"/>
          </p:cNvSpPr>
          <p:nvPr>
            <p:ph type="body" sz="quarter" idx="13" hasCustomPrompt="1"/>
          </p:nvPr>
        </p:nvSpPr>
        <p:spPr>
          <a:xfrm>
            <a:off x="585216" y="1435608"/>
            <a:ext cx="34747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1</a:t>
            </a:r>
          </a:p>
        </p:txBody>
      </p:sp>
      <p:sp>
        <p:nvSpPr>
          <p:cNvPr id="9" name="Topic 2">
            <a:extLst>
              <a:ext uri="{FF2B5EF4-FFF2-40B4-BE49-F238E27FC236}">
                <a16:creationId xmlns:a16="http://schemas.microsoft.com/office/drawing/2014/main" id="{CD0A3FF0-9B4B-42A8-BF2A-81CDCC12AA4D}"/>
              </a:ext>
            </a:extLst>
          </p:cNvPr>
          <p:cNvSpPr>
            <a:spLocks noGrp="1"/>
          </p:cNvSpPr>
          <p:nvPr>
            <p:ph type="body" sz="quarter" idx="14" hasCustomPrompt="1"/>
          </p:nvPr>
        </p:nvSpPr>
        <p:spPr>
          <a:xfrm>
            <a:off x="8129017" y="1435608"/>
            <a:ext cx="34747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3</a:t>
            </a:r>
          </a:p>
        </p:txBody>
      </p:sp>
      <p:sp>
        <p:nvSpPr>
          <p:cNvPr id="12" name="Rectangle 11">
            <a:extLst>
              <a:ext uri="{FF2B5EF4-FFF2-40B4-BE49-F238E27FC236}">
                <a16:creationId xmlns:a16="http://schemas.microsoft.com/office/drawing/2014/main" id="{44F5DD07-A5F0-4F81-9BDE-042E53EFBA6F}"/>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F2C3A91D-D9D2-4CE0-84A0-DEC91A009C6E}"/>
              </a:ext>
            </a:extLst>
          </p:cNvPr>
          <p:cNvCxnSpPr/>
          <p:nvPr userDrawn="1"/>
        </p:nvCxnSpPr>
        <p:spPr>
          <a:xfrm>
            <a:off x="588263" y="2531292"/>
            <a:ext cx="34747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5C63ED-C513-4A44-A8F5-EFBA05EE78DF}"/>
              </a:ext>
            </a:extLst>
          </p:cNvPr>
          <p:cNvCxnSpPr/>
          <p:nvPr userDrawn="1"/>
        </p:nvCxnSpPr>
        <p:spPr>
          <a:xfrm>
            <a:off x="8133080" y="2531292"/>
            <a:ext cx="34747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516119-6510-46AB-BEB4-3AE00F3CD3BB}"/>
              </a:ext>
            </a:extLst>
          </p:cNvPr>
          <p:cNvCxnSpPr/>
          <p:nvPr userDrawn="1"/>
        </p:nvCxnSpPr>
        <p:spPr>
          <a:xfrm>
            <a:off x="7980426"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opic 1 Text">
            <a:extLst>
              <a:ext uri="{FF2B5EF4-FFF2-40B4-BE49-F238E27FC236}">
                <a16:creationId xmlns:a16="http://schemas.microsoft.com/office/drawing/2014/main" id="{CBA451E5-E78C-459B-AB19-D4034BC7D424}"/>
              </a:ext>
            </a:extLst>
          </p:cNvPr>
          <p:cNvSpPr>
            <a:spLocks noGrp="1"/>
          </p:cNvSpPr>
          <p:nvPr>
            <p:ph type="body" sz="quarter" idx="15"/>
          </p:nvPr>
        </p:nvSpPr>
        <p:spPr>
          <a:xfrm>
            <a:off x="4354141" y="2794909"/>
            <a:ext cx="34747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opic 1">
            <a:extLst>
              <a:ext uri="{FF2B5EF4-FFF2-40B4-BE49-F238E27FC236}">
                <a16:creationId xmlns:a16="http://schemas.microsoft.com/office/drawing/2014/main" id="{72ADA61C-947A-46CA-A7A0-CC0FA51CEE7B}"/>
              </a:ext>
            </a:extLst>
          </p:cNvPr>
          <p:cNvSpPr>
            <a:spLocks noGrp="1"/>
          </p:cNvSpPr>
          <p:nvPr>
            <p:ph type="body" sz="quarter" idx="16" hasCustomPrompt="1"/>
          </p:nvPr>
        </p:nvSpPr>
        <p:spPr>
          <a:xfrm>
            <a:off x="4357116" y="1433326"/>
            <a:ext cx="34747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2</a:t>
            </a:r>
          </a:p>
        </p:txBody>
      </p:sp>
      <p:cxnSp>
        <p:nvCxnSpPr>
          <p:cNvPr id="18" name="Straight Connector 17">
            <a:extLst>
              <a:ext uri="{FF2B5EF4-FFF2-40B4-BE49-F238E27FC236}">
                <a16:creationId xmlns:a16="http://schemas.microsoft.com/office/drawing/2014/main" id="{5A39AC99-0881-440B-BA2E-A7F382C430FF}"/>
              </a:ext>
            </a:extLst>
          </p:cNvPr>
          <p:cNvCxnSpPr/>
          <p:nvPr userDrawn="1"/>
        </p:nvCxnSpPr>
        <p:spPr>
          <a:xfrm>
            <a:off x="4360672" y="2529010"/>
            <a:ext cx="3474720" cy="0"/>
          </a:xfrm>
          <a:prstGeom prst="line">
            <a:avLst/>
          </a:prstGeom>
          <a:ln w="28575">
            <a:solidFill>
              <a:srgbClr val="1C698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963710-DC71-4DF3-92DA-802E078930D9}"/>
              </a:ext>
            </a:extLst>
          </p:cNvPr>
          <p:cNvCxnSpPr/>
          <p:nvPr userDrawn="1"/>
        </p:nvCxnSpPr>
        <p:spPr>
          <a:xfrm>
            <a:off x="4208526"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FE131FB9-9EC1-439E-BEDD-E9FD355D31F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168128" y="329184"/>
            <a:ext cx="1746504" cy="700438"/>
          </a:xfrm>
          <a:prstGeom prst="rect">
            <a:avLst/>
          </a:prstGeom>
        </p:spPr>
      </p:pic>
    </p:spTree>
    <p:extLst>
      <p:ext uri="{BB962C8B-B14F-4D97-AF65-F5344CB8AC3E}">
        <p14:creationId xmlns:p14="http://schemas.microsoft.com/office/powerpoint/2010/main" val="1099218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mp; bulleted text - blue">
    <p:bg bwMode="black">
      <p:bgPr>
        <a:solidFill>
          <a:srgbClr val="0B5B9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85216" y="379457"/>
            <a:ext cx="11018520" cy="553998"/>
          </a:xfrm>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hasCustomPrompt="1"/>
          </p:nvPr>
        </p:nvSpPr>
        <p:spPr bwMode="white">
          <a:xfrm>
            <a:off x="585216" y="1447799"/>
            <a:ext cx="11151917" cy="2979277"/>
          </a:xfrm>
        </p:spPr>
        <p:txBody>
          <a:bodyPr lIns="182880" tIns="182880" rIns="182880" bIns="182880">
            <a:noAutofit/>
          </a:bodyPr>
          <a:lstStyle>
            <a:lvl1pPr marL="460201" indent="-460201">
              <a:buClr>
                <a:srgbClr val="FFFFFF"/>
              </a:buClr>
              <a:buSzPct val="70000"/>
              <a:buFontTx/>
              <a:buBlip>
                <a:blip r:embed="rId2"/>
              </a:buBlip>
              <a:defRPr sz="2800">
                <a:solidFill>
                  <a:schemeClr val="bg1"/>
                </a:solidFill>
              </a:defRPr>
            </a:lvl1pPr>
            <a:lvl2pPr marL="855349" indent="-395147">
              <a:buClr>
                <a:srgbClr val="FFFFFF"/>
              </a:buClr>
              <a:buSzPct val="70000"/>
              <a:buFontTx/>
              <a:buBlip>
                <a:blip r:embed="rId2"/>
              </a:buBlip>
              <a:defRPr sz="2000">
                <a:solidFill>
                  <a:schemeClr val="bg1"/>
                </a:solidFill>
              </a:defRPr>
            </a:lvl2pPr>
            <a:lvl3pPr marL="1258429" indent="-403081">
              <a:buClr>
                <a:srgbClr val="FFFFFF"/>
              </a:buClr>
              <a:buSzPct val="70000"/>
              <a:buFontTx/>
              <a:buBlip>
                <a:blip r:embed="rId2"/>
              </a:buBlip>
              <a:defRPr sz="1600">
                <a:solidFill>
                  <a:schemeClr val="bg1"/>
                </a:solidFill>
              </a:defRPr>
            </a:lvl3pPr>
            <a:lvl4pPr marL="1604368" indent="-345947">
              <a:buClr>
                <a:srgbClr val="FFFFFF"/>
              </a:buClr>
              <a:buSzPct val="70000"/>
              <a:buFontTx/>
              <a:buBlip>
                <a:blip r:embed="rId2"/>
              </a:buBlip>
              <a:defRPr sz="1400">
                <a:solidFill>
                  <a:schemeClr val="bg1"/>
                </a:solidFill>
              </a:defRPr>
            </a:lvl4pPr>
            <a:lvl5pPr marL="1940804" indent="-336427">
              <a:buClr>
                <a:srgbClr val="FFFFFF"/>
              </a:buClr>
              <a:buSzPct val="70000"/>
              <a:buFontTx/>
              <a:buBlip>
                <a:blip r:embed="rId2"/>
              </a:buBlip>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658153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8788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urse Introduction">
    <p:bg>
      <p:bgPr>
        <a:solidFill>
          <a:srgbClr val="5FAAEB"/>
        </a:solidFill>
        <a:effectLst/>
      </p:bgPr>
    </p:bg>
    <p:spTree>
      <p:nvGrpSpPr>
        <p:cNvPr id="1" name=""/>
        <p:cNvGrpSpPr/>
        <p:nvPr/>
      </p:nvGrpSpPr>
      <p:grpSpPr>
        <a:xfrm>
          <a:off x="0" y="0"/>
          <a:ext cx="0" cy="0"/>
          <a:chOff x="0" y="0"/>
          <a:chExt cx="0" cy="0"/>
        </a:xfrm>
      </p:grpSpPr>
      <p:sp>
        <p:nvSpPr>
          <p:cNvPr id="11" name="Course Name">
            <a:extLst>
              <a:ext uri="{FF2B5EF4-FFF2-40B4-BE49-F238E27FC236}">
                <a16:creationId xmlns:a16="http://schemas.microsoft.com/office/drawing/2014/main" id="{8ED3BD03-D31B-43E4-9771-BA3FD7D3EA22}"/>
              </a:ext>
            </a:extLst>
          </p:cNvPr>
          <p:cNvSpPr>
            <a:spLocks noGrp="1"/>
          </p:cNvSpPr>
          <p:nvPr>
            <p:ph type="body" sz="quarter" idx="13" hasCustomPrompt="1"/>
          </p:nvPr>
        </p:nvSpPr>
        <p:spPr>
          <a:xfrm>
            <a:off x="893763" y="2401888"/>
            <a:ext cx="9590087" cy="830997"/>
          </a:xfrm>
        </p:spPr>
        <p:txBody>
          <a:bodyPr/>
          <a:lstStyle>
            <a:lvl1pPr marL="0" indent="0">
              <a:buNone/>
              <a:defRPr sz="5400">
                <a:solidFill>
                  <a:schemeClr val="bg1">
                    <a:lumMod val="90000"/>
                    <a:lumOff val="10000"/>
                  </a:schemeClr>
                </a:solidFill>
              </a:defRPr>
            </a:lvl1pPr>
          </a:lstStyle>
          <a:p>
            <a:pPr lvl="0"/>
            <a:r>
              <a:rPr lang="en-US" dirty="0"/>
              <a:t>Course Name</a:t>
            </a:r>
          </a:p>
        </p:txBody>
      </p:sp>
      <p:sp>
        <p:nvSpPr>
          <p:cNvPr id="13" name="Module Name">
            <a:extLst>
              <a:ext uri="{FF2B5EF4-FFF2-40B4-BE49-F238E27FC236}">
                <a16:creationId xmlns:a16="http://schemas.microsoft.com/office/drawing/2014/main" id="{3C1A1394-7DB5-4430-B7BA-986640D2375C}"/>
              </a:ext>
            </a:extLst>
          </p:cNvPr>
          <p:cNvSpPr>
            <a:spLocks noGrp="1"/>
          </p:cNvSpPr>
          <p:nvPr>
            <p:ph type="body" sz="quarter" idx="14" hasCustomPrompt="1"/>
          </p:nvPr>
        </p:nvSpPr>
        <p:spPr>
          <a:xfrm>
            <a:off x="893763" y="5053460"/>
            <a:ext cx="5235575" cy="430887"/>
          </a:xfrm>
        </p:spPr>
        <p:txBody>
          <a:bodyPr/>
          <a:lstStyle>
            <a:lvl1pPr marL="0" indent="0">
              <a:buNone/>
              <a:defRPr sz="2800">
                <a:solidFill>
                  <a:schemeClr val="bg1">
                    <a:lumMod val="90000"/>
                    <a:lumOff val="10000"/>
                  </a:schemeClr>
                </a:solidFill>
              </a:defRPr>
            </a:lvl1pPr>
          </a:lstStyle>
          <a:p>
            <a:pPr lvl="0"/>
            <a:r>
              <a:rPr lang="en-US" dirty="0"/>
              <a:t>Module Name</a:t>
            </a:r>
          </a:p>
        </p:txBody>
      </p:sp>
      <p:pic>
        <p:nvPicPr>
          <p:cNvPr id="3" name="Picture 2" descr="A picture containing drawing&#10;&#10;Description automatically generated">
            <a:extLst>
              <a:ext uri="{FF2B5EF4-FFF2-40B4-BE49-F238E27FC236}">
                <a16:creationId xmlns:a16="http://schemas.microsoft.com/office/drawing/2014/main" id="{394634B7-B51C-4139-B8C6-FBA616D94FB2}"/>
              </a:ext>
            </a:extLst>
          </p:cNvPr>
          <p:cNvPicPr>
            <a:picLocks noChangeAspect="1"/>
          </p:cNvPicPr>
          <p:nvPr userDrawn="1"/>
        </p:nvPicPr>
        <p:blipFill>
          <a:blip r:embed="rId2"/>
          <a:stretch>
            <a:fillRect/>
          </a:stretch>
        </p:blipFill>
        <p:spPr>
          <a:xfrm>
            <a:off x="8650224" y="4654296"/>
            <a:ext cx="3209544" cy="1287194"/>
          </a:xfrm>
          <a:prstGeom prst="rect">
            <a:avLst/>
          </a:prstGeom>
        </p:spPr>
      </p:pic>
    </p:spTree>
    <p:extLst>
      <p:ext uri="{BB962C8B-B14F-4D97-AF65-F5344CB8AC3E}">
        <p14:creationId xmlns:p14="http://schemas.microsoft.com/office/powerpoint/2010/main" val="289814237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structor - white">
    <p:spTree>
      <p:nvGrpSpPr>
        <p:cNvPr id="1" name=""/>
        <p:cNvGrpSpPr/>
        <p:nvPr/>
      </p:nvGrpSpPr>
      <p:grpSpPr>
        <a:xfrm>
          <a:off x="0" y="0"/>
          <a:ext cx="0" cy="0"/>
          <a:chOff x="0" y="0"/>
          <a:chExt cx="0" cy="0"/>
        </a:xfrm>
      </p:grpSpPr>
      <p:sp>
        <p:nvSpPr>
          <p:cNvPr id="3" name="Rectangle 2"/>
          <p:cNvSpPr/>
          <p:nvPr userDrawn="1"/>
        </p:nvSpPr>
        <p:spPr bwMode="auto">
          <a:xfrm>
            <a:off x="1" y="0"/>
            <a:ext cx="5321808" cy="6858000"/>
          </a:xfrm>
          <a:prstGeom prst="rect">
            <a:avLst/>
          </a:prstGeom>
          <a:solidFill>
            <a:srgbClr val="5FA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Rectangle 1"/>
          <p:cNvSpPr/>
          <p:nvPr userDrawn="1"/>
        </p:nvSpPr>
        <p:spPr bwMode="auto">
          <a:xfrm>
            <a:off x="5321809" y="0"/>
            <a:ext cx="6934199"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 name="Picture Placeholder 4"/>
          <p:cNvSpPr>
            <a:spLocks noGrp="1"/>
          </p:cNvSpPr>
          <p:nvPr>
            <p:ph type="pic" sz="quarter" idx="10"/>
          </p:nvPr>
        </p:nvSpPr>
        <p:spPr>
          <a:xfrm>
            <a:off x="1790409" y="1454658"/>
            <a:ext cx="1740993" cy="2264340"/>
          </a:xfrm>
          <a:ln w="25400">
            <a:noFill/>
          </a:ln>
          <a:effectLst>
            <a:outerShdw blurRad="50800" dist="38100" dir="5400000" algn="t" rotWithShape="0">
              <a:prstClr val="black">
                <a:alpha val="40000"/>
              </a:prstClr>
            </a:outerShdw>
          </a:effectLst>
        </p:spPr>
        <p:txBody>
          <a:bodyPr/>
          <a:lstStyle/>
          <a:p>
            <a:r>
              <a:rPr lang="en-US"/>
              <a:t>Click icon to add picture</a:t>
            </a:r>
            <a:endParaRPr lang="en-US" dirty="0"/>
          </a:p>
        </p:txBody>
      </p:sp>
      <p:sp>
        <p:nvSpPr>
          <p:cNvPr id="7" name="Text Placeholder 6"/>
          <p:cNvSpPr>
            <a:spLocks noGrp="1"/>
          </p:cNvSpPr>
          <p:nvPr>
            <p:ph type="body" sz="quarter" idx="11" hasCustomPrompt="1"/>
          </p:nvPr>
        </p:nvSpPr>
        <p:spPr>
          <a:xfrm>
            <a:off x="580326" y="4498467"/>
            <a:ext cx="4352671" cy="1415772"/>
          </a:xfrm>
          <a:ln>
            <a:noFill/>
          </a:ln>
        </p:spPr>
        <p:txBody>
          <a:bodyPr/>
          <a:lstStyle>
            <a:lvl1pPr marL="0" indent="0">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Instructor Name</a:t>
            </a:r>
          </a:p>
          <a:p>
            <a:pPr lvl="0"/>
            <a:r>
              <a:rPr lang="en-US" dirty="0"/>
              <a:t>@</a:t>
            </a:r>
            <a:r>
              <a:rPr lang="en-US" dirty="0" err="1"/>
              <a:t>twitterhandle</a:t>
            </a:r>
            <a:endParaRPr lang="en-US" dirty="0"/>
          </a:p>
          <a:p>
            <a:pPr lvl="0"/>
            <a:r>
              <a:rPr lang="en-US" dirty="0"/>
              <a:t>your@email.com</a:t>
            </a:r>
          </a:p>
          <a:p>
            <a:pPr lvl="0"/>
            <a:r>
              <a:rPr lang="en-US" dirty="0"/>
              <a:t>www.yourwebsite.com</a:t>
            </a:r>
          </a:p>
        </p:txBody>
      </p:sp>
      <p:sp>
        <p:nvSpPr>
          <p:cNvPr id="10" name="Text Placeholder 9"/>
          <p:cNvSpPr>
            <a:spLocks noGrp="1"/>
          </p:cNvSpPr>
          <p:nvPr>
            <p:ph type="body" sz="quarter" idx="12" hasCustomPrompt="1"/>
          </p:nvPr>
        </p:nvSpPr>
        <p:spPr>
          <a:xfrm>
            <a:off x="5710621" y="1454658"/>
            <a:ext cx="6364287" cy="1969770"/>
          </a:xfrm>
        </p:spPr>
        <p:txBody>
          <a:bodyPr/>
          <a:lstStyle>
            <a:lvl1pPr marL="0" marR="0" indent="0" algn="l" defTabSz="914029" rtl="0" eaLnBrk="1" fontAlgn="auto" latinLnBrk="0" hangingPunct="1">
              <a:lnSpc>
                <a:spcPct val="90000"/>
              </a:lnSpc>
              <a:spcBef>
                <a:spcPct val="20000"/>
              </a:spcBef>
              <a:spcAft>
                <a:spcPts val="0"/>
              </a:spcAft>
              <a:buClrTx/>
              <a:buSzPct val="80000"/>
              <a:buFontTx/>
              <a:buNone/>
              <a:tabLst/>
              <a:defRPr sz="2000" baseline="0">
                <a:solidFill>
                  <a:schemeClr val="tx1"/>
                </a:solidFill>
              </a:defRPr>
            </a:lvl1pPr>
            <a:lvl2pPr marL="460202" indent="0">
              <a:buFontTx/>
              <a:buNone/>
              <a:defRPr/>
            </a:lvl2pPr>
            <a:lvl3pPr marL="855348" indent="0">
              <a:buFontTx/>
              <a:buNone/>
              <a:defRPr/>
            </a:lvl3pPr>
            <a:lvl4pPr marL="1258421" indent="0">
              <a:buFontTx/>
              <a:buNone/>
              <a:defRPr/>
            </a:lvl4pPr>
            <a:lvl5pPr marL="1604377" indent="0">
              <a:buFontTx/>
              <a:buNone/>
              <a:defRPr/>
            </a:lvl5pPr>
          </a:lstStyle>
          <a:p>
            <a:pPr lvl="0"/>
            <a:r>
              <a:rPr lang="en-US" dirty="0"/>
              <a:t>Instructor bio goes here </a:t>
            </a:r>
          </a:p>
          <a:p>
            <a:pPr lvl="0"/>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a:p>
            <a:pPr marL="0" marR="0" lvl="0" indent="0" algn="l" defTabSz="914029" rtl="0" eaLnBrk="1" fontAlgn="auto" latinLnBrk="0" hangingPunct="1">
              <a:lnSpc>
                <a:spcPct val="90000"/>
              </a:lnSpc>
              <a:spcBef>
                <a:spcPct val="20000"/>
              </a:spcBef>
              <a:spcAft>
                <a:spcPts val="0"/>
              </a:spcAft>
              <a:buClrTx/>
              <a:buSzPct val="80000"/>
              <a:buFontTx/>
              <a:buNone/>
              <a:tabLst/>
              <a:defRPr/>
            </a:pPr>
            <a:r>
              <a:rPr lang="en-US" dirty="0"/>
              <a:t>Instructor bio goes here </a:t>
            </a:r>
          </a:p>
        </p:txBody>
      </p:sp>
      <p:sp>
        <p:nvSpPr>
          <p:cNvPr id="12" name="TextBox 11"/>
          <p:cNvSpPr txBox="1"/>
          <p:nvPr userDrawn="1"/>
        </p:nvSpPr>
        <p:spPr>
          <a:xfrm>
            <a:off x="5821680" y="126475"/>
            <a:ext cx="5934456" cy="443198"/>
          </a:xfrm>
          <a:prstGeom prst="rect">
            <a:avLst/>
          </a:prstGeom>
          <a:noFill/>
        </p:spPr>
        <p:txBody>
          <a:bodyPr wrap="square" lIns="0" tIns="0" rIns="0" bIns="0" rtlCol="0">
            <a:spAutoFit/>
          </a:bodyPr>
          <a:lstStyle/>
          <a:p>
            <a:pPr marL="0" marR="0" lvl="0" indent="0" algn="r" defTabSz="914400" eaLnBrk="1" fontAlgn="auto" latinLnBrk="0" hangingPunct="1">
              <a:lnSpc>
                <a:spcPct val="90000"/>
              </a:lnSpc>
              <a:spcBef>
                <a:spcPct val="20000"/>
              </a:spcBef>
              <a:spcAft>
                <a:spcPts val="0"/>
              </a:spcAft>
              <a:buClrTx/>
              <a:buSzPct val="80000"/>
              <a:buFontTx/>
              <a:buNone/>
              <a:tabLst/>
              <a:defRPr/>
            </a:pPr>
            <a:r>
              <a:rPr kumimoji="0" lang="en-US" sz="3200" b="0" i="0" u="none" strike="noStrike" kern="0" cap="none" spc="0" normalizeH="0" baseline="0" noProof="0" dirty="0">
                <a:ln>
                  <a:noFill/>
                </a:ln>
                <a:solidFill>
                  <a:schemeClr val="tx1">
                    <a:lumMod val="90000"/>
                    <a:lumOff val="10000"/>
                  </a:schemeClr>
                </a:solidFill>
                <a:effectLst/>
                <a:uLnTx/>
                <a:uFillTx/>
                <a:latin typeface="Segoe UI Semilight" panose="020B0402040204020203" pitchFamily="34" charset="0"/>
                <a:cs typeface="Segoe UI Semilight" panose="020B0402040204020203" pitchFamily="34" charset="0"/>
              </a:rPr>
              <a:t>about the instructor</a:t>
            </a:r>
          </a:p>
        </p:txBody>
      </p:sp>
      <p:pic>
        <p:nvPicPr>
          <p:cNvPr id="8" name="Picture 7" descr="A close up of a sign&#10;&#10;Description automatically generated">
            <a:extLst>
              <a:ext uri="{FF2B5EF4-FFF2-40B4-BE49-F238E27FC236}">
                <a16:creationId xmlns:a16="http://schemas.microsoft.com/office/drawing/2014/main" id="{3E82D57A-94C9-4A87-9E38-0941B00733F0}"/>
              </a:ext>
            </a:extLst>
          </p:cNvPr>
          <p:cNvPicPr>
            <a:picLocks noChangeAspect="1"/>
          </p:cNvPicPr>
          <p:nvPr userDrawn="1"/>
        </p:nvPicPr>
        <p:blipFill>
          <a:blip r:embed="rId2"/>
          <a:stretch>
            <a:fillRect/>
          </a:stretch>
        </p:blipFill>
        <p:spPr>
          <a:xfrm>
            <a:off x="9582912" y="5769863"/>
            <a:ext cx="2350008" cy="942475"/>
          </a:xfrm>
          <a:prstGeom prst="rect">
            <a:avLst/>
          </a:prstGeom>
        </p:spPr>
      </p:pic>
    </p:spTree>
    <p:extLst>
      <p:ext uri="{BB962C8B-B14F-4D97-AF65-F5344CB8AC3E}">
        <p14:creationId xmlns:p14="http://schemas.microsoft.com/office/powerpoint/2010/main" val="253460729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ntroduction/Summary">
    <p:bg>
      <p:bgPr>
        <a:solidFill>
          <a:srgbClr val="5FAAEB"/>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CAF6EB-C1C2-4CAD-ABF9-9A8CE3F72CF7}"/>
              </a:ext>
            </a:extLst>
          </p:cNvPr>
          <p:cNvSpPr/>
          <p:nvPr userDrawn="1"/>
        </p:nvSpPr>
        <p:spPr bwMode="auto">
          <a:xfrm>
            <a:off x="4913644" y="0"/>
            <a:ext cx="7278356"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8">
            <a:extLst>
              <a:ext uri="{FF2B5EF4-FFF2-40B4-BE49-F238E27FC236}">
                <a16:creationId xmlns:a16="http://schemas.microsoft.com/office/drawing/2014/main" id="{0FA42C51-E58F-4D08-83FA-2F7AEB953AE9}"/>
              </a:ext>
            </a:extLst>
          </p:cNvPr>
          <p:cNvSpPr>
            <a:spLocks noGrp="1"/>
          </p:cNvSpPr>
          <p:nvPr>
            <p:ph type="body" sz="quarter" idx="10" hasCustomPrompt="1"/>
          </p:nvPr>
        </p:nvSpPr>
        <p:spPr>
          <a:xfrm>
            <a:off x="352426" y="1042509"/>
            <a:ext cx="4483236" cy="492443"/>
          </a:xfrm>
        </p:spPr>
        <p:txBody>
          <a:bodyPr/>
          <a:lstStyle>
            <a:lvl1pPr marL="0" indent="0">
              <a:buNone/>
              <a:defRPr sz="3200">
                <a:solidFill>
                  <a:schemeClr val="tx1"/>
                </a:solidFill>
                <a:latin typeface="Segoe UI Semilight" panose="020B0402040204020203" pitchFamily="34" charset="0"/>
                <a:cs typeface="Segoe UI Semilight" panose="020B0402040204020203" pitchFamily="34" charset="0"/>
              </a:defRPr>
            </a:lvl1pPr>
          </a:lstStyle>
          <a:p>
            <a:pPr lvl="0"/>
            <a:r>
              <a:rPr lang="en-US" dirty="0"/>
              <a:t>Introduction / Summary</a:t>
            </a:r>
          </a:p>
        </p:txBody>
      </p:sp>
      <p:sp>
        <p:nvSpPr>
          <p:cNvPr id="11" name="Text Placeholder 8">
            <a:extLst>
              <a:ext uri="{FF2B5EF4-FFF2-40B4-BE49-F238E27FC236}">
                <a16:creationId xmlns:a16="http://schemas.microsoft.com/office/drawing/2014/main" id="{EF650F6D-7889-4489-A886-1A69DE8807D1}"/>
              </a:ext>
            </a:extLst>
          </p:cNvPr>
          <p:cNvSpPr>
            <a:spLocks noGrp="1"/>
          </p:cNvSpPr>
          <p:nvPr>
            <p:ph type="body" sz="quarter" idx="11" hasCustomPrompt="1"/>
          </p:nvPr>
        </p:nvSpPr>
        <p:spPr>
          <a:xfrm>
            <a:off x="352425" y="1838578"/>
            <a:ext cx="4483235" cy="2636145"/>
          </a:xfrm>
        </p:spPr>
        <p:txBody>
          <a:bodyPr lIns="182880" tIns="182880" rIns="182880" bIns="182880">
            <a:noAutofit/>
          </a:bodyPr>
          <a:lstStyle>
            <a:lvl1pPr marL="230188" indent="-230188">
              <a:buFont typeface="Arial" panose="020B0604020202020204" pitchFamily="34" charset="0"/>
              <a:buChar char="•"/>
              <a:defRPr sz="2400">
                <a:solidFill>
                  <a:schemeClr val="tx1"/>
                </a:solidFill>
                <a:latin typeface="Segoe UI Semilight" panose="020B0402040204020203" pitchFamily="34" charset="0"/>
                <a:cs typeface="Segoe UI Semilight" panose="020B0402040204020203" pitchFamily="34" charset="0"/>
              </a:defRPr>
            </a:lvl1pPr>
          </a:lstStyle>
          <a:p>
            <a:pPr lvl="0"/>
            <a:r>
              <a:rPr lang="en-US" dirty="0"/>
              <a:t>Topic 1</a:t>
            </a:r>
          </a:p>
          <a:p>
            <a:pPr lvl="0"/>
            <a:r>
              <a:rPr lang="en-US" dirty="0"/>
              <a:t>Topic 2</a:t>
            </a:r>
          </a:p>
          <a:p>
            <a:pPr lvl="0"/>
            <a:r>
              <a:rPr lang="en-US" dirty="0"/>
              <a:t>Topic 3</a:t>
            </a:r>
          </a:p>
          <a:p>
            <a:pPr lvl="0"/>
            <a:endParaRPr lang="en-US" dirty="0"/>
          </a:p>
        </p:txBody>
      </p:sp>
      <p:pic>
        <p:nvPicPr>
          <p:cNvPr id="5" name="NEW Brand Colors 2018">
            <a:extLst>
              <a:ext uri="{FF2B5EF4-FFF2-40B4-BE49-F238E27FC236}">
                <a16:creationId xmlns:a16="http://schemas.microsoft.com/office/drawing/2014/main" id="{7D7D2A47-42F3-4E38-A176-DAFA0ECE9801}"/>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pic>
        <p:nvPicPr>
          <p:cNvPr id="7" name="Picture 6" descr="A close up of a sign&#10;&#10;Description automatically generated">
            <a:extLst>
              <a:ext uri="{FF2B5EF4-FFF2-40B4-BE49-F238E27FC236}">
                <a16:creationId xmlns:a16="http://schemas.microsoft.com/office/drawing/2014/main" id="{D10DB733-AF00-4F33-8C07-55F8DDCA89AE}"/>
              </a:ext>
            </a:extLst>
          </p:cNvPr>
          <p:cNvPicPr>
            <a:picLocks noChangeAspect="1"/>
          </p:cNvPicPr>
          <p:nvPr userDrawn="1"/>
        </p:nvPicPr>
        <p:blipFill>
          <a:blip r:embed="rId3"/>
          <a:stretch>
            <a:fillRect/>
          </a:stretch>
        </p:blipFill>
        <p:spPr>
          <a:xfrm>
            <a:off x="9586133" y="5773779"/>
            <a:ext cx="2346880" cy="898415"/>
          </a:xfrm>
          <a:prstGeom prst="rect">
            <a:avLst/>
          </a:prstGeom>
        </p:spPr>
      </p:pic>
      <p:pic>
        <p:nvPicPr>
          <p:cNvPr id="10" name="Picture Placeholder 27">
            <a:extLst>
              <a:ext uri="{FF2B5EF4-FFF2-40B4-BE49-F238E27FC236}">
                <a16:creationId xmlns:a16="http://schemas.microsoft.com/office/drawing/2014/main" id="{F65E342D-D86C-42F6-9052-82B36BA28F8F}"/>
              </a:ext>
            </a:extLst>
          </p:cNvPr>
          <p:cNvPicPr>
            <a:picLocks noChangeAspect="1"/>
          </p:cNvPicPr>
          <p:nvPr userDrawn="1"/>
        </p:nvPicPr>
        <p:blipFill rotWithShape="1">
          <a:blip r:embed="rId4"/>
          <a:srcRect l="-1" r="34228"/>
          <a:stretch/>
        </p:blipFill>
        <p:spPr>
          <a:xfrm>
            <a:off x="4900513" y="6880"/>
            <a:ext cx="7278357" cy="6851119"/>
          </a:xfrm>
          <a:prstGeom prst="rect">
            <a:avLst/>
          </a:prstGeom>
        </p:spPr>
      </p:pic>
      <p:sp>
        <p:nvSpPr>
          <p:cNvPr id="12" name="Rectangle 11">
            <a:extLst>
              <a:ext uri="{FF2B5EF4-FFF2-40B4-BE49-F238E27FC236}">
                <a16:creationId xmlns:a16="http://schemas.microsoft.com/office/drawing/2014/main" id="{53D8C80F-93BC-4C79-8ECC-8BC1FDDB5CDB}"/>
              </a:ext>
              <a:ext uri="{C183D7F6-B498-43B3-948B-1728B52AA6E4}">
                <adec:decorative xmlns:adec="http://schemas.microsoft.com/office/drawing/2017/decorative" val="1"/>
              </a:ext>
            </a:extLst>
          </p:cNvPr>
          <p:cNvSpPr/>
          <p:nvPr userDrawn="1"/>
        </p:nvSpPr>
        <p:spPr>
          <a:xfrm>
            <a:off x="4900513" y="0"/>
            <a:ext cx="7291487" cy="6858000"/>
          </a:xfrm>
          <a:prstGeom prst="rect">
            <a:avLst/>
          </a:prstGeom>
          <a:gradFill>
            <a:gsLst>
              <a:gs pos="0">
                <a:schemeClr val="bg1">
                  <a:lumMod val="90000"/>
                  <a:lumOff val="10000"/>
                </a:schemeClr>
              </a:gs>
              <a:gs pos="100000">
                <a:srgbClr val="052F49">
                  <a:alpha val="59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drawing&#10;&#10;Description automatically generated">
            <a:extLst>
              <a:ext uri="{FF2B5EF4-FFF2-40B4-BE49-F238E27FC236}">
                <a16:creationId xmlns:a16="http://schemas.microsoft.com/office/drawing/2014/main" id="{60BD43ED-D73C-4B0F-8B42-51FC0FD5BCA6}"/>
              </a:ext>
            </a:extLst>
          </p:cNvPr>
          <p:cNvPicPr>
            <a:picLocks noChangeAspect="1"/>
          </p:cNvPicPr>
          <p:nvPr userDrawn="1"/>
        </p:nvPicPr>
        <p:blipFill>
          <a:blip r:embed="rId5"/>
          <a:stretch>
            <a:fillRect/>
          </a:stretch>
        </p:blipFill>
        <p:spPr>
          <a:xfrm>
            <a:off x="8650224" y="4654296"/>
            <a:ext cx="3209544" cy="1287194"/>
          </a:xfrm>
          <a:prstGeom prst="rect">
            <a:avLst/>
          </a:prstGeom>
        </p:spPr>
      </p:pic>
    </p:spTree>
    <p:extLst>
      <p:ext uri="{BB962C8B-B14F-4D97-AF65-F5344CB8AC3E}">
        <p14:creationId xmlns:p14="http://schemas.microsoft.com/office/powerpoint/2010/main" val="1772248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300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 blu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384048"/>
            <a:ext cx="9579865" cy="553998"/>
          </a:xfrm>
          <a:prstGeom prst="rect">
            <a:avLst/>
          </a:prstGeom>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24438552-2874-4DC9-8D16-71FC1093BAC3}"/>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6" name="NEW Brand Colors 2018">
            <a:extLst>
              <a:ext uri="{FF2B5EF4-FFF2-40B4-BE49-F238E27FC236}">
                <a16:creationId xmlns:a16="http://schemas.microsoft.com/office/drawing/2014/main" id="{6B7A4B0D-4A22-488A-86AF-44F435F2EEF2}"/>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2" name="Rectangle 1">
            <a:extLst>
              <a:ext uri="{FF2B5EF4-FFF2-40B4-BE49-F238E27FC236}">
                <a16:creationId xmlns:a16="http://schemas.microsoft.com/office/drawing/2014/main" id="{CDAE4A5F-F4AB-40BE-86A5-C88E4481198F}"/>
              </a:ext>
            </a:extLst>
          </p:cNvPr>
          <p:cNvSpPr/>
          <p:nvPr userDrawn="1"/>
        </p:nvSpPr>
        <p:spPr bwMode="auto">
          <a:xfrm>
            <a:off x="0" y="0"/>
            <a:ext cx="12192000" cy="291402"/>
          </a:xfrm>
          <a:prstGeom prst="rect">
            <a:avLst/>
          </a:prstGeom>
          <a:solidFill>
            <a:srgbClr val="5FA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2E7E89A8-48B8-42BB-9011-EDC3C406B9C5}"/>
              </a:ext>
            </a:extLst>
          </p:cNvPr>
          <p:cNvPicPr>
            <a:picLocks noChangeAspect="1"/>
          </p:cNvPicPr>
          <p:nvPr userDrawn="1"/>
        </p:nvPicPr>
        <p:blipFill>
          <a:blip r:embed="rId3"/>
          <a:stretch>
            <a:fillRect/>
          </a:stretch>
        </p:blipFill>
        <p:spPr>
          <a:xfrm>
            <a:off x="10168128" y="329184"/>
            <a:ext cx="1746504" cy="700439"/>
          </a:xfrm>
          <a:prstGeom prst="rect">
            <a:avLst/>
          </a:prstGeom>
        </p:spPr>
      </p:pic>
    </p:spTree>
    <p:extLst>
      <p:ext uri="{BB962C8B-B14F-4D97-AF65-F5344CB8AC3E}">
        <p14:creationId xmlns:p14="http://schemas.microsoft.com/office/powerpoint/2010/main" val="461345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No Indent - blu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1649682"/>
          </a:xfrm>
        </p:spPr>
        <p:txBody>
          <a:bodyPr wrap="square">
            <a:spAutoFit/>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24438552-2874-4DC9-8D16-71FC1093BAC3}"/>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6" name="NEW Brand Colors 2018">
            <a:extLst>
              <a:ext uri="{FF2B5EF4-FFF2-40B4-BE49-F238E27FC236}">
                <a16:creationId xmlns:a16="http://schemas.microsoft.com/office/drawing/2014/main" id="{3F91A658-6353-4E6A-AF8C-58A00608B6E4}"/>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10" name="Rectangle 9">
            <a:extLst>
              <a:ext uri="{FF2B5EF4-FFF2-40B4-BE49-F238E27FC236}">
                <a16:creationId xmlns:a16="http://schemas.microsoft.com/office/drawing/2014/main" id="{7471CE79-CE58-49C3-BA7D-D344C30EBDCD}"/>
              </a:ext>
            </a:extLst>
          </p:cNvPr>
          <p:cNvSpPr/>
          <p:nvPr userDrawn="1"/>
        </p:nvSpPr>
        <p:spPr bwMode="auto">
          <a:xfrm>
            <a:off x="0" y="0"/>
            <a:ext cx="12192000" cy="291402"/>
          </a:xfrm>
          <a:prstGeom prst="rect">
            <a:avLst/>
          </a:prstGeom>
          <a:solidFill>
            <a:srgbClr val="5FA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close up of a sign&#10;&#10;Description automatically generated">
            <a:extLst>
              <a:ext uri="{FF2B5EF4-FFF2-40B4-BE49-F238E27FC236}">
                <a16:creationId xmlns:a16="http://schemas.microsoft.com/office/drawing/2014/main" id="{579D84AA-62C1-44C9-A302-66FBFAE98E08}"/>
              </a:ext>
            </a:extLst>
          </p:cNvPr>
          <p:cNvPicPr>
            <a:picLocks noChangeAspect="1"/>
          </p:cNvPicPr>
          <p:nvPr userDrawn="1"/>
        </p:nvPicPr>
        <p:blipFill>
          <a:blip r:embed="rId3"/>
          <a:stretch>
            <a:fillRect/>
          </a:stretch>
        </p:blipFill>
        <p:spPr>
          <a:xfrm>
            <a:off x="10168128" y="329184"/>
            <a:ext cx="1746504" cy="700439"/>
          </a:xfrm>
          <a:prstGeom prst="rect">
            <a:avLst/>
          </a:prstGeom>
        </p:spPr>
      </p:pic>
    </p:spTree>
    <p:extLst>
      <p:ext uri="{BB962C8B-B14F-4D97-AF65-F5344CB8AC3E}">
        <p14:creationId xmlns:p14="http://schemas.microsoft.com/office/powerpoint/2010/main" val="4048476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Introduction/Summary">
    <p:bg>
      <p:bgPr>
        <a:solidFill>
          <a:srgbClr val="1C698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CAF6EB-C1C2-4CAD-ABF9-9A8CE3F72CF7}"/>
              </a:ext>
            </a:extLst>
          </p:cNvPr>
          <p:cNvSpPr/>
          <p:nvPr userDrawn="1"/>
        </p:nvSpPr>
        <p:spPr bwMode="auto">
          <a:xfrm>
            <a:off x="4913644" y="0"/>
            <a:ext cx="7278356"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8">
            <a:extLst>
              <a:ext uri="{FF2B5EF4-FFF2-40B4-BE49-F238E27FC236}">
                <a16:creationId xmlns:a16="http://schemas.microsoft.com/office/drawing/2014/main" id="{0FA42C51-E58F-4D08-83FA-2F7AEB953AE9}"/>
              </a:ext>
            </a:extLst>
          </p:cNvPr>
          <p:cNvSpPr>
            <a:spLocks noGrp="1"/>
          </p:cNvSpPr>
          <p:nvPr>
            <p:ph type="body" sz="quarter" idx="10" hasCustomPrompt="1"/>
          </p:nvPr>
        </p:nvSpPr>
        <p:spPr>
          <a:xfrm>
            <a:off x="352426" y="1042509"/>
            <a:ext cx="4483236" cy="492443"/>
          </a:xfrm>
        </p:spPr>
        <p:txBody>
          <a:bodyPr/>
          <a:lstStyle>
            <a:lvl1pPr marL="0" indent="0">
              <a:buNone/>
              <a:defRPr sz="3200">
                <a:solidFill>
                  <a:schemeClr val="tx1"/>
                </a:solidFill>
                <a:latin typeface="Segoe UI Semilight" panose="020B0402040204020203" pitchFamily="34" charset="0"/>
                <a:cs typeface="Segoe UI Semilight" panose="020B0402040204020203" pitchFamily="34" charset="0"/>
              </a:defRPr>
            </a:lvl1pPr>
          </a:lstStyle>
          <a:p>
            <a:pPr lvl="0"/>
            <a:r>
              <a:rPr lang="en-US" dirty="0"/>
              <a:t>Introduction / Summary</a:t>
            </a:r>
          </a:p>
        </p:txBody>
      </p:sp>
      <p:sp>
        <p:nvSpPr>
          <p:cNvPr id="11" name="Text Placeholder 8">
            <a:extLst>
              <a:ext uri="{FF2B5EF4-FFF2-40B4-BE49-F238E27FC236}">
                <a16:creationId xmlns:a16="http://schemas.microsoft.com/office/drawing/2014/main" id="{EF650F6D-7889-4489-A886-1A69DE8807D1}"/>
              </a:ext>
            </a:extLst>
          </p:cNvPr>
          <p:cNvSpPr>
            <a:spLocks noGrp="1"/>
          </p:cNvSpPr>
          <p:nvPr>
            <p:ph type="body" sz="quarter" idx="11" hasCustomPrompt="1"/>
          </p:nvPr>
        </p:nvSpPr>
        <p:spPr>
          <a:xfrm>
            <a:off x="352425" y="1838578"/>
            <a:ext cx="4483235" cy="2636145"/>
          </a:xfrm>
        </p:spPr>
        <p:txBody>
          <a:bodyPr lIns="182880" tIns="182880" rIns="182880" bIns="182880">
            <a:noAutofit/>
          </a:bodyPr>
          <a:lstStyle>
            <a:lvl1pPr marL="230188" indent="-230188">
              <a:buFont typeface="Arial" panose="020B0604020202020204" pitchFamily="34" charset="0"/>
              <a:buChar char="•"/>
              <a:defRPr sz="2400">
                <a:solidFill>
                  <a:schemeClr val="tx1"/>
                </a:solidFill>
                <a:latin typeface="Segoe UI Semilight" panose="020B0402040204020203" pitchFamily="34" charset="0"/>
                <a:cs typeface="Segoe UI Semilight" panose="020B0402040204020203" pitchFamily="34" charset="0"/>
              </a:defRPr>
            </a:lvl1pPr>
          </a:lstStyle>
          <a:p>
            <a:pPr lvl="0"/>
            <a:r>
              <a:rPr lang="en-US" dirty="0"/>
              <a:t>Topic 1</a:t>
            </a:r>
          </a:p>
          <a:p>
            <a:pPr lvl="0"/>
            <a:r>
              <a:rPr lang="en-US" dirty="0"/>
              <a:t>Topic 2</a:t>
            </a:r>
          </a:p>
          <a:p>
            <a:pPr lvl="0"/>
            <a:r>
              <a:rPr lang="en-US" dirty="0"/>
              <a:t>Topic 3</a:t>
            </a:r>
          </a:p>
          <a:p>
            <a:pPr lvl="0"/>
            <a:endParaRPr lang="en-US" dirty="0"/>
          </a:p>
        </p:txBody>
      </p:sp>
      <p:pic>
        <p:nvPicPr>
          <p:cNvPr id="5" name="NEW Brand Colors 2018">
            <a:extLst>
              <a:ext uri="{FF2B5EF4-FFF2-40B4-BE49-F238E27FC236}">
                <a16:creationId xmlns:a16="http://schemas.microsoft.com/office/drawing/2014/main" id="{7D7D2A47-42F3-4E38-A176-DAFA0ECE9801}"/>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pic>
        <p:nvPicPr>
          <p:cNvPr id="7" name="Picture 6" descr="A close up of a sign&#10;&#10;Description automatically generated">
            <a:extLst>
              <a:ext uri="{FF2B5EF4-FFF2-40B4-BE49-F238E27FC236}">
                <a16:creationId xmlns:a16="http://schemas.microsoft.com/office/drawing/2014/main" id="{D10DB733-AF00-4F33-8C07-55F8DDCA89AE}"/>
              </a:ext>
            </a:extLst>
          </p:cNvPr>
          <p:cNvPicPr>
            <a:picLocks noChangeAspect="1"/>
          </p:cNvPicPr>
          <p:nvPr userDrawn="1"/>
        </p:nvPicPr>
        <p:blipFill>
          <a:blip r:embed="rId3"/>
          <a:stretch>
            <a:fillRect/>
          </a:stretch>
        </p:blipFill>
        <p:spPr>
          <a:xfrm>
            <a:off x="9586133" y="5773779"/>
            <a:ext cx="2346880" cy="898415"/>
          </a:xfrm>
          <a:prstGeom prst="rect">
            <a:avLst/>
          </a:prstGeom>
        </p:spPr>
      </p:pic>
      <p:pic>
        <p:nvPicPr>
          <p:cNvPr id="10" name="Picture Placeholder 27">
            <a:extLst>
              <a:ext uri="{FF2B5EF4-FFF2-40B4-BE49-F238E27FC236}">
                <a16:creationId xmlns:a16="http://schemas.microsoft.com/office/drawing/2014/main" id="{F65E342D-D86C-42F6-9052-82B36BA28F8F}"/>
              </a:ext>
            </a:extLst>
          </p:cNvPr>
          <p:cNvPicPr>
            <a:picLocks noChangeAspect="1"/>
          </p:cNvPicPr>
          <p:nvPr userDrawn="1"/>
        </p:nvPicPr>
        <p:blipFill rotWithShape="1">
          <a:blip r:embed="rId4"/>
          <a:srcRect l="-1" r="34228"/>
          <a:stretch/>
        </p:blipFill>
        <p:spPr>
          <a:xfrm>
            <a:off x="4900513" y="6880"/>
            <a:ext cx="7278357" cy="6851119"/>
          </a:xfrm>
          <a:prstGeom prst="rect">
            <a:avLst/>
          </a:prstGeom>
        </p:spPr>
      </p:pic>
      <p:sp>
        <p:nvSpPr>
          <p:cNvPr id="12" name="Rectangle 11">
            <a:extLst>
              <a:ext uri="{FF2B5EF4-FFF2-40B4-BE49-F238E27FC236}">
                <a16:creationId xmlns:a16="http://schemas.microsoft.com/office/drawing/2014/main" id="{53D8C80F-93BC-4C79-8ECC-8BC1FDDB5CDB}"/>
              </a:ext>
              <a:ext uri="{C183D7F6-B498-43B3-948B-1728B52AA6E4}">
                <adec:decorative xmlns:adec="http://schemas.microsoft.com/office/drawing/2017/decorative" val="1"/>
              </a:ext>
            </a:extLst>
          </p:cNvPr>
          <p:cNvSpPr/>
          <p:nvPr userDrawn="1"/>
        </p:nvSpPr>
        <p:spPr>
          <a:xfrm>
            <a:off x="4900513" y="0"/>
            <a:ext cx="7291487" cy="6858000"/>
          </a:xfrm>
          <a:prstGeom prst="rect">
            <a:avLst/>
          </a:prstGeom>
          <a:gradFill>
            <a:gsLst>
              <a:gs pos="0">
                <a:srgbClr val="052F49"/>
              </a:gs>
              <a:gs pos="100000">
                <a:srgbClr val="052F49">
                  <a:alpha val="59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6217D6E4-921B-45C3-A91C-6FC197B7497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8650224" y="4654296"/>
            <a:ext cx="3209544" cy="1287194"/>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3000"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No Indent With URL - blu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1649682"/>
          </a:xfrm>
        </p:spPr>
        <p:txBody>
          <a:bodyPr wrap="square">
            <a:spAutoFit/>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NEW Brand Colors 2018">
            <a:extLst>
              <a:ext uri="{FF2B5EF4-FFF2-40B4-BE49-F238E27FC236}">
                <a16:creationId xmlns:a16="http://schemas.microsoft.com/office/drawing/2014/main" id="{3F91A658-6353-4E6A-AF8C-58A00608B6E4}"/>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8" name="Text Placeholder 3">
            <a:extLst>
              <a:ext uri="{FF2B5EF4-FFF2-40B4-BE49-F238E27FC236}">
                <a16:creationId xmlns:a16="http://schemas.microsoft.com/office/drawing/2014/main" id="{61AFD38D-937D-7941-9EEB-8CE7F4E2A9EE}"/>
              </a:ext>
            </a:extLst>
          </p:cNvPr>
          <p:cNvSpPr>
            <a:spLocks noGrp="1"/>
          </p:cNvSpPr>
          <p:nvPr>
            <p:ph type="body" sz="quarter" idx="11" hasCustomPrompt="1"/>
          </p:nvPr>
        </p:nvSpPr>
        <p:spPr>
          <a:xfrm>
            <a:off x="586389" y="6044184"/>
            <a:ext cx="11018520" cy="359171"/>
          </a:xfrm>
          <a:solidFill>
            <a:srgbClr val="5FAAEB"/>
          </a:solidFill>
        </p:spPr>
        <p:txBody>
          <a:bodyPr vert="horz" wrap="none" lIns="0" tIns="0" rIns="0" bIns="0" rtlCol="0" anchor="ctr" anchorCtr="0">
            <a:noAutofit/>
          </a:bodyPr>
          <a:lstStyle>
            <a:lvl1pPr marL="0" indent="0" algn="ctr">
              <a:buNone/>
              <a:defRPr lang="en-US" sz="2000" dirty="0">
                <a:solidFill>
                  <a:schemeClr val="bg1"/>
                </a:solidFill>
                <a:latin typeface="+mn-lt"/>
                <a:cs typeface="+mn-cs"/>
              </a:defRPr>
            </a:lvl1pPr>
            <a:lvl2pPr>
              <a:defRPr lang="en-US" dirty="0"/>
            </a:lvl2pPr>
            <a:lvl3pPr>
              <a:defRPr lang="en-US" dirty="0"/>
            </a:lvl3pPr>
            <a:lvl4pPr>
              <a:defRPr lang="en-US" dirty="0"/>
            </a:lvl4pPr>
            <a:lvl5pPr>
              <a:defRPr lang="en-US" dirty="0"/>
            </a:lvl5pPr>
          </a:lstStyle>
          <a:p>
            <a:pPr marL="228600" lvl="0" indent="-228600" algn="ctr"/>
            <a:r>
              <a:rPr lang="en-US" dirty="0"/>
              <a:t>https://azure.microsoft.com/services/virtual-machines/</a:t>
            </a:r>
          </a:p>
        </p:txBody>
      </p:sp>
      <p:sp>
        <p:nvSpPr>
          <p:cNvPr id="11" name="Rectangle 10">
            <a:extLst>
              <a:ext uri="{FF2B5EF4-FFF2-40B4-BE49-F238E27FC236}">
                <a16:creationId xmlns:a16="http://schemas.microsoft.com/office/drawing/2014/main" id="{C56FC9D8-4844-472C-BEAA-08FF9C61B0B4}"/>
              </a:ext>
            </a:extLst>
          </p:cNvPr>
          <p:cNvSpPr/>
          <p:nvPr userDrawn="1"/>
        </p:nvSpPr>
        <p:spPr bwMode="auto">
          <a:xfrm>
            <a:off x="0" y="0"/>
            <a:ext cx="12192000" cy="291402"/>
          </a:xfrm>
          <a:prstGeom prst="rect">
            <a:avLst/>
          </a:prstGeom>
          <a:solidFill>
            <a:srgbClr val="5FA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A close up of a sign&#10;&#10;Description automatically generated">
            <a:extLst>
              <a:ext uri="{FF2B5EF4-FFF2-40B4-BE49-F238E27FC236}">
                <a16:creationId xmlns:a16="http://schemas.microsoft.com/office/drawing/2014/main" id="{CDFF71E8-B4D1-4016-B4B4-C901350D52C8}"/>
              </a:ext>
            </a:extLst>
          </p:cNvPr>
          <p:cNvPicPr>
            <a:picLocks noChangeAspect="1"/>
          </p:cNvPicPr>
          <p:nvPr userDrawn="1"/>
        </p:nvPicPr>
        <p:blipFill>
          <a:blip r:embed="rId3"/>
          <a:stretch>
            <a:fillRect/>
          </a:stretch>
        </p:blipFill>
        <p:spPr>
          <a:xfrm>
            <a:off x="10168128" y="329184"/>
            <a:ext cx="1746504" cy="700439"/>
          </a:xfrm>
          <a:prstGeom prst="rect">
            <a:avLst/>
          </a:prstGeom>
        </p:spPr>
      </p:pic>
    </p:spTree>
    <p:extLst>
      <p:ext uri="{BB962C8B-B14F-4D97-AF65-F5344CB8AC3E}">
        <p14:creationId xmlns:p14="http://schemas.microsoft.com/office/powerpoint/2010/main" val="1128408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bulleted tex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85216" y="379457"/>
            <a:ext cx="9582912" cy="553998"/>
          </a:xfrm>
          <a:noFill/>
        </p:spPr>
        <p:txBody>
          <a:bodyPr/>
          <a:lstStyle>
            <a:lvl1pPr>
              <a:defRPr>
                <a:solidFill>
                  <a:srgbClr val="2E3E3E"/>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84A5B181-ABAD-4AC0-A19C-47CDE891BFE4}"/>
              </a:ext>
            </a:extLst>
          </p:cNvPr>
          <p:cNvSpPr/>
          <p:nvPr userDrawn="1"/>
        </p:nvSpPr>
        <p:spPr bwMode="auto">
          <a:xfrm>
            <a:off x="0" y="0"/>
            <a:ext cx="12192000" cy="291402"/>
          </a:xfrm>
          <a:prstGeom prst="rect">
            <a:avLst/>
          </a:prstGeom>
          <a:solidFill>
            <a:srgbClr val="5FA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a:extLst>
              <a:ext uri="{FF2B5EF4-FFF2-40B4-BE49-F238E27FC236}">
                <a16:creationId xmlns:a16="http://schemas.microsoft.com/office/drawing/2014/main" id="{2F560E33-ACD2-4712-B2F7-7BA58446696B}"/>
              </a:ext>
            </a:extLst>
          </p:cNvPr>
          <p:cNvSpPr>
            <a:spLocks noGrp="1"/>
          </p:cNvSpPr>
          <p:nvPr>
            <p:ph type="body" sz="quarter" idx="10" hasCustomPrompt="1"/>
          </p:nvPr>
        </p:nvSpPr>
        <p:spPr bwMode="white">
          <a:xfrm>
            <a:off x="585216" y="1447799"/>
            <a:ext cx="11151917"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5FAAE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A close up of a sign&#10;&#10;Description automatically generated">
            <a:extLst>
              <a:ext uri="{FF2B5EF4-FFF2-40B4-BE49-F238E27FC236}">
                <a16:creationId xmlns:a16="http://schemas.microsoft.com/office/drawing/2014/main" id="{C87DD956-14C7-4812-8A0C-04CC7AD7AA0A}"/>
              </a:ext>
            </a:extLst>
          </p:cNvPr>
          <p:cNvPicPr>
            <a:picLocks noChangeAspect="1"/>
          </p:cNvPicPr>
          <p:nvPr userDrawn="1"/>
        </p:nvPicPr>
        <p:blipFill>
          <a:blip r:embed="rId2"/>
          <a:stretch>
            <a:fillRect/>
          </a:stretch>
        </p:blipFill>
        <p:spPr>
          <a:xfrm>
            <a:off x="10168128" y="329184"/>
            <a:ext cx="1746504" cy="700439"/>
          </a:xfrm>
          <a:prstGeom prst="rect">
            <a:avLst/>
          </a:prstGeom>
        </p:spPr>
      </p:pic>
    </p:spTree>
    <p:extLst>
      <p:ext uri="{BB962C8B-B14F-4D97-AF65-F5344CB8AC3E}">
        <p14:creationId xmlns:p14="http://schemas.microsoft.com/office/powerpoint/2010/main" val="6269907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bulleted text With URL">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85216" y="379457"/>
            <a:ext cx="9582912" cy="553998"/>
          </a:xfrm>
        </p:spPr>
        <p:txBody>
          <a:bodyPr/>
          <a:lstStyle>
            <a:lvl1pPr>
              <a:defRPr>
                <a:solidFill>
                  <a:srgbClr val="2E3E3E"/>
                </a:solidFill>
              </a:defRPr>
            </a:lvl1pPr>
          </a:lstStyle>
          <a:p>
            <a:r>
              <a:rPr lang="en-US" dirty="0"/>
              <a:t>Click to edit Master title style</a:t>
            </a:r>
          </a:p>
        </p:txBody>
      </p:sp>
      <p:sp>
        <p:nvSpPr>
          <p:cNvPr id="6" name="Text Placeholder 5"/>
          <p:cNvSpPr>
            <a:spLocks noGrp="1"/>
          </p:cNvSpPr>
          <p:nvPr>
            <p:ph type="body" sz="quarter" idx="10" hasCustomPrompt="1"/>
          </p:nvPr>
        </p:nvSpPr>
        <p:spPr bwMode="white">
          <a:xfrm>
            <a:off x="585216" y="1447799"/>
            <a:ext cx="11151917"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5FAAE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2DB74055-3372-4D31-B698-27E1B778172B}"/>
              </a:ext>
            </a:extLst>
          </p:cNvPr>
          <p:cNvSpPr>
            <a:spLocks noGrp="1"/>
          </p:cNvSpPr>
          <p:nvPr>
            <p:ph type="body" sz="quarter" idx="11" hasCustomPrompt="1"/>
          </p:nvPr>
        </p:nvSpPr>
        <p:spPr>
          <a:xfrm>
            <a:off x="585216" y="6043400"/>
            <a:ext cx="11151917" cy="359171"/>
          </a:xfrm>
          <a:solidFill>
            <a:srgbClr val="5FAAEB"/>
          </a:solidFill>
        </p:spPr>
        <p:txBody>
          <a:bodyPr vert="horz" wrap="none" lIns="0" tIns="0" rIns="0" bIns="0" rtlCol="0" anchor="ctr" anchorCtr="0">
            <a:noAutofit/>
          </a:bodyPr>
          <a:lstStyle>
            <a:lvl1pPr marL="0" indent="0" algn="ctr">
              <a:buNone/>
              <a:defRPr lang="en-US" sz="2000" dirty="0">
                <a:solidFill>
                  <a:schemeClr val="bg1"/>
                </a:solidFill>
                <a:latin typeface="+mn-lt"/>
                <a:cs typeface="+mn-cs"/>
              </a:defRPr>
            </a:lvl1pPr>
            <a:lvl2pPr>
              <a:defRPr lang="en-US" dirty="0"/>
            </a:lvl2pPr>
            <a:lvl3pPr>
              <a:defRPr lang="en-US" dirty="0"/>
            </a:lvl3pPr>
            <a:lvl4pPr>
              <a:defRPr lang="en-US" dirty="0"/>
            </a:lvl4pPr>
            <a:lvl5pPr>
              <a:defRPr lang="en-US" dirty="0"/>
            </a:lvl5pPr>
          </a:lstStyle>
          <a:p>
            <a:pPr marL="228600" lvl="0" indent="-228600" algn="ctr"/>
            <a:r>
              <a:rPr lang="en-US" dirty="0"/>
              <a:t>https://azure.microsoft.com/services/virtual-machines/</a:t>
            </a:r>
          </a:p>
        </p:txBody>
      </p:sp>
      <p:sp>
        <p:nvSpPr>
          <p:cNvPr id="8" name="Rectangle 7">
            <a:extLst>
              <a:ext uri="{FF2B5EF4-FFF2-40B4-BE49-F238E27FC236}">
                <a16:creationId xmlns:a16="http://schemas.microsoft.com/office/drawing/2014/main" id="{9E9BF4DB-E417-49CC-896D-432C04A5091D}"/>
              </a:ext>
            </a:extLst>
          </p:cNvPr>
          <p:cNvSpPr/>
          <p:nvPr userDrawn="1"/>
        </p:nvSpPr>
        <p:spPr bwMode="auto">
          <a:xfrm>
            <a:off x="0" y="0"/>
            <a:ext cx="12192000" cy="291402"/>
          </a:xfrm>
          <a:prstGeom prst="rect">
            <a:avLst/>
          </a:prstGeom>
          <a:solidFill>
            <a:srgbClr val="5FA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close up of a sign&#10;&#10;Description automatically generated">
            <a:extLst>
              <a:ext uri="{FF2B5EF4-FFF2-40B4-BE49-F238E27FC236}">
                <a16:creationId xmlns:a16="http://schemas.microsoft.com/office/drawing/2014/main" id="{37D9CABD-FC41-4D94-A1EB-9666D9E49F3E}"/>
              </a:ext>
            </a:extLst>
          </p:cNvPr>
          <p:cNvPicPr>
            <a:picLocks noChangeAspect="1"/>
          </p:cNvPicPr>
          <p:nvPr userDrawn="1"/>
        </p:nvPicPr>
        <p:blipFill>
          <a:blip r:embed="rId2"/>
          <a:stretch>
            <a:fillRect/>
          </a:stretch>
        </p:blipFill>
        <p:spPr>
          <a:xfrm>
            <a:off x="10168128" y="329184"/>
            <a:ext cx="1746504" cy="700439"/>
          </a:xfrm>
          <a:prstGeom prst="rect">
            <a:avLst/>
          </a:prstGeom>
        </p:spPr>
      </p:pic>
    </p:spTree>
    <p:extLst>
      <p:ext uri="{BB962C8B-B14F-4D97-AF65-F5344CB8AC3E}">
        <p14:creationId xmlns:p14="http://schemas.microsoft.com/office/powerpoint/2010/main" val="130871220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bulleted text (50% Picture) - Dark Teal">
    <p:bg bwMode="black">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A991739-4A2F-4934-A2F8-54F68A99E78A}"/>
              </a:ext>
            </a:extLst>
          </p:cNvPr>
          <p:cNvSpPr>
            <a:spLocks noGrp="1"/>
          </p:cNvSpPr>
          <p:nvPr>
            <p:ph type="pic" sz="quarter" idx="11"/>
          </p:nvPr>
        </p:nvSpPr>
        <p:spPr>
          <a:xfrm>
            <a:off x="6105145" y="291402"/>
            <a:ext cx="6089904" cy="6566598"/>
          </a:xfrm>
          <a:solidFill>
            <a:srgbClr val="5FAAEB"/>
          </a:solidFill>
          <a:effectLst>
            <a:outerShdw blurRad="50800" dist="38100" dir="5400000" algn="t" rotWithShape="0">
              <a:prstClr val="black">
                <a:alpha val="40000"/>
              </a:prstClr>
            </a:outerShdw>
          </a:effectLst>
        </p:spPr>
        <p:txBody>
          <a:bodyPr/>
          <a:lstStyle>
            <a:lvl1pPr marL="0" indent="0">
              <a:buNone/>
              <a:defRPr/>
            </a:lvl1pPr>
          </a:lstStyle>
          <a:p>
            <a:r>
              <a:rPr lang="en-US" dirty="0"/>
              <a:t>Click icon to add picture</a:t>
            </a:r>
          </a:p>
        </p:txBody>
      </p:sp>
      <p:sp>
        <p:nvSpPr>
          <p:cNvPr id="2" name="Title 1"/>
          <p:cNvSpPr>
            <a:spLocks noGrp="1"/>
          </p:cNvSpPr>
          <p:nvPr>
            <p:ph type="title"/>
          </p:nvPr>
        </p:nvSpPr>
        <p:spPr bwMode="white">
          <a:xfrm>
            <a:off x="585216" y="379457"/>
            <a:ext cx="5501640" cy="553998"/>
          </a:xfrm>
          <a:noFill/>
        </p:spPr>
        <p:txBody>
          <a:bodyPr/>
          <a:lstStyle>
            <a:lvl1pPr>
              <a:defRPr>
                <a:solidFill>
                  <a:srgbClr val="2E3E3E"/>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84A5B181-ABAD-4AC0-A19C-47CDE891BFE4}"/>
              </a:ext>
            </a:extLst>
          </p:cNvPr>
          <p:cNvSpPr/>
          <p:nvPr userDrawn="1"/>
        </p:nvSpPr>
        <p:spPr bwMode="auto">
          <a:xfrm>
            <a:off x="0" y="0"/>
            <a:ext cx="12192000" cy="291402"/>
          </a:xfrm>
          <a:prstGeom prst="rect">
            <a:avLst/>
          </a:prstGeom>
          <a:solidFill>
            <a:srgbClr val="5FA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a:extLst>
              <a:ext uri="{FF2B5EF4-FFF2-40B4-BE49-F238E27FC236}">
                <a16:creationId xmlns:a16="http://schemas.microsoft.com/office/drawing/2014/main" id="{2F560E33-ACD2-4712-B2F7-7BA58446696B}"/>
              </a:ext>
            </a:extLst>
          </p:cNvPr>
          <p:cNvSpPr>
            <a:spLocks noGrp="1"/>
          </p:cNvSpPr>
          <p:nvPr>
            <p:ph type="body" sz="quarter" idx="10" hasCustomPrompt="1"/>
          </p:nvPr>
        </p:nvSpPr>
        <p:spPr bwMode="white">
          <a:xfrm>
            <a:off x="585217" y="1447799"/>
            <a:ext cx="5501640"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5FAAE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A close up of a sign&#10;&#10;Description automatically generated">
            <a:extLst>
              <a:ext uri="{FF2B5EF4-FFF2-40B4-BE49-F238E27FC236}">
                <a16:creationId xmlns:a16="http://schemas.microsoft.com/office/drawing/2014/main" id="{4E67B908-3A74-4235-B158-BE0014F330C7}"/>
              </a:ext>
            </a:extLst>
          </p:cNvPr>
          <p:cNvPicPr>
            <a:picLocks noChangeAspect="1"/>
          </p:cNvPicPr>
          <p:nvPr userDrawn="1"/>
        </p:nvPicPr>
        <p:blipFill>
          <a:blip r:embed="rId2"/>
          <a:stretch>
            <a:fillRect/>
          </a:stretch>
        </p:blipFill>
        <p:spPr>
          <a:xfrm>
            <a:off x="274320" y="6190488"/>
            <a:ext cx="1746504" cy="700439"/>
          </a:xfrm>
          <a:prstGeom prst="rect">
            <a:avLst/>
          </a:prstGeom>
        </p:spPr>
      </p:pic>
    </p:spTree>
    <p:extLst>
      <p:ext uri="{BB962C8B-B14F-4D97-AF65-F5344CB8AC3E}">
        <p14:creationId xmlns:p14="http://schemas.microsoft.com/office/powerpoint/2010/main" val="428982963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bulleted text (50% Picture) - Light Gray">
    <p:bg bwMode="black">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A991739-4A2F-4934-A2F8-54F68A99E78A}"/>
              </a:ext>
            </a:extLst>
          </p:cNvPr>
          <p:cNvSpPr>
            <a:spLocks noGrp="1"/>
          </p:cNvSpPr>
          <p:nvPr>
            <p:ph type="pic" sz="quarter" idx="11"/>
          </p:nvPr>
        </p:nvSpPr>
        <p:spPr>
          <a:xfrm>
            <a:off x="6105145" y="291402"/>
            <a:ext cx="6089904" cy="6566598"/>
          </a:xfrm>
          <a:solidFill>
            <a:schemeClr val="bg2"/>
          </a:solidFill>
          <a:effectLst>
            <a:outerShdw blurRad="50800" dist="38100" dir="5400000" algn="t" rotWithShape="0">
              <a:prstClr val="black">
                <a:alpha val="40000"/>
              </a:prstClr>
            </a:outerShdw>
          </a:effectLst>
        </p:spPr>
        <p:txBody>
          <a:bodyPr/>
          <a:lstStyle>
            <a:lvl1pPr marL="0" indent="0">
              <a:buNone/>
              <a:defRPr/>
            </a:lvl1pPr>
          </a:lstStyle>
          <a:p>
            <a:r>
              <a:rPr lang="en-US"/>
              <a:t>Click icon to add picture</a:t>
            </a:r>
            <a:endParaRPr lang="en-US" dirty="0"/>
          </a:p>
        </p:txBody>
      </p:sp>
      <p:sp>
        <p:nvSpPr>
          <p:cNvPr id="2" name="Title 1"/>
          <p:cNvSpPr>
            <a:spLocks noGrp="1"/>
          </p:cNvSpPr>
          <p:nvPr>
            <p:ph type="title"/>
          </p:nvPr>
        </p:nvSpPr>
        <p:spPr bwMode="white">
          <a:xfrm>
            <a:off x="585216" y="379457"/>
            <a:ext cx="5501640" cy="553998"/>
          </a:xfrm>
          <a:noFill/>
        </p:spPr>
        <p:txBody>
          <a:bodyPr/>
          <a:lstStyle>
            <a:lvl1pPr>
              <a:defRPr>
                <a:solidFill>
                  <a:srgbClr val="2E3E3E"/>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84A5B181-ABAD-4AC0-A19C-47CDE891BFE4}"/>
              </a:ext>
            </a:extLst>
          </p:cNvPr>
          <p:cNvSpPr/>
          <p:nvPr userDrawn="1"/>
        </p:nvSpPr>
        <p:spPr bwMode="auto">
          <a:xfrm>
            <a:off x="0" y="0"/>
            <a:ext cx="12192000" cy="291402"/>
          </a:xfrm>
          <a:prstGeom prst="rect">
            <a:avLst/>
          </a:prstGeom>
          <a:solidFill>
            <a:srgbClr val="5FA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a:extLst>
              <a:ext uri="{FF2B5EF4-FFF2-40B4-BE49-F238E27FC236}">
                <a16:creationId xmlns:a16="http://schemas.microsoft.com/office/drawing/2014/main" id="{2F560E33-ACD2-4712-B2F7-7BA58446696B}"/>
              </a:ext>
            </a:extLst>
          </p:cNvPr>
          <p:cNvSpPr>
            <a:spLocks noGrp="1"/>
          </p:cNvSpPr>
          <p:nvPr>
            <p:ph type="body" sz="quarter" idx="10" hasCustomPrompt="1"/>
          </p:nvPr>
        </p:nvSpPr>
        <p:spPr bwMode="white">
          <a:xfrm>
            <a:off x="585217" y="1447799"/>
            <a:ext cx="5501640"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5FAAE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A close up of a sign&#10;&#10;Description automatically generated">
            <a:extLst>
              <a:ext uri="{FF2B5EF4-FFF2-40B4-BE49-F238E27FC236}">
                <a16:creationId xmlns:a16="http://schemas.microsoft.com/office/drawing/2014/main" id="{FD0ABD1F-A655-43A9-B311-65C642C0D59A}"/>
              </a:ext>
            </a:extLst>
          </p:cNvPr>
          <p:cNvPicPr>
            <a:picLocks noChangeAspect="1"/>
          </p:cNvPicPr>
          <p:nvPr userDrawn="1"/>
        </p:nvPicPr>
        <p:blipFill>
          <a:blip r:embed="rId2"/>
          <a:stretch>
            <a:fillRect/>
          </a:stretch>
        </p:blipFill>
        <p:spPr>
          <a:xfrm>
            <a:off x="274320" y="6190488"/>
            <a:ext cx="1746504" cy="700439"/>
          </a:xfrm>
          <a:prstGeom prst="rect">
            <a:avLst/>
          </a:prstGeom>
        </p:spPr>
      </p:pic>
    </p:spTree>
    <p:extLst>
      <p:ext uri="{BB962C8B-B14F-4D97-AF65-F5344CB8AC3E}">
        <p14:creationId xmlns:p14="http://schemas.microsoft.com/office/powerpoint/2010/main" val="21724320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bulleted text (33% Picture) - Dark Teal">
    <p:bg bwMode="black">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A991739-4A2F-4934-A2F8-54F68A99E78A}"/>
              </a:ext>
            </a:extLst>
          </p:cNvPr>
          <p:cNvSpPr>
            <a:spLocks noGrp="1"/>
          </p:cNvSpPr>
          <p:nvPr>
            <p:ph type="pic" sz="quarter" idx="11"/>
          </p:nvPr>
        </p:nvSpPr>
        <p:spPr>
          <a:xfrm>
            <a:off x="8132064" y="291402"/>
            <a:ext cx="4059936" cy="6566598"/>
          </a:xfrm>
          <a:solidFill>
            <a:srgbClr val="5FAAEB"/>
          </a:solidFill>
          <a:effectLst>
            <a:outerShdw blurRad="50800" dist="38100" dir="5400000" algn="t" rotWithShape="0">
              <a:prstClr val="black">
                <a:alpha val="40000"/>
              </a:prstClr>
            </a:outerShdw>
          </a:effectLst>
        </p:spPr>
        <p:txBody>
          <a:bodyPr/>
          <a:lstStyle>
            <a:lvl1pPr marL="0" indent="0">
              <a:buNone/>
              <a:defRPr/>
            </a:lvl1pPr>
          </a:lstStyle>
          <a:p>
            <a:r>
              <a:rPr lang="en-US"/>
              <a:t>Click icon to add picture</a:t>
            </a:r>
            <a:endParaRPr lang="en-US" dirty="0"/>
          </a:p>
        </p:txBody>
      </p:sp>
      <p:sp>
        <p:nvSpPr>
          <p:cNvPr id="2" name="Title 1"/>
          <p:cNvSpPr>
            <a:spLocks noGrp="1"/>
          </p:cNvSpPr>
          <p:nvPr>
            <p:ph type="title"/>
          </p:nvPr>
        </p:nvSpPr>
        <p:spPr bwMode="white">
          <a:xfrm>
            <a:off x="585216" y="379457"/>
            <a:ext cx="7546848" cy="553998"/>
          </a:xfrm>
          <a:noFill/>
        </p:spPr>
        <p:txBody>
          <a:bodyPr/>
          <a:lstStyle>
            <a:lvl1pPr>
              <a:defRPr>
                <a:solidFill>
                  <a:srgbClr val="2E3E3E"/>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84A5B181-ABAD-4AC0-A19C-47CDE891BFE4}"/>
              </a:ext>
            </a:extLst>
          </p:cNvPr>
          <p:cNvSpPr/>
          <p:nvPr userDrawn="1"/>
        </p:nvSpPr>
        <p:spPr bwMode="auto">
          <a:xfrm>
            <a:off x="0" y="0"/>
            <a:ext cx="12192000" cy="291402"/>
          </a:xfrm>
          <a:prstGeom prst="rect">
            <a:avLst/>
          </a:prstGeom>
          <a:solidFill>
            <a:srgbClr val="5FA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a:extLst>
              <a:ext uri="{FF2B5EF4-FFF2-40B4-BE49-F238E27FC236}">
                <a16:creationId xmlns:a16="http://schemas.microsoft.com/office/drawing/2014/main" id="{2F560E33-ACD2-4712-B2F7-7BA58446696B}"/>
              </a:ext>
            </a:extLst>
          </p:cNvPr>
          <p:cNvSpPr>
            <a:spLocks noGrp="1"/>
          </p:cNvSpPr>
          <p:nvPr>
            <p:ph type="body" sz="quarter" idx="10" hasCustomPrompt="1"/>
          </p:nvPr>
        </p:nvSpPr>
        <p:spPr bwMode="white">
          <a:xfrm>
            <a:off x="585216" y="1447799"/>
            <a:ext cx="7546847"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5FAAE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A close up of a sign&#10;&#10;Description automatically generated">
            <a:extLst>
              <a:ext uri="{FF2B5EF4-FFF2-40B4-BE49-F238E27FC236}">
                <a16:creationId xmlns:a16="http://schemas.microsoft.com/office/drawing/2014/main" id="{4CA38A1D-4317-4AA5-B7AB-739AA9FD12C1}"/>
              </a:ext>
            </a:extLst>
          </p:cNvPr>
          <p:cNvPicPr>
            <a:picLocks noChangeAspect="1"/>
          </p:cNvPicPr>
          <p:nvPr userDrawn="1"/>
        </p:nvPicPr>
        <p:blipFill>
          <a:blip r:embed="rId2"/>
          <a:stretch>
            <a:fillRect/>
          </a:stretch>
        </p:blipFill>
        <p:spPr>
          <a:xfrm>
            <a:off x="274320" y="6190488"/>
            <a:ext cx="1746504" cy="700439"/>
          </a:xfrm>
          <a:prstGeom prst="rect">
            <a:avLst/>
          </a:prstGeom>
        </p:spPr>
      </p:pic>
    </p:spTree>
    <p:extLst>
      <p:ext uri="{BB962C8B-B14F-4D97-AF65-F5344CB8AC3E}">
        <p14:creationId xmlns:p14="http://schemas.microsoft.com/office/powerpoint/2010/main" val="208309548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bulleted text (33% Picture) - Light Gray">
    <p:bg bwMode="black">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A991739-4A2F-4934-A2F8-54F68A99E78A}"/>
              </a:ext>
            </a:extLst>
          </p:cNvPr>
          <p:cNvSpPr>
            <a:spLocks noGrp="1"/>
          </p:cNvSpPr>
          <p:nvPr>
            <p:ph type="pic" sz="quarter" idx="11"/>
          </p:nvPr>
        </p:nvSpPr>
        <p:spPr>
          <a:xfrm>
            <a:off x="8132064" y="291402"/>
            <a:ext cx="4059936" cy="6566598"/>
          </a:xfrm>
          <a:solidFill>
            <a:schemeClr val="bg2"/>
          </a:solidFill>
          <a:effectLst>
            <a:outerShdw blurRad="50800" dist="38100" dir="5400000" algn="t" rotWithShape="0">
              <a:prstClr val="black">
                <a:alpha val="40000"/>
              </a:prstClr>
            </a:outerShdw>
          </a:effectLst>
        </p:spPr>
        <p:txBody>
          <a:bodyPr/>
          <a:lstStyle>
            <a:lvl1pPr marL="0" indent="0">
              <a:buNone/>
              <a:defRPr/>
            </a:lvl1pPr>
          </a:lstStyle>
          <a:p>
            <a:r>
              <a:rPr lang="en-US"/>
              <a:t>Click icon to add picture</a:t>
            </a:r>
            <a:endParaRPr lang="en-US" dirty="0"/>
          </a:p>
        </p:txBody>
      </p:sp>
      <p:sp>
        <p:nvSpPr>
          <p:cNvPr id="2" name="Title 1"/>
          <p:cNvSpPr>
            <a:spLocks noGrp="1"/>
          </p:cNvSpPr>
          <p:nvPr>
            <p:ph type="title"/>
          </p:nvPr>
        </p:nvSpPr>
        <p:spPr bwMode="white">
          <a:xfrm>
            <a:off x="585216" y="379457"/>
            <a:ext cx="7546848" cy="553998"/>
          </a:xfrm>
          <a:noFill/>
        </p:spPr>
        <p:txBody>
          <a:bodyPr/>
          <a:lstStyle>
            <a:lvl1pPr>
              <a:defRPr>
                <a:solidFill>
                  <a:srgbClr val="2E3E3E"/>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84A5B181-ABAD-4AC0-A19C-47CDE891BFE4}"/>
              </a:ext>
            </a:extLst>
          </p:cNvPr>
          <p:cNvSpPr/>
          <p:nvPr userDrawn="1"/>
        </p:nvSpPr>
        <p:spPr bwMode="auto">
          <a:xfrm>
            <a:off x="0" y="0"/>
            <a:ext cx="12192000" cy="291402"/>
          </a:xfrm>
          <a:prstGeom prst="rect">
            <a:avLst/>
          </a:prstGeom>
          <a:solidFill>
            <a:srgbClr val="5FA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a:extLst>
              <a:ext uri="{FF2B5EF4-FFF2-40B4-BE49-F238E27FC236}">
                <a16:creationId xmlns:a16="http://schemas.microsoft.com/office/drawing/2014/main" id="{2F560E33-ACD2-4712-B2F7-7BA58446696B}"/>
              </a:ext>
            </a:extLst>
          </p:cNvPr>
          <p:cNvSpPr>
            <a:spLocks noGrp="1"/>
          </p:cNvSpPr>
          <p:nvPr>
            <p:ph type="body" sz="quarter" idx="10" hasCustomPrompt="1"/>
          </p:nvPr>
        </p:nvSpPr>
        <p:spPr bwMode="white">
          <a:xfrm>
            <a:off x="585216" y="1447799"/>
            <a:ext cx="7546847"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5FAAE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A close up of a sign&#10;&#10;Description automatically generated">
            <a:extLst>
              <a:ext uri="{FF2B5EF4-FFF2-40B4-BE49-F238E27FC236}">
                <a16:creationId xmlns:a16="http://schemas.microsoft.com/office/drawing/2014/main" id="{67E89390-D5FD-469A-9ED4-E864C11A636D}"/>
              </a:ext>
            </a:extLst>
          </p:cNvPr>
          <p:cNvPicPr>
            <a:picLocks noChangeAspect="1"/>
          </p:cNvPicPr>
          <p:nvPr userDrawn="1"/>
        </p:nvPicPr>
        <p:blipFill>
          <a:blip r:embed="rId2"/>
          <a:stretch>
            <a:fillRect/>
          </a:stretch>
        </p:blipFill>
        <p:spPr>
          <a:xfrm>
            <a:off x="274320" y="6190488"/>
            <a:ext cx="1746504" cy="700439"/>
          </a:xfrm>
          <a:prstGeom prst="rect">
            <a:avLst/>
          </a:prstGeom>
        </p:spPr>
      </p:pic>
    </p:spTree>
    <p:extLst>
      <p:ext uri="{BB962C8B-B14F-4D97-AF65-F5344CB8AC3E}">
        <p14:creationId xmlns:p14="http://schemas.microsoft.com/office/powerpoint/2010/main" val="133815757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Knowledge Check (Black)">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a:xfrm>
            <a:off x="588263" y="384048"/>
            <a:ext cx="11018520" cy="553998"/>
          </a:xfrm>
          <a:prstGeom prst="rect">
            <a:avLst/>
          </a:prstGeom>
        </p:spPr>
        <p:txBody>
          <a:bodyPr/>
          <a:lstStyle>
            <a:lvl1pPr>
              <a:defRPr>
                <a:solidFill>
                  <a:schemeClr val="bg1"/>
                </a:solidFill>
              </a:defRPr>
            </a:lvl1pPr>
          </a:lstStyle>
          <a:p>
            <a:r>
              <a:rPr lang="en-US" dirty="0"/>
              <a:t>Knowledge Check</a:t>
            </a:r>
          </a:p>
        </p:txBody>
      </p:sp>
      <p:sp>
        <p:nvSpPr>
          <p:cNvPr id="4" name="Text Placeholder 3"/>
          <p:cNvSpPr>
            <a:spLocks noGrp="1"/>
          </p:cNvSpPr>
          <p:nvPr>
            <p:ph type="body" sz="quarter" idx="10"/>
          </p:nvPr>
        </p:nvSpPr>
        <p:spPr>
          <a:xfrm>
            <a:off x="586390" y="1434370"/>
            <a:ext cx="11018520" cy="1649682"/>
          </a:xfrm>
        </p:spPr>
        <p:txBody>
          <a:bodyPr wrap="square">
            <a:spAutoFit/>
          </a:bodyPr>
          <a:lstStyle>
            <a:lvl1pPr marL="0" indent="0">
              <a:buNone/>
              <a:defRPr>
                <a:solidFill>
                  <a:schemeClr val="bg1"/>
                </a:solidFill>
              </a:defRPr>
            </a:lvl1pPr>
            <a:lvl2pPr marL="0" indent="0">
              <a:buNone/>
              <a:defRPr>
                <a:solidFill>
                  <a:schemeClr val="bg1"/>
                </a:solidFill>
              </a:defRPr>
            </a:lvl2pPr>
            <a:lvl3pPr marL="0" indent="0">
              <a:buNone/>
              <a:defRPr>
                <a:solidFill>
                  <a:schemeClr val="bg1"/>
                </a:solidFill>
              </a:defRPr>
            </a:lvl3pPr>
            <a:lvl4pPr marL="0" indent="0">
              <a:buNone/>
              <a:defRPr>
                <a:solidFill>
                  <a:schemeClr val="bg1"/>
                </a:solidFill>
              </a:defRPr>
            </a:lvl4pPr>
            <a:lvl5pPr marL="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24438552-2874-4DC9-8D16-71FC1093BAC3}"/>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6" name="NEW Brand Colors 2018">
            <a:extLst>
              <a:ext uri="{FF2B5EF4-FFF2-40B4-BE49-F238E27FC236}">
                <a16:creationId xmlns:a16="http://schemas.microsoft.com/office/drawing/2014/main" id="{3F91A658-6353-4E6A-AF8C-58A00608B6E4}"/>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9B319ED9-5A8E-4D88-A072-B3BD58F5D3DD}"/>
              </a:ext>
            </a:extLst>
          </p:cNvPr>
          <p:cNvPicPr>
            <a:picLocks noChangeAspect="1"/>
          </p:cNvPicPr>
          <p:nvPr userDrawn="1"/>
        </p:nvPicPr>
        <p:blipFill>
          <a:blip r:embed="rId3"/>
          <a:stretch>
            <a:fillRect/>
          </a:stretch>
        </p:blipFill>
        <p:spPr>
          <a:xfrm>
            <a:off x="9582912" y="5769865"/>
            <a:ext cx="2350008" cy="942475"/>
          </a:xfrm>
          <a:prstGeom prst="rect">
            <a:avLst/>
          </a:prstGeom>
        </p:spPr>
      </p:pic>
    </p:spTree>
    <p:extLst>
      <p:ext uri="{BB962C8B-B14F-4D97-AF65-F5344CB8AC3E}">
        <p14:creationId xmlns:p14="http://schemas.microsoft.com/office/powerpoint/2010/main" val="3967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no ind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opic 1 Text"/>
          <p:cNvSpPr>
            <a:spLocks noGrp="1"/>
          </p:cNvSpPr>
          <p:nvPr>
            <p:ph type="body" sz="quarter" idx="10"/>
          </p:nvPr>
        </p:nvSpPr>
        <p:spPr>
          <a:xfrm>
            <a:off x="581732" y="2364057"/>
            <a:ext cx="5212080" cy="1526572"/>
          </a:xfrm>
          <a:noFill/>
        </p:spPr>
        <p:txBody>
          <a:bodyPr wrap="square" lIns="91440" tIns="91440" rIns="91440" bIns="91440">
            <a:sp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opic 2 Text">
            <a:extLst>
              <a:ext uri="{FF2B5EF4-FFF2-40B4-BE49-F238E27FC236}">
                <a16:creationId xmlns:a16="http://schemas.microsoft.com/office/drawing/2014/main" id="{8E9CDCB4-03E1-4763-B83E-A1334BCDB0C0}"/>
              </a:ext>
            </a:extLst>
          </p:cNvPr>
          <p:cNvSpPr>
            <a:spLocks noGrp="1"/>
          </p:cNvSpPr>
          <p:nvPr>
            <p:ph type="body" sz="quarter" idx="12"/>
          </p:nvPr>
        </p:nvSpPr>
        <p:spPr>
          <a:xfrm>
            <a:off x="6394703" y="2364057"/>
            <a:ext cx="5212080" cy="1526572"/>
          </a:xfrm>
          <a:noFill/>
        </p:spPr>
        <p:txBody>
          <a:bodyPr wrap="square" lIns="91440" tIns="91440" rIns="91440" bIns="91440">
            <a:sp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CF8B8B71-52BA-4968-8257-C752859AD08D}"/>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7" name="NEW Brand Colors 2018">
            <a:extLst>
              <a:ext uri="{FF2B5EF4-FFF2-40B4-BE49-F238E27FC236}">
                <a16:creationId xmlns:a16="http://schemas.microsoft.com/office/drawing/2014/main" id="{C9AEFAAD-000E-444E-AFC0-AD0402AA76A0}"/>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8" name="Topic 1">
            <a:extLst>
              <a:ext uri="{FF2B5EF4-FFF2-40B4-BE49-F238E27FC236}">
                <a16:creationId xmlns:a16="http://schemas.microsoft.com/office/drawing/2014/main" id="{D4F7E90F-BE6D-4003-B103-9E8FD9FA446E}"/>
              </a:ext>
            </a:extLst>
          </p:cNvPr>
          <p:cNvSpPr>
            <a:spLocks noGrp="1"/>
          </p:cNvSpPr>
          <p:nvPr>
            <p:ph type="body" sz="quarter" idx="13" hasCustomPrompt="1"/>
          </p:nvPr>
        </p:nvSpPr>
        <p:spPr>
          <a:xfrm>
            <a:off x="585216" y="1435608"/>
            <a:ext cx="521208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1</a:t>
            </a:r>
          </a:p>
        </p:txBody>
      </p:sp>
      <p:sp>
        <p:nvSpPr>
          <p:cNvPr id="9" name="Topic 2">
            <a:extLst>
              <a:ext uri="{FF2B5EF4-FFF2-40B4-BE49-F238E27FC236}">
                <a16:creationId xmlns:a16="http://schemas.microsoft.com/office/drawing/2014/main" id="{CD0A3FF0-9B4B-42A8-BF2A-81CDCC12AA4D}"/>
              </a:ext>
            </a:extLst>
          </p:cNvPr>
          <p:cNvSpPr>
            <a:spLocks noGrp="1"/>
          </p:cNvSpPr>
          <p:nvPr>
            <p:ph type="body" sz="quarter" idx="14" hasCustomPrompt="1"/>
          </p:nvPr>
        </p:nvSpPr>
        <p:spPr>
          <a:xfrm>
            <a:off x="6397171" y="1435608"/>
            <a:ext cx="521208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2</a:t>
            </a:r>
          </a:p>
        </p:txBody>
      </p:sp>
      <p:sp>
        <p:nvSpPr>
          <p:cNvPr id="12" name="Rectangle 11">
            <a:extLst>
              <a:ext uri="{FF2B5EF4-FFF2-40B4-BE49-F238E27FC236}">
                <a16:creationId xmlns:a16="http://schemas.microsoft.com/office/drawing/2014/main" id="{44F5DD07-A5F0-4F81-9BDE-042E53EFBA6F}"/>
              </a:ext>
            </a:extLst>
          </p:cNvPr>
          <p:cNvSpPr/>
          <p:nvPr userDrawn="1"/>
        </p:nvSpPr>
        <p:spPr bwMode="auto">
          <a:xfrm>
            <a:off x="0" y="0"/>
            <a:ext cx="12192000" cy="291402"/>
          </a:xfrm>
          <a:prstGeom prst="rect">
            <a:avLst/>
          </a:prstGeom>
          <a:solidFill>
            <a:srgbClr val="5FA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F2C3A91D-D9D2-4CE0-84A0-DEC91A009C6E}"/>
              </a:ext>
            </a:extLst>
          </p:cNvPr>
          <p:cNvCxnSpPr/>
          <p:nvPr userDrawn="1"/>
        </p:nvCxnSpPr>
        <p:spPr>
          <a:xfrm>
            <a:off x="588263" y="2098158"/>
            <a:ext cx="5205549" cy="0"/>
          </a:xfrm>
          <a:prstGeom prst="line">
            <a:avLst/>
          </a:prstGeom>
          <a:ln w="28575">
            <a:solidFill>
              <a:srgbClr val="5FAAE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5C63ED-C513-4A44-A8F5-EFBA05EE78DF}"/>
              </a:ext>
            </a:extLst>
          </p:cNvPr>
          <p:cNvCxnSpPr/>
          <p:nvPr userDrawn="1"/>
        </p:nvCxnSpPr>
        <p:spPr>
          <a:xfrm>
            <a:off x="6401234" y="2098158"/>
            <a:ext cx="5205549" cy="0"/>
          </a:xfrm>
          <a:prstGeom prst="line">
            <a:avLst/>
          </a:prstGeom>
          <a:ln w="28575">
            <a:solidFill>
              <a:srgbClr val="5FAAE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516119-6510-46AB-BEB4-3AE00F3CD3BB}"/>
              </a:ext>
            </a:extLst>
          </p:cNvPr>
          <p:cNvCxnSpPr/>
          <p:nvPr userDrawn="1"/>
        </p:nvCxnSpPr>
        <p:spPr>
          <a:xfrm>
            <a:off x="6096000"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 name="Picture 14" descr="A close up of a sign&#10;&#10;Description automatically generated">
            <a:extLst>
              <a:ext uri="{FF2B5EF4-FFF2-40B4-BE49-F238E27FC236}">
                <a16:creationId xmlns:a16="http://schemas.microsoft.com/office/drawing/2014/main" id="{70A9870D-27AC-421D-8D35-6FDA2C203817}"/>
              </a:ext>
            </a:extLst>
          </p:cNvPr>
          <p:cNvPicPr>
            <a:picLocks noChangeAspect="1"/>
          </p:cNvPicPr>
          <p:nvPr userDrawn="1"/>
        </p:nvPicPr>
        <p:blipFill>
          <a:blip r:embed="rId3"/>
          <a:stretch>
            <a:fillRect/>
          </a:stretch>
        </p:blipFill>
        <p:spPr>
          <a:xfrm>
            <a:off x="10168128" y="329184"/>
            <a:ext cx="1746504" cy="700439"/>
          </a:xfrm>
          <a:prstGeom prst="rect">
            <a:avLst/>
          </a:prstGeom>
        </p:spPr>
      </p:pic>
    </p:spTree>
    <p:extLst>
      <p:ext uri="{BB962C8B-B14F-4D97-AF65-F5344CB8AC3E}">
        <p14:creationId xmlns:p14="http://schemas.microsoft.com/office/powerpoint/2010/main" val="31150695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no indent with UR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opic 1 Text"/>
          <p:cNvSpPr>
            <a:spLocks noGrp="1"/>
          </p:cNvSpPr>
          <p:nvPr>
            <p:ph type="body" sz="quarter" idx="10"/>
          </p:nvPr>
        </p:nvSpPr>
        <p:spPr>
          <a:xfrm>
            <a:off x="581732" y="2364057"/>
            <a:ext cx="5212080" cy="1526572"/>
          </a:xfrm>
          <a:noFill/>
        </p:spPr>
        <p:txBody>
          <a:bodyPr wrap="square" lIns="91440" tIns="91440" rIns="91440" bIns="91440">
            <a:sp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opic 2 Text">
            <a:extLst>
              <a:ext uri="{FF2B5EF4-FFF2-40B4-BE49-F238E27FC236}">
                <a16:creationId xmlns:a16="http://schemas.microsoft.com/office/drawing/2014/main" id="{8E9CDCB4-03E1-4763-B83E-A1334BCDB0C0}"/>
              </a:ext>
            </a:extLst>
          </p:cNvPr>
          <p:cNvSpPr>
            <a:spLocks noGrp="1"/>
          </p:cNvSpPr>
          <p:nvPr>
            <p:ph type="body" sz="quarter" idx="12"/>
          </p:nvPr>
        </p:nvSpPr>
        <p:spPr>
          <a:xfrm>
            <a:off x="6394703" y="2364057"/>
            <a:ext cx="5212080" cy="1526572"/>
          </a:xfrm>
          <a:noFill/>
        </p:spPr>
        <p:txBody>
          <a:bodyPr wrap="square" lIns="91440" tIns="91440" rIns="91440" bIns="91440">
            <a:sp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CF8B8B71-52BA-4968-8257-C752859AD08D}"/>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7" name="NEW Brand Colors 2018">
            <a:extLst>
              <a:ext uri="{FF2B5EF4-FFF2-40B4-BE49-F238E27FC236}">
                <a16:creationId xmlns:a16="http://schemas.microsoft.com/office/drawing/2014/main" id="{C9AEFAAD-000E-444E-AFC0-AD0402AA76A0}"/>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8" name="Topic 1">
            <a:extLst>
              <a:ext uri="{FF2B5EF4-FFF2-40B4-BE49-F238E27FC236}">
                <a16:creationId xmlns:a16="http://schemas.microsoft.com/office/drawing/2014/main" id="{D4F7E90F-BE6D-4003-B103-9E8FD9FA446E}"/>
              </a:ext>
            </a:extLst>
          </p:cNvPr>
          <p:cNvSpPr>
            <a:spLocks noGrp="1"/>
          </p:cNvSpPr>
          <p:nvPr>
            <p:ph type="body" sz="quarter" idx="13" hasCustomPrompt="1"/>
          </p:nvPr>
        </p:nvSpPr>
        <p:spPr>
          <a:xfrm>
            <a:off x="585216" y="1435608"/>
            <a:ext cx="521208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1</a:t>
            </a:r>
          </a:p>
        </p:txBody>
      </p:sp>
      <p:sp>
        <p:nvSpPr>
          <p:cNvPr id="9" name="Topic 2">
            <a:extLst>
              <a:ext uri="{FF2B5EF4-FFF2-40B4-BE49-F238E27FC236}">
                <a16:creationId xmlns:a16="http://schemas.microsoft.com/office/drawing/2014/main" id="{CD0A3FF0-9B4B-42A8-BF2A-81CDCC12AA4D}"/>
              </a:ext>
            </a:extLst>
          </p:cNvPr>
          <p:cNvSpPr>
            <a:spLocks noGrp="1"/>
          </p:cNvSpPr>
          <p:nvPr>
            <p:ph type="body" sz="quarter" idx="14" hasCustomPrompt="1"/>
          </p:nvPr>
        </p:nvSpPr>
        <p:spPr>
          <a:xfrm>
            <a:off x="6397171" y="1435608"/>
            <a:ext cx="521208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2</a:t>
            </a:r>
          </a:p>
        </p:txBody>
      </p:sp>
      <p:sp>
        <p:nvSpPr>
          <p:cNvPr id="12" name="Rectangle 11">
            <a:extLst>
              <a:ext uri="{FF2B5EF4-FFF2-40B4-BE49-F238E27FC236}">
                <a16:creationId xmlns:a16="http://schemas.microsoft.com/office/drawing/2014/main" id="{44F5DD07-A5F0-4F81-9BDE-042E53EFBA6F}"/>
              </a:ext>
            </a:extLst>
          </p:cNvPr>
          <p:cNvSpPr/>
          <p:nvPr userDrawn="1"/>
        </p:nvSpPr>
        <p:spPr bwMode="auto">
          <a:xfrm>
            <a:off x="0" y="0"/>
            <a:ext cx="12192000" cy="291402"/>
          </a:xfrm>
          <a:prstGeom prst="rect">
            <a:avLst/>
          </a:prstGeom>
          <a:solidFill>
            <a:srgbClr val="5FA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F2C3A91D-D9D2-4CE0-84A0-DEC91A009C6E}"/>
              </a:ext>
            </a:extLst>
          </p:cNvPr>
          <p:cNvCxnSpPr/>
          <p:nvPr userDrawn="1"/>
        </p:nvCxnSpPr>
        <p:spPr>
          <a:xfrm>
            <a:off x="588263" y="2098158"/>
            <a:ext cx="5205549" cy="0"/>
          </a:xfrm>
          <a:prstGeom prst="line">
            <a:avLst/>
          </a:prstGeom>
          <a:ln w="28575">
            <a:solidFill>
              <a:srgbClr val="5FAAE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5C63ED-C513-4A44-A8F5-EFBA05EE78DF}"/>
              </a:ext>
            </a:extLst>
          </p:cNvPr>
          <p:cNvCxnSpPr/>
          <p:nvPr userDrawn="1"/>
        </p:nvCxnSpPr>
        <p:spPr>
          <a:xfrm>
            <a:off x="6401234" y="2098158"/>
            <a:ext cx="5205549" cy="0"/>
          </a:xfrm>
          <a:prstGeom prst="line">
            <a:avLst/>
          </a:prstGeom>
          <a:ln w="28575">
            <a:solidFill>
              <a:srgbClr val="5FAAE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516119-6510-46AB-BEB4-3AE00F3CD3BB}"/>
              </a:ext>
            </a:extLst>
          </p:cNvPr>
          <p:cNvCxnSpPr/>
          <p:nvPr userDrawn="1"/>
        </p:nvCxnSpPr>
        <p:spPr>
          <a:xfrm>
            <a:off x="6096000"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3">
            <a:extLst>
              <a:ext uri="{FF2B5EF4-FFF2-40B4-BE49-F238E27FC236}">
                <a16:creationId xmlns:a16="http://schemas.microsoft.com/office/drawing/2014/main" id="{7AE3EE50-EF26-4460-BFAA-F8EE57CBE37B}"/>
              </a:ext>
            </a:extLst>
          </p:cNvPr>
          <p:cNvSpPr>
            <a:spLocks noGrp="1"/>
          </p:cNvSpPr>
          <p:nvPr>
            <p:ph type="body" sz="quarter" idx="11" hasCustomPrompt="1"/>
          </p:nvPr>
        </p:nvSpPr>
        <p:spPr>
          <a:xfrm>
            <a:off x="585216" y="6043400"/>
            <a:ext cx="11018518" cy="359171"/>
          </a:xfrm>
          <a:solidFill>
            <a:srgbClr val="5FAAEB"/>
          </a:solidFill>
        </p:spPr>
        <p:txBody>
          <a:bodyPr vert="horz" wrap="none" lIns="0" tIns="0" rIns="0" bIns="0" rtlCol="0" anchor="ctr" anchorCtr="0">
            <a:noAutofit/>
          </a:bodyPr>
          <a:lstStyle>
            <a:lvl1pPr marL="0" indent="0" algn="ctr">
              <a:buNone/>
              <a:defRPr lang="en-US" sz="2000" dirty="0">
                <a:solidFill>
                  <a:schemeClr val="bg1"/>
                </a:solidFill>
                <a:latin typeface="+mn-lt"/>
                <a:cs typeface="+mn-cs"/>
              </a:defRPr>
            </a:lvl1pPr>
            <a:lvl2pPr>
              <a:defRPr lang="en-US" dirty="0"/>
            </a:lvl2pPr>
            <a:lvl3pPr>
              <a:defRPr lang="en-US" dirty="0"/>
            </a:lvl3pPr>
            <a:lvl4pPr>
              <a:defRPr lang="en-US" dirty="0"/>
            </a:lvl4pPr>
            <a:lvl5pPr>
              <a:defRPr lang="en-US" dirty="0"/>
            </a:lvl5pPr>
          </a:lstStyle>
          <a:p>
            <a:pPr marL="228600" lvl="0" indent="-228600" algn="ctr"/>
            <a:r>
              <a:rPr lang="en-US" dirty="0"/>
              <a:t>https://azure.microsoft.com/services/virtual-machines/</a:t>
            </a:r>
          </a:p>
        </p:txBody>
      </p:sp>
      <p:pic>
        <p:nvPicPr>
          <p:cNvPr id="16" name="Picture 15" descr="A close up of a sign&#10;&#10;Description automatically generated">
            <a:extLst>
              <a:ext uri="{FF2B5EF4-FFF2-40B4-BE49-F238E27FC236}">
                <a16:creationId xmlns:a16="http://schemas.microsoft.com/office/drawing/2014/main" id="{98A65050-9923-4D66-B66E-F3C332B0F16C}"/>
              </a:ext>
            </a:extLst>
          </p:cNvPr>
          <p:cNvPicPr>
            <a:picLocks noChangeAspect="1"/>
          </p:cNvPicPr>
          <p:nvPr userDrawn="1"/>
        </p:nvPicPr>
        <p:blipFill>
          <a:blip r:embed="rId3"/>
          <a:stretch>
            <a:fillRect/>
          </a:stretch>
        </p:blipFill>
        <p:spPr>
          <a:xfrm>
            <a:off x="10168128" y="329184"/>
            <a:ext cx="1746504" cy="700439"/>
          </a:xfrm>
          <a:prstGeom prst="rect">
            <a:avLst/>
          </a:prstGeom>
        </p:spPr>
      </p:pic>
    </p:spTree>
    <p:extLst>
      <p:ext uri="{BB962C8B-B14F-4D97-AF65-F5344CB8AC3E}">
        <p14:creationId xmlns:p14="http://schemas.microsoft.com/office/powerpoint/2010/main" val="15398998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 blu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384048"/>
            <a:ext cx="9579865" cy="553998"/>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24438552-2874-4DC9-8D16-71FC1093BAC3}"/>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6" name="NEW Brand Colors 2018">
            <a:extLst>
              <a:ext uri="{FF2B5EF4-FFF2-40B4-BE49-F238E27FC236}">
                <a16:creationId xmlns:a16="http://schemas.microsoft.com/office/drawing/2014/main" id="{6B7A4B0D-4A22-488A-86AF-44F435F2EEF2}"/>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2" name="Rectangle 1">
            <a:extLst>
              <a:ext uri="{FF2B5EF4-FFF2-40B4-BE49-F238E27FC236}">
                <a16:creationId xmlns:a16="http://schemas.microsoft.com/office/drawing/2014/main" id="{CDAE4A5F-F4AB-40BE-86A5-C88E4481198F}"/>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2B4A64DF-1F75-4ECA-A152-611BEA1445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168128" y="329184"/>
            <a:ext cx="1746504" cy="700438"/>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hree Column Non-bulleted text no ind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opic 1 Text"/>
          <p:cNvSpPr>
            <a:spLocks noGrp="1"/>
          </p:cNvSpPr>
          <p:nvPr>
            <p:ph type="body" sz="quarter" idx="10"/>
          </p:nvPr>
        </p:nvSpPr>
        <p:spPr>
          <a:xfrm>
            <a:off x="581732" y="2364057"/>
            <a:ext cx="34747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opic 2 Text">
            <a:extLst>
              <a:ext uri="{FF2B5EF4-FFF2-40B4-BE49-F238E27FC236}">
                <a16:creationId xmlns:a16="http://schemas.microsoft.com/office/drawing/2014/main" id="{8E9CDCB4-03E1-4763-B83E-A1334BCDB0C0}"/>
              </a:ext>
            </a:extLst>
          </p:cNvPr>
          <p:cNvSpPr>
            <a:spLocks noGrp="1"/>
          </p:cNvSpPr>
          <p:nvPr>
            <p:ph type="body" sz="quarter" idx="12"/>
          </p:nvPr>
        </p:nvSpPr>
        <p:spPr>
          <a:xfrm>
            <a:off x="8126549" y="2364057"/>
            <a:ext cx="34747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CF8B8B71-52BA-4968-8257-C752859AD08D}"/>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7" name="NEW Brand Colors 2018">
            <a:extLst>
              <a:ext uri="{FF2B5EF4-FFF2-40B4-BE49-F238E27FC236}">
                <a16:creationId xmlns:a16="http://schemas.microsoft.com/office/drawing/2014/main" id="{C9AEFAAD-000E-444E-AFC0-AD0402AA76A0}"/>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8" name="Topic 1">
            <a:extLst>
              <a:ext uri="{FF2B5EF4-FFF2-40B4-BE49-F238E27FC236}">
                <a16:creationId xmlns:a16="http://schemas.microsoft.com/office/drawing/2014/main" id="{D4F7E90F-BE6D-4003-B103-9E8FD9FA446E}"/>
              </a:ext>
            </a:extLst>
          </p:cNvPr>
          <p:cNvSpPr>
            <a:spLocks noGrp="1"/>
          </p:cNvSpPr>
          <p:nvPr>
            <p:ph type="body" sz="quarter" idx="13" hasCustomPrompt="1"/>
          </p:nvPr>
        </p:nvSpPr>
        <p:spPr>
          <a:xfrm>
            <a:off x="585216" y="1435608"/>
            <a:ext cx="34747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1</a:t>
            </a:r>
          </a:p>
        </p:txBody>
      </p:sp>
      <p:sp>
        <p:nvSpPr>
          <p:cNvPr id="9" name="Topic 2">
            <a:extLst>
              <a:ext uri="{FF2B5EF4-FFF2-40B4-BE49-F238E27FC236}">
                <a16:creationId xmlns:a16="http://schemas.microsoft.com/office/drawing/2014/main" id="{CD0A3FF0-9B4B-42A8-BF2A-81CDCC12AA4D}"/>
              </a:ext>
            </a:extLst>
          </p:cNvPr>
          <p:cNvSpPr>
            <a:spLocks noGrp="1"/>
          </p:cNvSpPr>
          <p:nvPr>
            <p:ph type="body" sz="quarter" idx="14" hasCustomPrompt="1"/>
          </p:nvPr>
        </p:nvSpPr>
        <p:spPr>
          <a:xfrm>
            <a:off x="8129017" y="1435608"/>
            <a:ext cx="34747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3</a:t>
            </a:r>
          </a:p>
        </p:txBody>
      </p:sp>
      <p:sp>
        <p:nvSpPr>
          <p:cNvPr id="12" name="Rectangle 11">
            <a:extLst>
              <a:ext uri="{FF2B5EF4-FFF2-40B4-BE49-F238E27FC236}">
                <a16:creationId xmlns:a16="http://schemas.microsoft.com/office/drawing/2014/main" id="{44F5DD07-A5F0-4F81-9BDE-042E53EFBA6F}"/>
              </a:ext>
            </a:extLst>
          </p:cNvPr>
          <p:cNvSpPr/>
          <p:nvPr userDrawn="1"/>
        </p:nvSpPr>
        <p:spPr bwMode="auto">
          <a:xfrm>
            <a:off x="0" y="0"/>
            <a:ext cx="12192000" cy="291402"/>
          </a:xfrm>
          <a:prstGeom prst="rect">
            <a:avLst/>
          </a:prstGeom>
          <a:solidFill>
            <a:srgbClr val="5FA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F2C3A91D-D9D2-4CE0-84A0-DEC91A009C6E}"/>
              </a:ext>
            </a:extLst>
          </p:cNvPr>
          <p:cNvCxnSpPr/>
          <p:nvPr userDrawn="1"/>
        </p:nvCxnSpPr>
        <p:spPr>
          <a:xfrm>
            <a:off x="588263" y="2098158"/>
            <a:ext cx="3474720" cy="0"/>
          </a:xfrm>
          <a:prstGeom prst="line">
            <a:avLst/>
          </a:prstGeom>
          <a:ln w="28575">
            <a:solidFill>
              <a:srgbClr val="5FAAE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5C63ED-C513-4A44-A8F5-EFBA05EE78DF}"/>
              </a:ext>
            </a:extLst>
          </p:cNvPr>
          <p:cNvCxnSpPr/>
          <p:nvPr userDrawn="1"/>
        </p:nvCxnSpPr>
        <p:spPr>
          <a:xfrm>
            <a:off x="8133080" y="2098158"/>
            <a:ext cx="3474720" cy="0"/>
          </a:xfrm>
          <a:prstGeom prst="line">
            <a:avLst/>
          </a:prstGeom>
          <a:ln w="28575">
            <a:solidFill>
              <a:srgbClr val="5FAAE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516119-6510-46AB-BEB4-3AE00F3CD3BB}"/>
              </a:ext>
            </a:extLst>
          </p:cNvPr>
          <p:cNvCxnSpPr/>
          <p:nvPr userDrawn="1"/>
        </p:nvCxnSpPr>
        <p:spPr>
          <a:xfrm>
            <a:off x="7980426"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opic 1 Text">
            <a:extLst>
              <a:ext uri="{FF2B5EF4-FFF2-40B4-BE49-F238E27FC236}">
                <a16:creationId xmlns:a16="http://schemas.microsoft.com/office/drawing/2014/main" id="{CBA451E5-E78C-459B-AB19-D4034BC7D424}"/>
              </a:ext>
            </a:extLst>
          </p:cNvPr>
          <p:cNvSpPr>
            <a:spLocks noGrp="1"/>
          </p:cNvSpPr>
          <p:nvPr>
            <p:ph type="body" sz="quarter" idx="15"/>
          </p:nvPr>
        </p:nvSpPr>
        <p:spPr>
          <a:xfrm>
            <a:off x="4354141" y="2361775"/>
            <a:ext cx="34747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opic 1">
            <a:extLst>
              <a:ext uri="{FF2B5EF4-FFF2-40B4-BE49-F238E27FC236}">
                <a16:creationId xmlns:a16="http://schemas.microsoft.com/office/drawing/2014/main" id="{72ADA61C-947A-46CA-A7A0-CC0FA51CEE7B}"/>
              </a:ext>
            </a:extLst>
          </p:cNvPr>
          <p:cNvSpPr>
            <a:spLocks noGrp="1"/>
          </p:cNvSpPr>
          <p:nvPr>
            <p:ph type="body" sz="quarter" idx="16" hasCustomPrompt="1"/>
          </p:nvPr>
        </p:nvSpPr>
        <p:spPr>
          <a:xfrm>
            <a:off x="4357116" y="1433326"/>
            <a:ext cx="34747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2</a:t>
            </a:r>
          </a:p>
        </p:txBody>
      </p:sp>
      <p:cxnSp>
        <p:nvCxnSpPr>
          <p:cNvPr id="18" name="Straight Connector 17">
            <a:extLst>
              <a:ext uri="{FF2B5EF4-FFF2-40B4-BE49-F238E27FC236}">
                <a16:creationId xmlns:a16="http://schemas.microsoft.com/office/drawing/2014/main" id="{5A39AC99-0881-440B-BA2E-A7F382C430FF}"/>
              </a:ext>
            </a:extLst>
          </p:cNvPr>
          <p:cNvCxnSpPr/>
          <p:nvPr userDrawn="1"/>
        </p:nvCxnSpPr>
        <p:spPr>
          <a:xfrm>
            <a:off x="4360672" y="2095876"/>
            <a:ext cx="3474720" cy="0"/>
          </a:xfrm>
          <a:prstGeom prst="line">
            <a:avLst/>
          </a:prstGeom>
          <a:ln w="28575">
            <a:solidFill>
              <a:srgbClr val="5FAAE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963710-DC71-4DF3-92DA-802E078930D9}"/>
              </a:ext>
            </a:extLst>
          </p:cNvPr>
          <p:cNvCxnSpPr/>
          <p:nvPr userDrawn="1"/>
        </p:nvCxnSpPr>
        <p:spPr>
          <a:xfrm>
            <a:off x="4208526"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1" name="Picture 20" descr="A close up of a sign&#10;&#10;Description automatically generated">
            <a:extLst>
              <a:ext uri="{FF2B5EF4-FFF2-40B4-BE49-F238E27FC236}">
                <a16:creationId xmlns:a16="http://schemas.microsoft.com/office/drawing/2014/main" id="{C6520A6D-7E5D-47E4-A2E5-EE062C6A633B}"/>
              </a:ext>
            </a:extLst>
          </p:cNvPr>
          <p:cNvPicPr>
            <a:picLocks noChangeAspect="1"/>
          </p:cNvPicPr>
          <p:nvPr userDrawn="1"/>
        </p:nvPicPr>
        <p:blipFill>
          <a:blip r:embed="rId3"/>
          <a:stretch>
            <a:fillRect/>
          </a:stretch>
        </p:blipFill>
        <p:spPr>
          <a:xfrm>
            <a:off x="10168128" y="329184"/>
            <a:ext cx="1746504" cy="700439"/>
          </a:xfrm>
          <a:prstGeom prst="rect">
            <a:avLst/>
          </a:prstGeom>
        </p:spPr>
      </p:pic>
    </p:spTree>
    <p:extLst>
      <p:ext uri="{BB962C8B-B14F-4D97-AF65-F5344CB8AC3E}">
        <p14:creationId xmlns:p14="http://schemas.microsoft.com/office/powerpoint/2010/main" val="686960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hree Column Non-bulleted text no indent with UR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opic 1 Text"/>
          <p:cNvSpPr>
            <a:spLocks noGrp="1"/>
          </p:cNvSpPr>
          <p:nvPr>
            <p:ph type="body" sz="quarter" idx="10"/>
          </p:nvPr>
        </p:nvSpPr>
        <p:spPr>
          <a:xfrm>
            <a:off x="581732" y="2364057"/>
            <a:ext cx="34747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opic 2 Text">
            <a:extLst>
              <a:ext uri="{FF2B5EF4-FFF2-40B4-BE49-F238E27FC236}">
                <a16:creationId xmlns:a16="http://schemas.microsoft.com/office/drawing/2014/main" id="{8E9CDCB4-03E1-4763-B83E-A1334BCDB0C0}"/>
              </a:ext>
            </a:extLst>
          </p:cNvPr>
          <p:cNvSpPr>
            <a:spLocks noGrp="1"/>
          </p:cNvSpPr>
          <p:nvPr>
            <p:ph type="body" sz="quarter" idx="12"/>
          </p:nvPr>
        </p:nvSpPr>
        <p:spPr>
          <a:xfrm>
            <a:off x="8126549" y="2364057"/>
            <a:ext cx="34747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CF8B8B71-52BA-4968-8257-C752859AD08D}"/>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7" name="NEW Brand Colors 2018">
            <a:extLst>
              <a:ext uri="{FF2B5EF4-FFF2-40B4-BE49-F238E27FC236}">
                <a16:creationId xmlns:a16="http://schemas.microsoft.com/office/drawing/2014/main" id="{C9AEFAAD-000E-444E-AFC0-AD0402AA76A0}"/>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8" name="Topic 1">
            <a:extLst>
              <a:ext uri="{FF2B5EF4-FFF2-40B4-BE49-F238E27FC236}">
                <a16:creationId xmlns:a16="http://schemas.microsoft.com/office/drawing/2014/main" id="{D4F7E90F-BE6D-4003-B103-9E8FD9FA446E}"/>
              </a:ext>
            </a:extLst>
          </p:cNvPr>
          <p:cNvSpPr>
            <a:spLocks noGrp="1"/>
          </p:cNvSpPr>
          <p:nvPr>
            <p:ph type="body" sz="quarter" idx="13" hasCustomPrompt="1"/>
          </p:nvPr>
        </p:nvSpPr>
        <p:spPr>
          <a:xfrm>
            <a:off x="585216" y="1435608"/>
            <a:ext cx="34747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1</a:t>
            </a:r>
          </a:p>
        </p:txBody>
      </p:sp>
      <p:sp>
        <p:nvSpPr>
          <p:cNvPr id="9" name="Topic 2">
            <a:extLst>
              <a:ext uri="{FF2B5EF4-FFF2-40B4-BE49-F238E27FC236}">
                <a16:creationId xmlns:a16="http://schemas.microsoft.com/office/drawing/2014/main" id="{CD0A3FF0-9B4B-42A8-BF2A-81CDCC12AA4D}"/>
              </a:ext>
            </a:extLst>
          </p:cNvPr>
          <p:cNvSpPr>
            <a:spLocks noGrp="1"/>
          </p:cNvSpPr>
          <p:nvPr>
            <p:ph type="body" sz="quarter" idx="14" hasCustomPrompt="1"/>
          </p:nvPr>
        </p:nvSpPr>
        <p:spPr>
          <a:xfrm>
            <a:off x="8129017" y="1435608"/>
            <a:ext cx="34747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3</a:t>
            </a:r>
          </a:p>
        </p:txBody>
      </p:sp>
      <p:sp>
        <p:nvSpPr>
          <p:cNvPr id="12" name="Rectangle 11">
            <a:extLst>
              <a:ext uri="{FF2B5EF4-FFF2-40B4-BE49-F238E27FC236}">
                <a16:creationId xmlns:a16="http://schemas.microsoft.com/office/drawing/2014/main" id="{44F5DD07-A5F0-4F81-9BDE-042E53EFBA6F}"/>
              </a:ext>
            </a:extLst>
          </p:cNvPr>
          <p:cNvSpPr/>
          <p:nvPr userDrawn="1"/>
        </p:nvSpPr>
        <p:spPr bwMode="auto">
          <a:xfrm>
            <a:off x="0" y="0"/>
            <a:ext cx="12192000" cy="291402"/>
          </a:xfrm>
          <a:prstGeom prst="rect">
            <a:avLst/>
          </a:prstGeom>
          <a:solidFill>
            <a:srgbClr val="5FA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F2C3A91D-D9D2-4CE0-84A0-DEC91A009C6E}"/>
              </a:ext>
            </a:extLst>
          </p:cNvPr>
          <p:cNvCxnSpPr/>
          <p:nvPr userDrawn="1"/>
        </p:nvCxnSpPr>
        <p:spPr>
          <a:xfrm>
            <a:off x="588263" y="2098158"/>
            <a:ext cx="3474720" cy="0"/>
          </a:xfrm>
          <a:prstGeom prst="line">
            <a:avLst/>
          </a:prstGeom>
          <a:ln w="28575">
            <a:solidFill>
              <a:srgbClr val="5FAAE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5C63ED-C513-4A44-A8F5-EFBA05EE78DF}"/>
              </a:ext>
            </a:extLst>
          </p:cNvPr>
          <p:cNvCxnSpPr/>
          <p:nvPr userDrawn="1"/>
        </p:nvCxnSpPr>
        <p:spPr>
          <a:xfrm>
            <a:off x="8133080" y="2098158"/>
            <a:ext cx="3474720" cy="0"/>
          </a:xfrm>
          <a:prstGeom prst="line">
            <a:avLst/>
          </a:prstGeom>
          <a:ln w="28575">
            <a:solidFill>
              <a:srgbClr val="5FAAE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516119-6510-46AB-BEB4-3AE00F3CD3BB}"/>
              </a:ext>
            </a:extLst>
          </p:cNvPr>
          <p:cNvCxnSpPr/>
          <p:nvPr userDrawn="1"/>
        </p:nvCxnSpPr>
        <p:spPr>
          <a:xfrm>
            <a:off x="7980426"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opic 1 Text">
            <a:extLst>
              <a:ext uri="{FF2B5EF4-FFF2-40B4-BE49-F238E27FC236}">
                <a16:creationId xmlns:a16="http://schemas.microsoft.com/office/drawing/2014/main" id="{CBA451E5-E78C-459B-AB19-D4034BC7D424}"/>
              </a:ext>
            </a:extLst>
          </p:cNvPr>
          <p:cNvSpPr>
            <a:spLocks noGrp="1"/>
          </p:cNvSpPr>
          <p:nvPr>
            <p:ph type="body" sz="quarter" idx="15"/>
          </p:nvPr>
        </p:nvSpPr>
        <p:spPr>
          <a:xfrm>
            <a:off x="4354141" y="2361775"/>
            <a:ext cx="34747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opic 1">
            <a:extLst>
              <a:ext uri="{FF2B5EF4-FFF2-40B4-BE49-F238E27FC236}">
                <a16:creationId xmlns:a16="http://schemas.microsoft.com/office/drawing/2014/main" id="{72ADA61C-947A-46CA-A7A0-CC0FA51CEE7B}"/>
              </a:ext>
            </a:extLst>
          </p:cNvPr>
          <p:cNvSpPr>
            <a:spLocks noGrp="1"/>
          </p:cNvSpPr>
          <p:nvPr>
            <p:ph type="body" sz="quarter" idx="16" hasCustomPrompt="1"/>
          </p:nvPr>
        </p:nvSpPr>
        <p:spPr>
          <a:xfrm>
            <a:off x="4357116" y="1433326"/>
            <a:ext cx="34747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2</a:t>
            </a:r>
          </a:p>
        </p:txBody>
      </p:sp>
      <p:cxnSp>
        <p:nvCxnSpPr>
          <p:cNvPr id="18" name="Straight Connector 17">
            <a:extLst>
              <a:ext uri="{FF2B5EF4-FFF2-40B4-BE49-F238E27FC236}">
                <a16:creationId xmlns:a16="http://schemas.microsoft.com/office/drawing/2014/main" id="{5A39AC99-0881-440B-BA2E-A7F382C430FF}"/>
              </a:ext>
            </a:extLst>
          </p:cNvPr>
          <p:cNvCxnSpPr/>
          <p:nvPr userDrawn="1"/>
        </p:nvCxnSpPr>
        <p:spPr>
          <a:xfrm>
            <a:off x="4360672" y="2095876"/>
            <a:ext cx="3474720" cy="0"/>
          </a:xfrm>
          <a:prstGeom prst="line">
            <a:avLst/>
          </a:prstGeom>
          <a:ln w="28575">
            <a:solidFill>
              <a:srgbClr val="5FAAE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963710-DC71-4DF3-92DA-802E078930D9}"/>
              </a:ext>
            </a:extLst>
          </p:cNvPr>
          <p:cNvCxnSpPr/>
          <p:nvPr userDrawn="1"/>
        </p:nvCxnSpPr>
        <p:spPr>
          <a:xfrm>
            <a:off x="4208526"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3C8A2C2B-BB8E-4558-B39D-B24E4C026CCB}"/>
              </a:ext>
            </a:extLst>
          </p:cNvPr>
          <p:cNvSpPr>
            <a:spLocks noGrp="1"/>
          </p:cNvSpPr>
          <p:nvPr>
            <p:ph type="body" sz="quarter" idx="11" hasCustomPrompt="1"/>
          </p:nvPr>
        </p:nvSpPr>
        <p:spPr>
          <a:xfrm>
            <a:off x="585216" y="6043400"/>
            <a:ext cx="11018518" cy="359171"/>
          </a:xfrm>
          <a:solidFill>
            <a:srgbClr val="5FAAEB"/>
          </a:solidFill>
        </p:spPr>
        <p:txBody>
          <a:bodyPr vert="horz" wrap="none" lIns="0" tIns="0" rIns="0" bIns="0" rtlCol="0" anchor="ctr" anchorCtr="0">
            <a:noAutofit/>
          </a:bodyPr>
          <a:lstStyle>
            <a:lvl1pPr marL="0" indent="0" algn="ctr">
              <a:buNone/>
              <a:defRPr lang="en-US" sz="2000" dirty="0">
                <a:solidFill>
                  <a:schemeClr val="bg1"/>
                </a:solidFill>
                <a:latin typeface="+mn-lt"/>
                <a:cs typeface="+mn-cs"/>
              </a:defRPr>
            </a:lvl1pPr>
            <a:lvl2pPr>
              <a:defRPr lang="en-US" dirty="0"/>
            </a:lvl2pPr>
            <a:lvl3pPr>
              <a:defRPr lang="en-US" dirty="0"/>
            </a:lvl3pPr>
            <a:lvl4pPr>
              <a:defRPr lang="en-US" dirty="0"/>
            </a:lvl4pPr>
            <a:lvl5pPr>
              <a:defRPr lang="en-US" dirty="0"/>
            </a:lvl5pPr>
          </a:lstStyle>
          <a:p>
            <a:pPr marL="228600" lvl="0" indent="-228600" algn="ctr"/>
            <a:r>
              <a:rPr lang="en-US" dirty="0"/>
              <a:t>https://azure.microsoft.com/services/virtual-machines/</a:t>
            </a:r>
          </a:p>
        </p:txBody>
      </p:sp>
      <p:pic>
        <p:nvPicPr>
          <p:cNvPr id="22" name="Picture 21" descr="A close up of a sign&#10;&#10;Description automatically generated">
            <a:extLst>
              <a:ext uri="{FF2B5EF4-FFF2-40B4-BE49-F238E27FC236}">
                <a16:creationId xmlns:a16="http://schemas.microsoft.com/office/drawing/2014/main" id="{76700898-1DAE-4D92-AB26-CFA0024ABE8E}"/>
              </a:ext>
            </a:extLst>
          </p:cNvPr>
          <p:cNvPicPr>
            <a:picLocks noChangeAspect="1"/>
          </p:cNvPicPr>
          <p:nvPr userDrawn="1"/>
        </p:nvPicPr>
        <p:blipFill>
          <a:blip r:embed="rId3"/>
          <a:stretch>
            <a:fillRect/>
          </a:stretch>
        </p:blipFill>
        <p:spPr>
          <a:xfrm>
            <a:off x="10168128" y="329184"/>
            <a:ext cx="1746504" cy="700439"/>
          </a:xfrm>
          <a:prstGeom prst="rect">
            <a:avLst/>
          </a:prstGeom>
        </p:spPr>
      </p:pic>
    </p:spTree>
    <p:extLst>
      <p:ext uri="{BB962C8B-B14F-4D97-AF65-F5344CB8AC3E}">
        <p14:creationId xmlns:p14="http://schemas.microsoft.com/office/powerpoint/2010/main" val="37454962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hree Column Long Non-bulleted text no ind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opic 1 Text"/>
          <p:cNvSpPr>
            <a:spLocks noGrp="1"/>
          </p:cNvSpPr>
          <p:nvPr>
            <p:ph type="body" sz="quarter" idx="10"/>
          </p:nvPr>
        </p:nvSpPr>
        <p:spPr>
          <a:xfrm>
            <a:off x="581732" y="2364057"/>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opic 2 Text">
            <a:extLst>
              <a:ext uri="{FF2B5EF4-FFF2-40B4-BE49-F238E27FC236}">
                <a16:creationId xmlns:a16="http://schemas.microsoft.com/office/drawing/2014/main" id="{8E9CDCB4-03E1-4763-B83E-A1334BCDB0C0}"/>
              </a:ext>
            </a:extLst>
          </p:cNvPr>
          <p:cNvSpPr>
            <a:spLocks noGrp="1"/>
          </p:cNvSpPr>
          <p:nvPr>
            <p:ph type="body" sz="quarter" idx="12"/>
          </p:nvPr>
        </p:nvSpPr>
        <p:spPr>
          <a:xfrm>
            <a:off x="6226048" y="2364057"/>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CF8B8B71-52BA-4968-8257-C752859AD08D}"/>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7" name="NEW Brand Colors 2018">
            <a:extLst>
              <a:ext uri="{FF2B5EF4-FFF2-40B4-BE49-F238E27FC236}">
                <a16:creationId xmlns:a16="http://schemas.microsoft.com/office/drawing/2014/main" id="{C9AEFAAD-000E-444E-AFC0-AD0402AA76A0}"/>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8" name="Topic 1">
            <a:extLst>
              <a:ext uri="{FF2B5EF4-FFF2-40B4-BE49-F238E27FC236}">
                <a16:creationId xmlns:a16="http://schemas.microsoft.com/office/drawing/2014/main" id="{D4F7E90F-BE6D-4003-B103-9E8FD9FA446E}"/>
              </a:ext>
            </a:extLst>
          </p:cNvPr>
          <p:cNvSpPr>
            <a:spLocks noGrp="1"/>
          </p:cNvSpPr>
          <p:nvPr>
            <p:ph type="body" sz="quarter" idx="13" hasCustomPrompt="1"/>
          </p:nvPr>
        </p:nvSpPr>
        <p:spPr>
          <a:xfrm>
            <a:off x="585216" y="1435608"/>
            <a:ext cx="25603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1</a:t>
            </a:r>
          </a:p>
        </p:txBody>
      </p:sp>
      <p:sp>
        <p:nvSpPr>
          <p:cNvPr id="9" name="Topic 2">
            <a:extLst>
              <a:ext uri="{FF2B5EF4-FFF2-40B4-BE49-F238E27FC236}">
                <a16:creationId xmlns:a16="http://schemas.microsoft.com/office/drawing/2014/main" id="{CD0A3FF0-9B4B-42A8-BF2A-81CDCC12AA4D}"/>
              </a:ext>
            </a:extLst>
          </p:cNvPr>
          <p:cNvSpPr>
            <a:spLocks noGrp="1"/>
          </p:cNvSpPr>
          <p:nvPr>
            <p:ph type="body" sz="quarter" idx="14" hasCustomPrompt="1"/>
          </p:nvPr>
        </p:nvSpPr>
        <p:spPr>
          <a:xfrm>
            <a:off x="6226047" y="1435608"/>
            <a:ext cx="5380723"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3</a:t>
            </a:r>
          </a:p>
        </p:txBody>
      </p:sp>
      <p:sp>
        <p:nvSpPr>
          <p:cNvPr id="12" name="Rectangle 11">
            <a:extLst>
              <a:ext uri="{FF2B5EF4-FFF2-40B4-BE49-F238E27FC236}">
                <a16:creationId xmlns:a16="http://schemas.microsoft.com/office/drawing/2014/main" id="{44F5DD07-A5F0-4F81-9BDE-042E53EFBA6F}"/>
              </a:ext>
            </a:extLst>
          </p:cNvPr>
          <p:cNvSpPr/>
          <p:nvPr userDrawn="1"/>
        </p:nvSpPr>
        <p:spPr bwMode="auto">
          <a:xfrm>
            <a:off x="0" y="0"/>
            <a:ext cx="12192000" cy="291402"/>
          </a:xfrm>
          <a:prstGeom prst="rect">
            <a:avLst/>
          </a:prstGeom>
          <a:solidFill>
            <a:srgbClr val="5FA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F2C3A91D-D9D2-4CE0-84A0-DEC91A009C6E}"/>
              </a:ext>
            </a:extLst>
          </p:cNvPr>
          <p:cNvCxnSpPr/>
          <p:nvPr userDrawn="1"/>
        </p:nvCxnSpPr>
        <p:spPr>
          <a:xfrm>
            <a:off x="588263" y="2098158"/>
            <a:ext cx="2560320" cy="0"/>
          </a:xfrm>
          <a:prstGeom prst="line">
            <a:avLst/>
          </a:prstGeom>
          <a:ln w="28575">
            <a:solidFill>
              <a:srgbClr val="5FAAE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5C63ED-C513-4A44-A8F5-EFBA05EE78DF}"/>
              </a:ext>
            </a:extLst>
          </p:cNvPr>
          <p:cNvCxnSpPr>
            <a:cxnSpLocks/>
          </p:cNvCxnSpPr>
          <p:nvPr userDrawn="1"/>
        </p:nvCxnSpPr>
        <p:spPr>
          <a:xfrm flipV="1">
            <a:off x="6226048" y="2095876"/>
            <a:ext cx="5380722" cy="2282"/>
          </a:xfrm>
          <a:prstGeom prst="line">
            <a:avLst/>
          </a:prstGeom>
          <a:ln w="28575">
            <a:solidFill>
              <a:srgbClr val="5FAAE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516119-6510-46AB-BEB4-3AE00F3CD3BB}"/>
              </a:ext>
            </a:extLst>
          </p:cNvPr>
          <p:cNvCxnSpPr/>
          <p:nvPr userDrawn="1"/>
        </p:nvCxnSpPr>
        <p:spPr>
          <a:xfrm>
            <a:off x="6096000" y="12847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opic 1 Text">
            <a:extLst>
              <a:ext uri="{FF2B5EF4-FFF2-40B4-BE49-F238E27FC236}">
                <a16:creationId xmlns:a16="http://schemas.microsoft.com/office/drawing/2014/main" id="{CBA451E5-E78C-459B-AB19-D4034BC7D424}"/>
              </a:ext>
            </a:extLst>
          </p:cNvPr>
          <p:cNvSpPr>
            <a:spLocks noGrp="1"/>
          </p:cNvSpPr>
          <p:nvPr>
            <p:ph type="body" sz="quarter" idx="15"/>
          </p:nvPr>
        </p:nvSpPr>
        <p:spPr>
          <a:xfrm>
            <a:off x="3405632" y="2361775"/>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opic 1">
            <a:extLst>
              <a:ext uri="{FF2B5EF4-FFF2-40B4-BE49-F238E27FC236}">
                <a16:creationId xmlns:a16="http://schemas.microsoft.com/office/drawing/2014/main" id="{72ADA61C-947A-46CA-A7A0-CC0FA51CEE7B}"/>
              </a:ext>
            </a:extLst>
          </p:cNvPr>
          <p:cNvSpPr>
            <a:spLocks noGrp="1"/>
          </p:cNvSpPr>
          <p:nvPr>
            <p:ph type="body" sz="quarter" idx="16" hasCustomPrompt="1"/>
          </p:nvPr>
        </p:nvSpPr>
        <p:spPr>
          <a:xfrm>
            <a:off x="3405632" y="1433326"/>
            <a:ext cx="25603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2</a:t>
            </a:r>
          </a:p>
        </p:txBody>
      </p:sp>
      <p:cxnSp>
        <p:nvCxnSpPr>
          <p:cNvPr id="18" name="Straight Connector 17">
            <a:extLst>
              <a:ext uri="{FF2B5EF4-FFF2-40B4-BE49-F238E27FC236}">
                <a16:creationId xmlns:a16="http://schemas.microsoft.com/office/drawing/2014/main" id="{5A39AC99-0881-440B-BA2E-A7F382C430FF}"/>
              </a:ext>
            </a:extLst>
          </p:cNvPr>
          <p:cNvCxnSpPr/>
          <p:nvPr userDrawn="1"/>
        </p:nvCxnSpPr>
        <p:spPr>
          <a:xfrm>
            <a:off x="3405632" y="2095876"/>
            <a:ext cx="2560320" cy="0"/>
          </a:xfrm>
          <a:prstGeom prst="line">
            <a:avLst/>
          </a:prstGeom>
          <a:ln w="28575">
            <a:solidFill>
              <a:srgbClr val="5FAAE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963710-DC71-4DF3-92DA-802E078930D9}"/>
              </a:ext>
            </a:extLst>
          </p:cNvPr>
          <p:cNvCxnSpPr/>
          <p:nvPr userDrawn="1"/>
        </p:nvCxnSpPr>
        <p:spPr>
          <a:xfrm>
            <a:off x="3275584"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opic 2 Text">
            <a:extLst>
              <a:ext uri="{FF2B5EF4-FFF2-40B4-BE49-F238E27FC236}">
                <a16:creationId xmlns:a16="http://schemas.microsoft.com/office/drawing/2014/main" id="{B21C9E33-B3ED-47D1-93E4-A9380F5C122F}"/>
              </a:ext>
            </a:extLst>
          </p:cNvPr>
          <p:cNvSpPr>
            <a:spLocks noGrp="1"/>
          </p:cNvSpPr>
          <p:nvPr>
            <p:ph type="body" sz="quarter" idx="17"/>
          </p:nvPr>
        </p:nvSpPr>
        <p:spPr>
          <a:xfrm>
            <a:off x="9046463" y="2361775"/>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2" name="Picture 21" descr="A close up of a sign&#10;&#10;Description automatically generated">
            <a:extLst>
              <a:ext uri="{FF2B5EF4-FFF2-40B4-BE49-F238E27FC236}">
                <a16:creationId xmlns:a16="http://schemas.microsoft.com/office/drawing/2014/main" id="{E3B69DBB-5117-4344-B3C0-0ACF75FF72A0}"/>
              </a:ext>
            </a:extLst>
          </p:cNvPr>
          <p:cNvPicPr>
            <a:picLocks noChangeAspect="1"/>
          </p:cNvPicPr>
          <p:nvPr userDrawn="1"/>
        </p:nvPicPr>
        <p:blipFill>
          <a:blip r:embed="rId3"/>
          <a:stretch>
            <a:fillRect/>
          </a:stretch>
        </p:blipFill>
        <p:spPr>
          <a:xfrm>
            <a:off x="10168128" y="329184"/>
            <a:ext cx="1746504" cy="700439"/>
          </a:xfrm>
          <a:prstGeom prst="rect">
            <a:avLst/>
          </a:prstGeom>
        </p:spPr>
      </p:pic>
    </p:spTree>
    <p:extLst>
      <p:ext uri="{BB962C8B-B14F-4D97-AF65-F5344CB8AC3E}">
        <p14:creationId xmlns:p14="http://schemas.microsoft.com/office/powerpoint/2010/main" val="7916855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hree Column Long Non-bulleted text no indent with UR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opic 1 Text"/>
          <p:cNvSpPr>
            <a:spLocks noGrp="1"/>
          </p:cNvSpPr>
          <p:nvPr>
            <p:ph type="body" sz="quarter" idx="10"/>
          </p:nvPr>
        </p:nvSpPr>
        <p:spPr>
          <a:xfrm>
            <a:off x="581732" y="2364057"/>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opic 2 Text">
            <a:extLst>
              <a:ext uri="{FF2B5EF4-FFF2-40B4-BE49-F238E27FC236}">
                <a16:creationId xmlns:a16="http://schemas.microsoft.com/office/drawing/2014/main" id="{8E9CDCB4-03E1-4763-B83E-A1334BCDB0C0}"/>
              </a:ext>
            </a:extLst>
          </p:cNvPr>
          <p:cNvSpPr>
            <a:spLocks noGrp="1"/>
          </p:cNvSpPr>
          <p:nvPr>
            <p:ph type="body" sz="quarter" idx="12"/>
          </p:nvPr>
        </p:nvSpPr>
        <p:spPr>
          <a:xfrm>
            <a:off x="6226048" y="2364057"/>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CF8B8B71-52BA-4968-8257-C752859AD08D}"/>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7" name="NEW Brand Colors 2018">
            <a:extLst>
              <a:ext uri="{FF2B5EF4-FFF2-40B4-BE49-F238E27FC236}">
                <a16:creationId xmlns:a16="http://schemas.microsoft.com/office/drawing/2014/main" id="{C9AEFAAD-000E-444E-AFC0-AD0402AA76A0}"/>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8" name="Topic 1">
            <a:extLst>
              <a:ext uri="{FF2B5EF4-FFF2-40B4-BE49-F238E27FC236}">
                <a16:creationId xmlns:a16="http://schemas.microsoft.com/office/drawing/2014/main" id="{D4F7E90F-BE6D-4003-B103-9E8FD9FA446E}"/>
              </a:ext>
            </a:extLst>
          </p:cNvPr>
          <p:cNvSpPr>
            <a:spLocks noGrp="1"/>
          </p:cNvSpPr>
          <p:nvPr>
            <p:ph type="body" sz="quarter" idx="13" hasCustomPrompt="1"/>
          </p:nvPr>
        </p:nvSpPr>
        <p:spPr>
          <a:xfrm>
            <a:off x="585216" y="1435608"/>
            <a:ext cx="25603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1</a:t>
            </a:r>
          </a:p>
        </p:txBody>
      </p:sp>
      <p:sp>
        <p:nvSpPr>
          <p:cNvPr id="9" name="Topic 2">
            <a:extLst>
              <a:ext uri="{FF2B5EF4-FFF2-40B4-BE49-F238E27FC236}">
                <a16:creationId xmlns:a16="http://schemas.microsoft.com/office/drawing/2014/main" id="{CD0A3FF0-9B4B-42A8-BF2A-81CDCC12AA4D}"/>
              </a:ext>
            </a:extLst>
          </p:cNvPr>
          <p:cNvSpPr>
            <a:spLocks noGrp="1"/>
          </p:cNvSpPr>
          <p:nvPr>
            <p:ph type="body" sz="quarter" idx="14" hasCustomPrompt="1"/>
          </p:nvPr>
        </p:nvSpPr>
        <p:spPr>
          <a:xfrm>
            <a:off x="6226047" y="1435608"/>
            <a:ext cx="5380723"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3</a:t>
            </a:r>
          </a:p>
        </p:txBody>
      </p:sp>
      <p:sp>
        <p:nvSpPr>
          <p:cNvPr id="12" name="Rectangle 11">
            <a:extLst>
              <a:ext uri="{FF2B5EF4-FFF2-40B4-BE49-F238E27FC236}">
                <a16:creationId xmlns:a16="http://schemas.microsoft.com/office/drawing/2014/main" id="{44F5DD07-A5F0-4F81-9BDE-042E53EFBA6F}"/>
              </a:ext>
            </a:extLst>
          </p:cNvPr>
          <p:cNvSpPr/>
          <p:nvPr userDrawn="1"/>
        </p:nvSpPr>
        <p:spPr bwMode="auto">
          <a:xfrm>
            <a:off x="0" y="0"/>
            <a:ext cx="12192000" cy="291402"/>
          </a:xfrm>
          <a:prstGeom prst="rect">
            <a:avLst/>
          </a:prstGeom>
          <a:solidFill>
            <a:srgbClr val="5FA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F2C3A91D-D9D2-4CE0-84A0-DEC91A009C6E}"/>
              </a:ext>
            </a:extLst>
          </p:cNvPr>
          <p:cNvCxnSpPr/>
          <p:nvPr userDrawn="1"/>
        </p:nvCxnSpPr>
        <p:spPr>
          <a:xfrm>
            <a:off x="588263" y="2098158"/>
            <a:ext cx="2560320" cy="0"/>
          </a:xfrm>
          <a:prstGeom prst="line">
            <a:avLst/>
          </a:prstGeom>
          <a:ln w="28575">
            <a:solidFill>
              <a:srgbClr val="5FAAE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5C63ED-C513-4A44-A8F5-EFBA05EE78DF}"/>
              </a:ext>
            </a:extLst>
          </p:cNvPr>
          <p:cNvCxnSpPr>
            <a:cxnSpLocks/>
          </p:cNvCxnSpPr>
          <p:nvPr userDrawn="1"/>
        </p:nvCxnSpPr>
        <p:spPr>
          <a:xfrm flipV="1">
            <a:off x="6226048" y="2095876"/>
            <a:ext cx="5380722" cy="2282"/>
          </a:xfrm>
          <a:prstGeom prst="line">
            <a:avLst/>
          </a:prstGeom>
          <a:ln w="28575">
            <a:solidFill>
              <a:srgbClr val="5FAAE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516119-6510-46AB-BEB4-3AE00F3CD3BB}"/>
              </a:ext>
            </a:extLst>
          </p:cNvPr>
          <p:cNvCxnSpPr/>
          <p:nvPr userDrawn="1"/>
        </p:nvCxnSpPr>
        <p:spPr>
          <a:xfrm>
            <a:off x="6096000" y="12847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opic 1 Text">
            <a:extLst>
              <a:ext uri="{FF2B5EF4-FFF2-40B4-BE49-F238E27FC236}">
                <a16:creationId xmlns:a16="http://schemas.microsoft.com/office/drawing/2014/main" id="{CBA451E5-E78C-459B-AB19-D4034BC7D424}"/>
              </a:ext>
            </a:extLst>
          </p:cNvPr>
          <p:cNvSpPr>
            <a:spLocks noGrp="1"/>
          </p:cNvSpPr>
          <p:nvPr>
            <p:ph type="body" sz="quarter" idx="15"/>
          </p:nvPr>
        </p:nvSpPr>
        <p:spPr>
          <a:xfrm>
            <a:off x="3405632" y="2361775"/>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opic 1">
            <a:extLst>
              <a:ext uri="{FF2B5EF4-FFF2-40B4-BE49-F238E27FC236}">
                <a16:creationId xmlns:a16="http://schemas.microsoft.com/office/drawing/2014/main" id="{72ADA61C-947A-46CA-A7A0-CC0FA51CEE7B}"/>
              </a:ext>
            </a:extLst>
          </p:cNvPr>
          <p:cNvSpPr>
            <a:spLocks noGrp="1"/>
          </p:cNvSpPr>
          <p:nvPr>
            <p:ph type="body" sz="quarter" idx="16" hasCustomPrompt="1"/>
          </p:nvPr>
        </p:nvSpPr>
        <p:spPr>
          <a:xfrm>
            <a:off x="3405632" y="1433326"/>
            <a:ext cx="25603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2</a:t>
            </a:r>
          </a:p>
        </p:txBody>
      </p:sp>
      <p:cxnSp>
        <p:nvCxnSpPr>
          <p:cNvPr id="18" name="Straight Connector 17">
            <a:extLst>
              <a:ext uri="{FF2B5EF4-FFF2-40B4-BE49-F238E27FC236}">
                <a16:creationId xmlns:a16="http://schemas.microsoft.com/office/drawing/2014/main" id="{5A39AC99-0881-440B-BA2E-A7F382C430FF}"/>
              </a:ext>
            </a:extLst>
          </p:cNvPr>
          <p:cNvCxnSpPr/>
          <p:nvPr userDrawn="1"/>
        </p:nvCxnSpPr>
        <p:spPr>
          <a:xfrm>
            <a:off x="3405632" y="2095876"/>
            <a:ext cx="2560320" cy="0"/>
          </a:xfrm>
          <a:prstGeom prst="line">
            <a:avLst/>
          </a:prstGeom>
          <a:ln w="28575">
            <a:solidFill>
              <a:srgbClr val="5FAAE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963710-DC71-4DF3-92DA-802E078930D9}"/>
              </a:ext>
            </a:extLst>
          </p:cNvPr>
          <p:cNvCxnSpPr/>
          <p:nvPr userDrawn="1"/>
        </p:nvCxnSpPr>
        <p:spPr>
          <a:xfrm>
            <a:off x="3275584"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opic 2 Text">
            <a:extLst>
              <a:ext uri="{FF2B5EF4-FFF2-40B4-BE49-F238E27FC236}">
                <a16:creationId xmlns:a16="http://schemas.microsoft.com/office/drawing/2014/main" id="{B21C9E33-B3ED-47D1-93E4-A9380F5C122F}"/>
              </a:ext>
            </a:extLst>
          </p:cNvPr>
          <p:cNvSpPr>
            <a:spLocks noGrp="1"/>
          </p:cNvSpPr>
          <p:nvPr>
            <p:ph type="body" sz="quarter" idx="17"/>
          </p:nvPr>
        </p:nvSpPr>
        <p:spPr>
          <a:xfrm>
            <a:off x="9046463" y="2361775"/>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
            <a:extLst>
              <a:ext uri="{FF2B5EF4-FFF2-40B4-BE49-F238E27FC236}">
                <a16:creationId xmlns:a16="http://schemas.microsoft.com/office/drawing/2014/main" id="{17A78797-F277-4064-B1D8-3163A353F013}"/>
              </a:ext>
            </a:extLst>
          </p:cNvPr>
          <p:cNvSpPr>
            <a:spLocks noGrp="1"/>
          </p:cNvSpPr>
          <p:nvPr>
            <p:ph type="body" sz="quarter" idx="11" hasCustomPrompt="1"/>
          </p:nvPr>
        </p:nvSpPr>
        <p:spPr>
          <a:xfrm>
            <a:off x="585216" y="6043400"/>
            <a:ext cx="11018518" cy="359171"/>
          </a:xfrm>
          <a:solidFill>
            <a:srgbClr val="5FAAEB"/>
          </a:solidFill>
        </p:spPr>
        <p:txBody>
          <a:bodyPr vert="horz" wrap="none" lIns="0" tIns="0" rIns="0" bIns="0" rtlCol="0" anchor="ctr" anchorCtr="0">
            <a:noAutofit/>
          </a:bodyPr>
          <a:lstStyle>
            <a:lvl1pPr marL="0" indent="0" algn="ctr">
              <a:buNone/>
              <a:defRPr lang="en-US" sz="2000" dirty="0">
                <a:solidFill>
                  <a:schemeClr val="bg1"/>
                </a:solidFill>
                <a:latin typeface="+mn-lt"/>
                <a:cs typeface="+mn-cs"/>
              </a:defRPr>
            </a:lvl1pPr>
            <a:lvl2pPr>
              <a:defRPr lang="en-US" dirty="0"/>
            </a:lvl2pPr>
            <a:lvl3pPr>
              <a:defRPr lang="en-US" dirty="0"/>
            </a:lvl3pPr>
            <a:lvl4pPr>
              <a:defRPr lang="en-US" dirty="0"/>
            </a:lvl4pPr>
            <a:lvl5pPr>
              <a:defRPr lang="en-US" dirty="0"/>
            </a:lvl5pPr>
          </a:lstStyle>
          <a:p>
            <a:pPr marL="228600" lvl="0" indent="-228600" algn="ctr"/>
            <a:r>
              <a:rPr lang="en-US" dirty="0"/>
              <a:t>https://azure.microsoft.com/services/virtual-machines/</a:t>
            </a:r>
          </a:p>
        </p:txBody>
      </p:sp>
      <p:pic>
        <p:nvPicPr>
          <p:cNvPr id="23" name="Picture 22" descr="A close up of a sign&#10;&#10;Description automatically generated">
            <a:extLst>
              <a:ext uri="{FF2B5EF4-FFF2-40B4-BE49-F238E27FC236}">
                <a16:creationId xmlns:a16="http://schemas.microsoft.com/office/drawing/2014/main" id="{DB2A2FE3-FE9A-415C-927E-CD63C4F1D3FB}"/>
              </a:ext>
            </a:extLst>
          </p:cNvPr>
          <p:cNvPicPr>
            <a:picLocks noChangeAspect="1"/>
          </p:cNvPicPr>
          <p:nvPr userDrawn="1"/>
        </p:nvPicPr>
        <p:blipFill>
          <a:blip r:embed="rId3"/>
          <a:stretch>
            <a:fillRect/>
          </a:stretch>
        </p:blipFill>
        <p:spPr>
          <a:xfrm>
            <a:off x="10168128" y="329184"/>
            <a:ext cx="1746504" cy="700439"/>
          </a:xfrm>
          <a:prstGeom prst="rect">
            <a:avLst/>
          </a:prstGeom>
        </p:spPr>
      </p:pic>
    </p:spTree>
    <p:extLst>
      <p:ext uri="{BB962C8B-B14F-4D97-AF65-F5344CB8AC3E}">
        <p14:creationId xmlns:p14="http://schemas.microsoft.com/office/powerpoint/2010/main" val="36939493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Four Column Non-bulleted text no ind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opic 1 Text"/>
          <p:cNvSpPr>
            <a:spLocks noGrp="1"/>
          </p:cNvSpPr>
          <p:nvPr>
            <p:ph type="body" sz="quarter" idx="10"/>
          </p:nvPr>
        </p:nvSpPr>
        <p:spPr>
          <a:xfrm>
            <a:off x="581732" y="2364057"/>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opic 2 Text">
            <a:extLst>
              <a:ext uri="{FF2B5EF4-FFF2-40B4-BE49-F238E27FC236}">
                <a16:creationId xmlns:a16="http://schemas.microsoft.com/office/drawing/2014/main" id="{8E9CDCB4-03E1-4763-B83E-A1334BCDB0C0}"/>
              </a:ext>
            </a:extLst>
          </p:cNvPr>
          <p:cNvSpPr>
            <a:spLocks noGrp="1"/>
          </p:cNvSpPr>
          <p:nvPr>
            <p:ph type="body" sz="quarter" idx="12"/>
          </p:nvPr>
        </p:nvSpPr>
        <p:spPr>
          <a:xfrm>
            <a:off x="6226048" y="2364057"/>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CF8B8B71-52BA-4968-8257-C752859AD08D}"/>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7" name="NEW Brand Colors 2018">
            <a:extLst>
              <a:ext uri="{FF2B5EF4-FFF2-40B4-BE49-F238E27FC236}">
                <a16:creationId xmlns:a16="http://schemas.microsoft.com/office/drawing/2014/main" id="{C9AEFAAD-000E-444E-AFC0-AD0402AA76A0}"/>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8" name="Topic 1">
            <a:extLst>
              <a:ext uri="{FF2B5EF4-FFF2-40B4-BE49-F238E27FC236}">
                <a16:creationId xmlns:a16="http://schemas.microsoft.com/office/drawing/2014/main" id="{D4F7E90F-BE6D-4003-B103-9E8FD9FA446E}"/>
              </a:ext>
            </a:extLst>
          </p:cNvPr>
          <p:cNvSpPr>
            <a:spLocks noGrp="1"/>
          </p:cNvSpPr>
          <p:nvPr>
            <p:ph type="body" sz="quarter" idx="13" hasCustomPrompt="1"/>
          </p:nvPr>
        </p:nvSpPr>
        <p:spPr>
          <a:xfrm>
            <a:off x="585216" y="1435608"/>
            <a:ext cx="25603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1</a:t>
            </a:r>
          </a:p>
        </p:txBody>
      </p:sp>
      <p:sp>
        <p:nvSpPr>
          <p:cNvPr id="9" name="Topic 2">
            <a:extLst>
              <a:ext uri="{FF2B5EF4-FFF2-40B4-BE49-F238E27FC236}">
                <a16:creationId xmlns:a16="http://schemas.microsoft.com/office/drawing/2014/main" id="{CD0A3FF0-9B4B-42A8-BF2A-81CDCC12AA4D}"/>
              </a:ext>
            </a:extLst>
          </p:cNvPr>
          <p:cNvSpPr>
            <a:spLocks noGrp="1"/>
          </p:cNvSpPr>
          <p:nvPr>
            <p:ph type="body" sz="quarter" idx="14" hasCustomPrompt="1"/>
          </p:nvPr>
        </p:nvSpPr>
        <p:spPr>
          <a:xfrm>
            <a:off x="6226048" y="1435608"/>
            <a:ext cx="25603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3</a:t>
            </a:r>
          </a:p>
        </p:txBody>
      </p:sp>
      <p:sp>
        <p:nvSpPr>
          <p:cNvPr id="12" name="Rectangle 11">
            <a:extLst>
              <a:ext uri="{FF2B5EF4-FFF2-40B4-BE49-F238E27FC236}">
                <a16:creationId xmlns:a16="http://schemas.microsoft.com/office/drawing/2014/main" id="{44F5DD07-A5F0-4F81-9BDE-042E53EFBA6F}"/>
              </a:ext>
            </a:extLst>
          </p:cNvPr>
          <p:cNvSpPr/>
          <p:nvPr userDrawn="1"/>
        </p:nvSpPr>
        <p:spPr bwMode="auto">
          <a:xfrm>
            <a:off x="0" y="0"/>
            <a:ext cx="12192000" cy="291402"/>
          </a:xfrm>
          <a:prstGeom prst="rect">
            <a:avLst/>
          </a:prstGeom>
          <a:solidFill>
            <a:srgbClr val="5FA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F2C3A91D-D9D2-4CE0-84A0-DEC91A009C6E}"/>
              </a:ext>
            </a:extLst>
          </p:cNvPr>
          <p:cNvCxnSpPr/>
          <p:nvPr userDrawn="1"/>
        </p:nvCxnSpPr>
        <p:spPr>
          <a:xfrm>
            <a:off x="588263" y="2098158"/>
            <a:ext cx="2560320" cy="0"/>
          </a:xfrm>
          <a:prstGeom prst="line">
            <a:avLst/>
          </a:prstGeom>
          <a:ln w="28575">
            <a:solidFill>
              <a:srgbClr val="5FAAE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5C63ED-C513-4A44-A8F5-EFBA05EE78DF}"/>
              </a:ext>
            </a:extLst>
          </p:cNvPr>
          <p:cNvCxnSpPr/>
          <p:nvPr userDrawn="1"/>
        </p:nvCxnSpPr>
        <p:spPr>
          <a:xfrm>
            <a:off x="6226048" y="2098158"/>
            <a:ext cx="2560320" cy="0"/>
          </a:xfrm>
          <a:prstGeom prst="line">
            <a:avLst/>
          </a:prstGeom>
          <a:ln w="28575">
            <a:solidFill>
              <a:srgbClr val="5FAAE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516119-6510-46AB-BEB4-3AE00F3CD3BB}"/>
              </a:ext>
            </a:extLst>
          </p:cNvPr>
          <p:cNvCxnSpPr/>
          <p:nvPr userDrawn="1"/>
        </p:nvCxnSpPr>
        <p:spPr>
          <a:xfrm>
            <a:off x="6096000" y="12847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opic 1 Text">
            <a:extLst>
              <a:ext uri="{FF2B5EF4-FFF2-40B4-BE49-F238E27FC236}">
                <a16:creationId xmlns:a16="http://schemas.microsoft.com/office/drawing/2014/main" id="{CBA451E5-E78C-459B-AB19-D4034BC7D424}"/>
              </a:ext>
            </a:extLst>
          </p:cNvPr>
          <p:cNvSpPr>
            <a:spLocks noGrp="1"/>
          </p:cNvSpPr>
          <p:nvPr>
            <p:ph type="body" sz="quarter" idx="15"/>
          </p:nvPr>
        </p:nvSpPr>
        <p:spPr>
          <a:xfrm>
            <a:off x="3405632" y="2361775"/>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opic 1">
            <a:extLst>
              <a:ext uri="{FF2B5EF4-FFF2-40B4-BE49-F238E27FC236}">
                <a16:creationId xmlns:a16="http://schemas.microsoft.com/office/drawing/2014/main" id="{72ADA61C-947A-46CA-A7A0-CC0FA51CEE7B}"/>
              </a:ext>
            </a:extLst>
          </p:cNvPr>
          <p:cNvSpPr>
            <a:spLocks noGrp="1"/>
          </p:cNvSpPr>
          <p:nvPr>
            <p:ph type="body" sz="quarter" idx="16" hasCustomPrompt="1"/>
          </p:nvPr>
        </p:nvSpPr>
        <p:spPr>
          <a:xfrm>
            <a:off x="3405632" y="1433326"/>
            <a:ext cx="25603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2</a:t>
            </a:r>
          </a:p>
        </p:txBody>
      </p:sp>
      <p:cxnSp>
        <p:nvCxnSpPr>
          <p:cNvPr id="18" name="Straight Connector 17">
            <a:extLst>
              <a:ext uri="{FF2B5EF4-FFF2-40B4-BE49-F238E27FC236}">
                <a16:creationId xmlns:a16="http://schemas.microsoft.com/office/drawing/2014/main" id="{5A39AC99-0881-440B-BA2E-A7F382C430FF}"/>
              </a:ext>
            </a:extLst>
          </p:cNvPr>
          <p:cNvCxnSpPr/>
          <p:nvPr userDrawn="1"/>
        </p:nvCxnSpPr>
        <p:spPr>
          <a:xfrm>
            <a:off x="3405632" y="2095876"/>
            <a:ext cx="2560320" cy="0"/>
          </a:xfrm>
          <a:prstGeom prst="line">
            <a:avLst/>
          </a:prstGeom>
          <a:ln w="28575">
            <a:solidFill>
              <a:srgbClr val="5FAAE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963710-DC71-4DF3-92DA-802E078930D9}"/>
              </a:ext>
            </a:extLst>
          </p:cNvPr>
          <p:cNvCxnSpPr/>
          <p:nvPr userDrawn="1"/>
        </p:nvCxnSpPr>
        <p:spPr>
          <a:xfrm>
            <a:off x="3275584"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opic 2 Text">
            <a:extLst>
              <a:ext uri="{FF2B5EF4-FFF2-40B4-BE49-F238E27FC236}">
                <a16:creationId xmlns:a16="http://schemas.microsoft.com/office/drawing/2014/main" id="{B21C9E33-B3ED-47D1-93E4-A9380F5C122F}"/>
              </a:ext>
            </a:extLst>
          </p:cNvPr>
          <p:cNvSpPr>
            <a:spLocks noGrp="1"/>
          </p:cNvSpPr>
          <p:nvPr>
            <p:ph type="body" sz="quarter" idx="17"/>
          </p:nvPr>
        </p:nvSpPr>
        <p:spPr>
          <a:xfrm>
            <a:off x="9046463" y="2361775"/>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opic 2">
            <a:extLst>
              <a:ext uri="{FF2B5EF4-FFF2-40B4-BE49-F238E27FC236}">
                <a16:creationId xmlns:a16="http://schemas.microsoft.com/office/drawing/2014/main" id="{2D898326-0A40-4507-B826-6253A4EDBA3D}"/>
              </a:ext>
            </a:extLst>
          </p:cNvPr>
          <p:cNvSpPr>
            <a:spLocks noGrp="1"/>
          </p:cNvSpPr>
          <p:nvPr>
            <p:ph type="body" sz="quarter" idx="18" hasCustomPrompt="1"/>
          </p:nvPr>
        </p:nvSpPr>
        <p:spPr>
          <a:xfrm>
            <a:off x="9046463" y="1433326"/>
            <a:ext cx="25603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4</a:t>
            </a:r>
          </a:p>
        </p:txBody>
      </p:sp>
      <p:cxnSp>
        <p:nvCxnSpPr>
          <p:cNvPr id="22" name="Straight Connector 21">
            <a:extLst>
              <a:ext uri="{FF2B5EF4-FFF2-40B4-BE49-F238E27FC236}">
                <a16:creationId xmlns:a16="http://schemas.microsoft.com/office/drawing/2014/main" id="{95B161E2-501C-4098-AE59-8E3282B1AA72}"/>
              </a:ext>
            </a:extLst>
          </p:cNvPr>
          <p:cNvCxnSpPr/>
          <p:nvPr userDrawn="1"/>
        </p:nvCxnSpPr>
        <p:spPr>
          <a:xfrm>
            <a:off x="9046463" y="2095876"/>
            <a:ext cx="2560320" cy="0"/>
          </a:xfrm>
          <a:prstGeom prst="line">
            <a:avLst/>
          </a:prstGeom>
          <a:ln w="28575">
            <a:solidFill>
              <a:srgbClr val="5FAAE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68FC4B9-B285-4B1C-8C71-C1864482CAA4}"/>
              </a:ext>
            </a:extLst>
          </p:cNvPr>
          <p:cNvCxnSpPr/>
          <p:nvPr userDrawn="1"/>
        </p:nvCxnSpPr>
        <p:spPr>
          <a:xfrm>
            <a:off x="8919882" y="12847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3" descr="A close up of a sign&#10;&#10;Description automatically generated">
            <a:extLst>
              <a:ext uri="{FF2B5EF4-FFF2-40B4-BE49-F238E27FC236}">
                <a16:creationId xmlns:a16="http://schemas.microsoft.com/office/drawing/2014/main" id="{F60FFE35-E29F-46A9-9E6C-C8A042036630}"/>
              </a:ext>
            </a:extLst>
          </p:cNvPr>
          <p:cNvPicPr>
            <a:picLocks noChangeAspect="1"/>
          </p:cNvPicPr>
          <p:nvPr userDrawn="1"/>
        </p:nvPicPr>
        <p:blipFill>
          <a:blip r:embed="rId3"/>
          <a:stretch>
            <a:fillRect/>
          </a:stretch>
        </p:blipFill>
        <p:spPr>
          <a:xfrm>
            <a:off x="10168128" y="329184"/>
            <a:ext cx="1746504" cy="700439"/>
          </a:xfrm>
          <a:prstGeom prst="rect">
            <a:avLst/>
          </a:prstGeom>
        </p:spPr>
      </p:pic>
    </p:spTree>
    <p:extLst>
      <p:ext uri="{BB962C8B-B14F-4D97-AF65-F5344CB8AC3E}">
        <p14:creationId xmlns:p14="http://schemas.microsoft.com/office/powerpoint/2010/main" val="42359630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Four Column Non-bulleted text no indent with UR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opic 1 Text"/>
          <p:cNvSpPr>
            <a:spLocks noGrp="1"/>
          </p:cNvSpPr>
          <p:nvPr>
            <p:ph type="body" sz="quarter" idx="10"/>
          </p:nvPr>
        </p:nvSpPr>
        <p:spPr>
          <a:xfrm>
            <a:off x="581732" y="2364057"/>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opic 2 Text">
            <a:extLst>
              <a:ext uri="{FF2B5EF4-FFF2-40B4-BE49-F238E27FC236}">
                <a16:creationId xmlns:a16="http://schemas.microsoft.com/office/drawing/2014/main" id="{8E9CDCB4-03E1-4763-B83E-A1334BCDB0C0}"/>
              </a:ext>
            </a:extLst>
          </p:cNvPr>
          <p:cNvSpPr>
            <a:spLocks noGrp="1"/>
          </p:cNvSpPr>
          <p:nvPr>
            <p:ph type="body" sz="quarter" idx="12"/>
          </p:nvPr>
        </p:nvSpPr>
        <p:spPr>
          <a:xfrm>
            <a:off x="6226048" y="2364057"/>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CF8B8B71-52BA-4968-8257-C752859AD08D}"/>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7" name="NEW Brand Colors 2018">
            <a:extLst>
              <a:ext uri="{FF2B5EF4-FFF2-40B4-BE49-F238E27FC236}">
                <a16:creationId xmlns:a16="http://schemas.microsoft.com/office/drawing/2014/main" id="{C9AEFAAD-000E-444E-AFC0-AD0402AA76A0}"/>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8" name="Topic 1">
            <a:extLst>
              <a:ext uri="{FF2B5EF4-FFF2-40B4-BE49-F238E27FC236}">
                <a16:creationId xmlns:a16="http://schemas.microsoft.com/office/drawing/2014/main" id="{D4F7E90F-BE6D-4003-B103-9E8FD9FA446E}"/>
              </a:ext>
            </a:extLst>
          </p:cNvPr>
          <p:cNvSpPr>
            <a:spLocks noGrp="1"/>
          </p:cNvSpPr>
          <p:nvPr>
            <p:ph type="body" sz="quarter" idx="13" hasCustomPrompt="1"/>
          </p:nvPr>
        </p:nvSpPr>
        <p:spPr>
          <a:xfrm>
            <a:off x="585216" y="1435608"/>
            <a:ext cx="25603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1</a:t>
            </a:r>
          </a:p>
        </p:txBody>
      </p:sp>
      <p:sp>
        <p:nvSpPr>
          <p:cNvPr id="9" name="Topic 2">
            <a:extLst>
              <a:ext uri="{FF2B5EF4-FFF2-40B4-BE49-F238E27FC236}">
                <a16:creationId xmlns:a16="http://schemas.microsoft.com/office/drawing/2014/main" id="{CD0A3FF0-9B4B-42A8-BF2A-81CDCC12AA4D}"/>
              </a:ext>
            </a:extLst>
          </p:cNvPr>
          <p:cNvSpPr>
            <a:spLocks noGrp="1"/>
          </p:cNvSpPr>
          <p:nvPr>
            <p:ph type="body" sz="quarter" idx="14" hasCustomPrompt="1"/>
          </p:nvPr>
        </p:nvSpPr>
        <p:spPr>
          <a:xfrm>
            <a:off x="6226048" y="1435608"/>
            <a:ext cx="25603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3</a:t>
            </a:r>
          </a:p>
        </p:txBody>
      </p:sp>
      <p:sp>
        <p:nvSpPr>
          <p:cNvPr id="12" name="Rectangle 11">
            <a:extLst>
              <a:ext uri="{FF2B5EF4-FFF2-40B4-BE49-F238E27FC236}">
                <a16:creationId xmlns:a16="http://schemas.microsoft.com/office/drawing/2014/main" id="{44F5DD07-A5F0-4F81-9BDE-042E53EFBA6F}"/>
              </a:ext>
            </a:extLst>
          </p:cNvPr>
          <p:cNvSpPr/>
          <p:nvPr userDrawn="1"/>
        </p:nvSpPr>
        <p:spPr bwMode="auto">
          <a:xfrm>
            <a:off x="0" y="0"/>
            <a:ext cx="12192000" cy="291402"/>
          </a:xfrm>
          <a:prstGeom prst="rect">
            <a:avLst/>
          </a:prstGeom>
          <a:solidFill>
            <a:srgbClr val="5FA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F2C3A91D-D9D2-4CE0-84A0-DEC91A009C6E}"/>
              </a:ext>
            </a:extLst>
          </p:cNvPr>
          <p:cNvCxnSpPr/>
          <p:nvPr userDrawn="1"/>
        </p:nvCxnSpPr>
        <p:spPr>
          <a:xfrm>
            <a:off x="588263" y="2098158"/>
            <a:ext cx="2560320" cy="0"/>
          </a:xfrm>
          <a:prstGeom prst="line">
            <a:avLst/>
          </a:prstGeom>
          <a:ln w="28575">
            <a:solidFill>
              <a:srgbClr val="5FAAE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25C63ED-C513-4A44-A8F5-EFBA05EE78DF}"/>
              </a:ext>
            </a:extLst>
          </p:cNvPr>
          <p:cNvCxnSpPr/>
          <p:nvPr userDrawn="1"/>
        </p:nvCxnSpPr>
        <p:spPr>
          <a:xfrm>
            <a:off x="6226048" y="2098158"/>
            <a:ext cx="2560320" cy="0"/>
          </a:xfrm>
          <a:prstGeom prst="line">
            <a:avLst/>
          </a:prstGeom>
          <a:ln w="28575">
            <a:solidFill>
              <a:srgbClr val="5FAAE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516119-6510-46AB-BEB4-3AE00F3CD3BB}"/>
              </a:ext>
            </a:extLst>
          </p:cNvPr>
          <p:cNvCxnSpPr/>
          <p:nvPr userDrawn="1"/>
        </p:nvCxnSpPr>
        <p:spPr>
          <a:xfrm>
            <a:off x="6096000" y="12847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opic 1 Text">
            <a:extLst>
              <a:ext uri="{FF2B5EF4-FFF2-40B4-BE49-F238E27FC236}">
                <a16:creationId xmlns:a16="http://schemas.microsoft.com/office/drawing/2014/main" id="{CBA451E5-E78C-459B-AB19-D4034BC7D424}"/>
              </a:ext>
            </a:extLst>
          </p:cNvPr>
          <p:cNvSpPr>
            <a:spLocks noGrp="1"/>
          </p:cNvSpPr>
          <p:nvPr>
            <p:ph type="body" sz="quarter" idx="15"/>
          </p:nvPr>
        </p:nvSpPr>
        <p:spPr>
          <a:xfrm>
            <a:off x="3405632" y="2361775"/>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opic 1">
            <a:extLst>
              <a:ext uri="{FF2B5EF4-FFF2-40B4-BE49-F238E27FC236}">
                <a16:creationId xmlns:a16="http://schemas.microsoft.com/office/drawing/2014/main" id="{72ADA61C-947A-46CA-A7A0-CC0FA51CEE7B}"/>
              </a:ext>
            </a:extLst>
          </p:cNvPr>
          <p:cNvSpPr>
            <a:spLocks noGrp="1"/>
          </p:cNvSpPr>
          <p:nvPr>
            <p:ph type="body" sz="quarter" idx="16" hasCustomPrompt="1"/>
          </p:nvPr>
        </p:nvSpPr>
        <p:spPr>
          <a:xfrm>
            <a:off x="3405632" y="1433326"/>
            <a:ext cx="25603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2</a:t>
            </a:r>
          </a:p>
        </p:txBody>
      </p:sp>
      <p:cxnSp>
        <p:nvCxnSpPr>
          <p:cNvPr id="18" name="Straight Connector 17">
            <a:extLst>
              <a:ext uri="{FF2B5EF4-FFF2-40B4-BE49-F238E27FC236}">
                <a16:creationId xmlns:a16="http://schemas.microsoft.com/office/drawing/2014/main" id="{5A39AC99-0881-440B-BA2E-A7F382C430FF}"/>
              </a:ext>
            </a:extLst>
          </p:cNvPr>
          <p:cNvCxnSpPr/>
          <p:nvPr userDrawn="1"/>
        </p:nvCxnSpPr>
        <p:spPr>
          <a:xfrm>
            <a:off x="3405632" y="2095876"/>
            <a:ext cx="2560320" cy="0"/>
          </a:xfrm>
          <a:prstGeom prst="line">
            <a:avLst/>
          </a:prstGeom>
          <a:ln w="28575">
            <a:solidFill>
              <a:srgbClr val="5FAAE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963710-DC71-4DF3-92DA-802E078930D9}"/>
              </a:ext>
            </a:extLst>
          </p:cNvPr>
          <p:cNvCxnSpPr/>
          <p:nvPr userDrawn="1"/>
        </p:nvCxnSpPr>
        <p:spPr>
          <a:xfrm>
            <a:off x="3275584" y="12776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opic 2 Text">
            <a:extLst>
              <a:ext uri="{FF2B5EF4-FFF2-40B4-BE49-F238E27FC236}">
                <a16:creationId xmlns:a16="http://schemas.microsoft.com/office/drawing/2014/main" id="{B21C9E33-B3ED-47D1-93E4-A9380F5C122F}"/>
              </a:ext>
            </a:extLst>
          </p:cNvPr>
          <p:cNvSpPr>
            <a:spLocks noGrp="1"/>
          </p:cNvSpPr>
          <p:nvPr>
            <p:ph type="body" sz="quarter" idx="17"/>
          </p:nvPr>
        </p:nvSpPr>
        <p:spPr>
          <a:xfrm>
            <a:off x="9046463" y="2361775"/>
            <a:ext cx="2560320" cy="1526572"/>
          </a:xfrm>
          <a:noFill/>
        </p:spPr>
        <p:txBody>
          <a:bodyPr wrap="square" lIns="91440" tIns="91440" rIns="91440" bIns="91440">
            <a:noAutofit/>
          </a:bodyPr>
          <a:lstStyle>
            <a:lvl1pPr marL="0" indent="0">
              <a:spcBef>
                <a:spcPts val="1224"/>
              </a:spcBef>
              <a:buClr>
                <a:schemeClr val="tx1"/>
              </a:buClr>
              <a:buFont typeface="Wingdings" panose="05000000000000000000" pitchFamily="2" charset="2"/>
              <a:buNone/>
              <a:defRPr sz="2000" b="0">
                <a:solidFill>
                  <a:schemeClr val="tx1"/>
                </a:solidFill>
                <a:latin typeface="Segoe UI Semilight" panose="020B0402040204020203" pitchFamily="34" charset="0"/>
                <a:cs typeface="Segoe UI Semilight" panose="020B0402040204020203" pitchFamily="34" charset="0"/>
              </a:defRPr>
            </a:lvl1pPr>
            <a:lvl2pPr marL="0" indent="0">
              <a:buFont typeface="Wingdings" panose="05000000000000000000" pitchFamily="2" charset="2"/>
              <a:buNone/>
              <a:defRPr sz="1800" b="0">
                <a:solidFill>
                  <a:schemeClr val="tx1"/>
                </a:solidFill>
              </a:defRPr>
            </a:lvl2pPr>
            <a:lvl3pPr marL="0" indent="0">
              <a:buFont typeface="Wingdings" panose="05000000000000000000" pitchFamily="2" charset="2"/>
              <a:buNone/>
              <a:tabLst/>
              <a:defRPr sz="1400" b="0">
                <a:solidFill>
                  <a:schemeClr val="tx1"/>
                </a:solidFill>
              </a:defRPr>
            </a:lvl3pPr>
            <a:lvl4pPr marL="0" indent="0">
              <a:buFont typeface="Wingdings" panose="05000000000000000000" pitchFamily="2" charset="2"/>
              <a:buNone/>
              <a:defRPr sz="1200" b="0">
                <a:solidFill>
                  <a:schemeClr val="tx1"/>
                </a:solidFill>
              </a:defRPr>
            </a:lvl4pPr>
            <a:lvl5pPr marL="0" indent="0">
              <a:buFont typeface="Wingdings" panose="05000000000000000000" pitchFamily="2" charset="2"/>
              <a:buNone/>
              <a:tabLst/>
              <a:defRPr sz="1200"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opic 2">
            <a:extLst>
              <a:ext uri="{FF2B5EF4-FFF2-40B4-BE49-F238E27FC236}">
                <a16:creationId xmlns:a16="http://schemas.microsoft.com/office/drawing/2014/main" id="{2D898326-0A40-4507-B826-6253A4EDBA3D}"/>
              </a:ext>
            </a:extLst>
          </p:cNvPr>
          <p:cNvSpPr>
            <a:spLocks noGrp="1"/>
          </p:cNvSpPr>
          <p:nvPr>
            <p:ph type="body" sz="quarter" idx="18" hasCustomPrompt="1"/>
          </p:nvPr>
        </p:nvSpPr>
        <p:spPr>
          <a:xfrm>
            <a:off x="9046463" y="1433326"/>
            <a:ext cx="2560320" cy="430887"/>
          </a:xfrm>
          <a:noFill/>
        </p:spPr>
        <p:txBody>
          <a:bodyPr>
            <a:noAutofit/>
          </a:bodyPr>
          <a:lstStyle>
            <a:lvl1pPr marL="0" indent="0" algn="l">
              <a:buNone/>
              <a:defRPr>
                <a:solidFill>
                  <a:schemeClr val="tx1">
                    <a:lumMod val="90000"/>
                    <a:lumOff val="10000"/>
                  </a:schemeClr>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dirty="0"/>
              <a:t>Topic 4</a:t>
            </a:r>
          </a:p>
        </p:txBody>
      </p:sp>
      <p:cxnSp>
        <p:nvCxnSpPr>
          <p:cNvPr id="22" name="Straight Connector 21">
            <a:extLst>
              <a:ext uri="{FF2B5EF4-FFF2-40B4-BE49-F238E27FC236}">
                <a16:creationId xmlns:a16="http://schemas.microsoft.com/office/drawing/2014/main" id="{95B161E2-501C-4098-AE59-8E3282B1AA72}"/>
              </a:ext>
            </a:extLst>
          </p:cNvPr>
          <p:cNvCxnSpPr/>
          <p:nvPr userDrawn="1"/>
        </p:nvCxnSpPr>
        <p:spPr>
          <a:xfrm>
            <a:off x="9046463" y="2095876"/>
            <a:ext cx="2560320" cy="0"/>
          </a:xfrm>
          <a:prstGeom prst="line">
            <a:avLst/>
          </a:prstGeom>
          <a:ln w="28575">
            <a:solidFill>
              <a:srgbClr val="5FAAE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68FC4B9-B285-4B1C-8C71-C1864482CAA4}"/>
              </a:ext>
            </a:extLst>
          </p:cNvPr>
          <p:cNvCxnSpPr/>
          <p:nvPr userDrawn="1"/>
        </p:nvCxnSpPr>
        <p:spPr>
          <a:xfrm>
            <a:off x="8919882" y="1284778"/>
            <a:ext cx="0" cy="3602736"/>
          </a:xfrm>
          <a:prstGeom prst="line">
            <a:avLst/>
          </a:prstGeom>
          <a:ln w="2540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3">
            <a:extLst>
              <a:ext uri="{FF2B5EF4-FFF2-40B4-BE49-F238E27FC236}">
                <a16:creationId xmlns:a16="http://schemas.microsoft.com/office/drawing/2014/main" id="{11F84FD3-ABD3-4A51-8A90-9823A0FF5654}"/>
              </a:ext>
            </a:extLst>
          </p:cNvPr>
          <p:cNvSpPr>
            <a:spLocks noGrp="1"/>
          </p:cNvSpPr>
          <p:nvPr>
            <p:ph type="body" sz="quarter" idx="11" hasCustomPrompt="1"/>
          </p:nvPr>
        </p:nvSpPr>
        <p:spPr>
          <a:xfrm>
            <a:off x="585216" y="6043400"/>
            <a:ext cx="11018518" cy="359171"/>
          </a:xfrm>
          <a:solidFill>
            <a:srgbClr val="5FAAEB"/>
          </a:solidFill>
        </p:spPr>
        <p:txBody>
          <a:bodyPr vert="horz" wrap="none" lIns="0" tIns="0" rIns="0" bIns="0" rtlCol="0" anchor="ctr" anchorCtr="0">
            <a:noAutofit/>
          </a:bodyPr>
          <a:lstStyle>
            <a:lvl1pPr marL="0" indent="0" algn="ctr">
              <a:buNone/>
              <a:defRPr lang="en-US" sz="2000" dirty="0">
                <a:solidFill>
                  <a:schemeClr val="bg1"/>
                </a:solidFill>
                <a:latin typeface="+mn-lt"/>
                <a:cs typeface="+mn-cs"/>
              </a:defRPr>
            </a:lvl1pPr>
            <a:lvl2pPr>
              <a:defRPr lang="en-US" dirty="0"/>
            </a:lvl2pPr>
            <a:lvl3pPr>
              <a:defRPr lang="en-US" dirty="0"/>
            </a:lvl3pPr>
            <a:lvl4pPr>
              <a:defRPr lang="en-US" dirty="0"/>
            </a:lvl4pPr>
            <a:lvl5pPr>
              <a:defRPr lang="en-US" dirty="0"/>
            </a:lvl5pPr>
          </a:lstStyle>
          <a:p>
            <a:pPr marL="228600" lvl="0" indent="-228600" algn="ctr"/>
            <a:r>
              <a:rPr lang="en-US" dirty="0"/>
              <a:t>https://azure.microsoft.com/services/virtual-machines/</a:t>
            </a:r>
          </a:p>
        </p:txBody>
      </p:sp>
      <p:pic>
        <p:nvPicPr>
          <p:cNvPr id="25" name="Picture 24" descr="A close up of a sign&#10;&#10;Description automatically generated">
            <a:extLst>
              <a:ext uri="{FF2B5EF4-FFF2-40B4-BE49-F238E27FC236}">
                <a16:creationId xmlns:a16="http://schemas.microsoft.com/office/drawing/2014/main" id="{F55FF1FD-69C8-4F8F-A868-92378F1B512A}"/>
              </a:ext>
            </a:extLst>
          </p:cNvPr>
          <p:cNvPicPr>
            <a:picLocks noChangeAspect="1"/>
          </p:cNvPicPr>
          <p:nvPr userDrawn="1"/>
        </p:nvPicPr>
        <p:blipFill>
          <a:blip r:embed="rId3"/>
          <a:stretch>
            <a:fillRect/>
          </a:stretch>
        </p:blipFill>
        <p:spPr>
          <a:xfrm>
            <a:off x="10168128" y="329184"/>
            <a:ext cx="1746504" cy="700439"/>
          </a:xfrm>
          <a:prstGeom prst="rect">
            <a:avLst/>
          </a:prstGeom>
        </p:spPr>
      </p:pic>
    </p:spTree>
    <p:extLst>
      <p:ext uri="{BB962C8B-B14F-4D97-AF65-F5344CB8AC3E}">
        <p14:creationId xmlns:p14="http://schemas.microsoft.com/office/powerpoint/2010/main" val="3803512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5216" y="1436688"/>
            <a:ext cx="11018520" cy="1612749"/>
          </a:xfrm>
        </p:spPr>
        <p:txBody>
          <a:bodyPr/>
          <a:lstStyle>
            <a:lvl1pPr marL="0" indent="0">
              <a:buNone/>
              <a:defRPr sz="2800">
                <a:solidFill>
                  <a:srgbClr val="2E3E3E"/>
                </a:solidFill>
                <a:latin typeface="Consolas" panose="020B0609020204030204" pitchFamily="49" charset="0"/>
                <a:cs typeface="Consolas" panose="020B0609020204030204" pitchFamily="49" charset="0"/>
              </a:defRPr>
            </a:lvl1pPr>
            <a:lvl2pPr marL="346553" indent="0">
              <a:buNone/>
              <a:defRPr sz="2000">
                <a:solidFill>
                  <a:srgbClr val="2E3E3E"/>
                </a:solidFill>
                <a:latin typeface="Consolas" panose="020B0609020204030204" pitchFamily="49" charset="0"/>
                <a:cs typeface="Consolas" panose="020B0609020204030204" pitchFamily="49" charset="0"/>
              </a:defRPr>
            </a:lvl2pPr>
            <a:lvl3pPr marL="584607" indent="0">
              <a:buNone/>
              <a:defRPr sz="1600">
                <a:solidFill>
                  <a:srgbClr val="2E3E3E"/>
                </a:solidFill>
                <a:latin typeface="Consolas" panose="020B0609020204030204" pitchFamily="49" charset="0"/>
                <a:cs typeface="Consolas" panose="020B0609020204030204" pitchFamily="49" charset="0"/>
              </a:defRPr>
            </a:lvl3pPr>
            <a:lvl4pPr marL="814563" indent="0">
              <a:buNone/>
              <a:defRPr sz="1400">
                <a:solidFill>
                  <a:srgbClr val="2E3E3E"/>
                </a:solidFill>
                <a:latin typeface="Consolas" panose="020B0609020204030204" pitchFamily="49" charset="0"/>
                <a:cs typeface="Consolas" panose="020B0609020204030204" pitchFamily="49" charset="0"/>
              </a:defRPr>
            </a:lvl4pPr>
            <a:lvl5pPr marL="1050997" indent="0">
              <a:buNone/>
              <a:defRPr sz="1400">
                <a:solidFill>
                  <a:srgbClr val="2E3E3E"/>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5216" y="394143"/>
            <a:ext cx="9582912" cy="553998"/>
          </a:xfrm>
          <a:prstGeom prst="rect">
            <a:avLst/>
          </a:prstGeom>
        </p:spPr>
        <p:txBody>
          <a:bodyPr/>
          <a:lstStyle>
            <a:lvl1pPr>
              <a:defRPr>
                <a:solidFill>
                  <a:schemeClr val="tx1">
                    <a:lumMod val="90000"/>
                    <a:lumOff val="10000"/>
                  </a:schemeClr>
                </a:solidFill>
              </a:defRPr>
            </a:lvl1pPr>
          </a:lstStyle>
          <a:p>
            <a:r>
              <a:rPr lang="en-US" dirty="0"/>
              <a:t>Software code slide</a:t>
            </a:r>
          </a:p>
        </p:txBody>
      </p:sp>
      <p:pic>
        <p:nvPicPr>
          <p:cNvPr id="6" name="NEW Brand Colors 2018">
            <a:extLst>
              <a:ext uri="{FF2B5EF4-FFF2-40B4-BE49-F238E27FC236}">
                <a16:creationId xmlns:a16="http://schemas.microsoft.com/office/drawing/2014/main" id="{956E50EA-445A-4B6D-89EB-AC0D17D4C917}"/>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9" name="Rectangle 8">
            <a:extLst>
              <a:ext uri="{FF2B5EF4-FFF2-40B4-BE49-F238E27FC236}">
                <a16:creationId xmlns:a16="http://schemas.microsoft.com/office/drawing/2014/main" id="{4F4FAA12-C7E8-4DAA-9D27-2265EEF0BD9D}"/>
              </a:ext>
            </a:extLst>
          </p:cNvPr>
          <p:cNvSpPr/>
          <p:nvPr userDrawn="1"/>
        </p:nvSpPr>
        <p:spPr bwMode="auto">
          <a:xfrm>
            <a:off x="0" y="0"/>
            <a:ext cx="12192000" cy="291402"/>
          </a:xfrm>
          <a:prstGeom prst="rect">
            <a:avLst/>
          </a:prstGeom>
          <a:solidFill>
            <a:srgbClr val="5FA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4CD29B68-C52F-4128-B20C-8C18F1825D28}"/>
              </a:ext>
            </a:extLst>
          </p:cNvPr>
          <p:cNvPicPr>
            <a:picLocks noChangeAspect="1"/>
          </p:cNvPicPr>
          <p:nvPr userDrawn="1"/>
        </p:nvPicPr>
        <p:blipFill>
          <a:blip r:embed="rId3"/>
          <a:stretch>
            <a:fillRect/>
          </a:stretch>
        </p:blipFill>
        <p:spPr>
          <a:xfrm>
            <a:off x="10168128" y="329184"/>
            <a:ext cx="1746504" cy="700439"/>
          </a:xfrm>
          <a:prstGeom prst="rect">
            <a:avLst/>
          </a:prstGeom>
        </p:spPr>
      </p:pic>
    </p:spTree>
    <p:extLst>
      <p:ext uri="{BB962C8B-B14F-4D97-AF65-F5344CB8AC3E}">
        <p14:creationId xmlns:p14="http://schemas.microsoft.com/office/powerpoint/2010/main" val="20197962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Code Layout - Bubb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89" y="1434370"/>
            <a:ext cx="11018519" cy="1428083"/>
          </a:xfrm>
        </p:spPr>
        <p:txBody>
          <a:bodyPr wrap="square">
            <a:spAutoFit/>
          </a:bodyPr>
          <a:lstStyle>
            <a:lvl1pPr marL="0" indent="0">
              <a:buNone/>
              <a:defRPr sz="1600">
                <a:latin typeface="Consolas" panose="020B0609020204030204" pitchFamily="49" charset="0"/>
                <a:cs typeface="Consolas" panose="020B0609020204030204" pitchFamily="49" charset="0"/>
              </a:defRPr>
            </a:lvl1pPr>
            <a:lvl2pPr marL="0" indent="0">
              <a:buNone/>
              <a:defRPr sz="1600">
                <a:latin typeface="Consolas" panose="020B0609020204030204" pitchFamily="49" charset="0"/>
                <a:cs typeface="Consolas" panose="020B0609020204030204" pitchFamily="49" charset="0"/>
              </a:defRPr>
            </a:lvl2pPr>
            <a:lvl3pPr marL="0" indent="0">
              <a:buNone/>
              <a:defRPr sz="1600">
                <a:latin typeface="Consolas" panose="020B0609020204030204" pitchFamily="49" charset="0"/>
                <a:cs typeface="Consolas" panose="020B0609020204030204" pitchFamily="49" charset="0"/>
              </a:defRPr>
            </a:lvl3pPr>
            <a:lvl4pPr marL="0" indent="0">
              <a:buNone/>
              <a:defRPr sz="1600">
                <a:latin typeface="Consolas" panose="020B0609020204030204" pitchFamily="49" charset="0"/>
                <a:cs typeface="Consolas" panose="020B0609020204030204" pitchFamily="49" charset="0"/>
              </a:defRPr>
            </a:lvl4pPr>
            <a:lvl5pPr marL="0" indent="0">
              <a:buNone/>
              <a:defRPr sz="1600">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24438552-2874-4DC9-8D16-71FC1093BAC3}"/>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6" name="NEW Brand Colors 2018">
            <a:extLst>
              <a:ext uri="{FF2B5EF4-FFF2-40B4-BE49-F238E27FC236}">
                <a16:creationId xmlns:a16="http://schemas.microsoft.com/office/drawing/2014/main" id="{3F91A658-6353-4E6A-AF8C-58A00608B6E4}"/>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10" name="Rectangle 9">
            <a:extLst>
              <a:ext uri="{FF2B5EF4-FFF2-40B4-BE49-F238E27FC236}">
                <a16:creationId xmlns:a16="http://schemas.microsoft.com/office/drawing/2014/main" id="{9A86808F-85C3-4252-ABA7-645A29DE7084}"/>
              </a:ext>
            </a:extLst>
          </p:cNvPr>
          <p:cNvSpPr/>
          <p:nvPr userDrawn="1"/>
        </p:nvSpPr>
        <p:spPr bwMode="auto">
          <a:xfrm>
            <a:off x="0" y="0"/>
            <a:ext cx="12192000" cy="291402"/>
          </a:xfrm>
          <a:prstGeom prst="rect">
            <a:avLst/>
          </a:prstGeom>
          <a:solidFill>
            <a:srgbClr val="5FA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close up of a sign&#10;&#10;Description automatically generated">
            <a:extLst>
              <a:ext uri="{FF2B5EF4-FFF2-40B4-BE49-F238E27FC236}">
                <a16:creationId xmlns:a16="http://schemas.microsoft.com/office/drawing/2014/main" id="{F7C2AC90-14D6-4704-A58F-5D40645A4804}"/>
              </a:ext>
            </a:extLst>
          </p:cNvPr>
          <p:cNvPicPr>
            <a:picLocks noChangeAspect="1"/>
          </p:cNvPicPr>
          <p:nvPr userDrawn="1"/>
        </p:nvPicPr>
        <p:blipFill>
          <a:blip r:embed="rId3"/>
          <a:stretch>
            <a:fillRect/>
          </a:stretch>
        </p:blipFill>
        <p:spPr>
          <a:xfrm>
            <a:off x="10168128" y="329184"/>
            <a:ext cx="1746504" cy="700439"/>
          </a:xfrm>
          <a:prstGeom prst="rect">
            <a:avLst/>
          </a:prstGeom>
        </p:spPr>
      </p:pic>
    </p:spTree>
    <p:extLst>
      <p:ext uri="{BB962C8B-B14F-4D97-AF65-F5344CB8AC3E}">
        <p14:creationId xmlns:p14="http://schemas.microsoft.com/office/powerpoint/2010/main" val="32655433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84048"/>
            <a:ext cx="9582912" cy="553998"/>
          </a:xfrm>
        </p:spPr>
        <p:txBody>
          <a:bodyPr/>
          <a:lstStyle>
            <a:lvl1pPr>
              <a:defRPr sz="3600">
                <a:solidFill>
                  <a:schemeClr val="tx1">
                    <a:lumMod val="90000"/>
                    <a:lumOff val="10000"/>
                  </a:schemeClr>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5088720D-3E13-4F7A-B395-DE80891786BD}"/>
              </a:ext>
            </a:extLst>
          </p:cNvPr>
          <p:cNvSpPr/>
          <p:nvPr userDrawn="1"/>
        </p:nvSpPr>
        <p:spPr bwMode="auto">
          <a:xfrm>
            <a:off x="0" y="0"/>
            <a:ext cx="12192000" cy="291402"/>
          </a:xfrm>
          <a:prstGeom prst="rect">
            <a:avLst/>
          </a:prstGeom>
          <a:solidFill>
            <a:srgbClr val="5FA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A close up of a sign&#10;&#10;Description automatically generated">
            <a:extLst>
              <a:ext uri="{FF2B5EF4-FFF2-40B4-BE49-F238E27FC236}">
                <a16:creationId xmlns:a16="http://schemas.microsoft.com/office/drawing/2014/main" id="{13C8E4D1-7F07-4DDF-87CA-87666138ED96}"/>
              </a:ext>
            </a:extLst>
          </p:cNvPr>
          <p:cNvPicPr>
            <a:picLocks noChangeAspect="1"/>
          </p:cNvPicPr>
          <p:nvPr userDrawn="1"/>
        </p:nvPicPr>
        <p:blipFill>
          <a:blip r:embed="rId2"/>
          <a:stretch>
            <a:fillRect/>
          </a:stretch>
        </p:blipFill>
        <p:spPr>
          <a:xfrm>
            <a:off x="10168128" y="329184"/>
            <a:ext cx="1746504" cy="700439"/>
          </a:xfrm>
          <a:prstGeom prst="rect">
            <a:avLst/>
          </a:prstGeom>
        </p:spPr>
      </p:pic>
    </p:spTree>
    <p:extLst>
      <p:ext uri="{BB962C8B-B14F-4D97-AF65-F5344CB8AC3E}">
        <p14:creationId xmlns:p14="http://schemas.microsoft.com/office/powerpoint/2010/main" val="271675610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lank - Logo Righ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FA6139-93F7-4EA6-930D-021235F987CF}"/>
              </a:ext>
            </a:extLst>
          </p:cNvPr>
          <p:cNvSpPr txBox="1"/>
          <p:nvPr userDrawn="1"/>
        </p:nvSpPr>
        <p:spPr>
          <a:xfrm>
            <a:off x="187037" y="6606983"/>
            <a:ext cx="8453001" cy="1661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1200" b="0" i="0" u="none" strike="noStrike" kern="0" cap="none" spc="0" normalizeH="0" baseline="0" noProof="0" dirty="0">
                <a:ln>
                  <a:noFill/>
                </a:ln>
                <a:solidFill>
                  <a:schemeClr val="bg1"/>
                </a:solidFill>
                <a:effectLst/>
                <a:uLnTx/>
                <a:uFillTx/>
              </a:rPr>
              <a:t>Copyright © Opsgility, LLC - </a:t>
            </a:r>
            <a:r>
              <a:rPr kumimoji="0" lang="en-US" sz="12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Not</a:t>
            </a:r>
            <a:r>
              <a:rPr kumimoji="0" lang="en-US" sz="1200" b="0" i="0" u="none" strike="noStrike" kern="0" cap="none" spc="0" normalizeH="0" baseline="0" noProof="0" dirty="0">
                <a:ln>
                  <a:noFill/>
                </a:ln>
                <a:solidFill>
                  <a:schemeClr val="bg1"/>
                </a:solidFill>
                <a:effectLst/>
                <a:uLnTx/>
                <a:uFillTx/>
              </a:rPr>
              <a:t> for redistribution or redelivery</a:t>
            </a:r>
          </a:p>
        </p:txBody>
      </p:sp>
      <p:pic>
        <p:nvPicPr>
          <p:cNvPr id="3" name="NEW Brand Colors 2018">
            <a:extLst>
              <a:ext uri="{FF2B5EF4-FFF2-40B4-BE49-F238E27FC236}">
                <a16:creationId xmlns:a16="http://schemas.microsoft.com/office/drawing/2014/main" id="{7BC91143-02C7-47B4-A3CA-D8E45FA0DA89}"/>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pic>
        <p:nvPicPr>
          <p:cNvPr id="5" name="Picture 4" descr="A close up of a sign&#10;&#10;Description automatically generated">
            <a:extLst>
              <a:ext uri="{FF2B5EF4-FFF2-40B4-BE49-F238E27FC236}">
                <a16:creationId xmlns:a16="http://schemas.microsoft.com/office/drawing/2014/main" id="{B2EA3E24-4F3D-417E-9DF0-264C66314D06}"/>
              </a:ext>
            </a:extLst>
          </p:cNvPr>
          <p:cNvPicPr>
            <a:picLocks noChangeAspect="1"/>
          </p:cNvPicPr>
          <p:nvPr userDrawn="1"/>
        </p:nvPicPr>
        <p:blipFill>
          <a:blip r:embed="rId3"/>
          <a:stretch>
            <a:fillRect/>
          </a:stretch>
        </p:blipFill>
        <p:spPr>
          <a:xfrm>
            <a:off x="10168128" y="329184"/>
            <a:ext cx="1746504" cy="700439"/>
          </a:xfrm>
          <a:prstGeom prst="rect">
            <a:avLst/>
          </a:prstGeom>
        </p:spPr>
      </p:pic>
    </p:spTree>
    <p:extLst>
      <p:ext uri="{BB962C8B-B14F-4D97-AF65-F5344CB8AC3E}">
        <p14:creationId xmlns:p14="http://schemas.microsoft.com/office/powerpoint/2010/main" val="16806395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No Indent - blu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1649682"/>
          </a:xfrm>
        </p:spPr>
        <p:txBody>
          <a:bodyPr wrap="square">
            <a:spAutoFit/>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24438552-2874-4DC9-8D16-71FC1093BAC3}"/>
              </a:ext>
            </a:extLst>
          </p:cNvPr>
          <p:cNvSpPr txBox="1"/>
          <p:nvPr userDrawn="1"/>
        </p:nvSpPr>
        <p:spPr>
          <a:xfrm>
            <a:off x="187037" y="6606983"/>
            <a:ext cx="8453001" cy="110800"/>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8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Copyright © Opsgility, LLC - Not for redistribution or redelivery</a:t>
            </a:r>
          </a:p>
        </p:txBody>
      </p:sp>
      <p:pic>
        <p:nvPicPr>
          <p:cNvPr id="6" name="NEW Brand Colors 2018">
            <a:extLst>
              <a:ext uri="{FF2B5EF4-FFF2-40B4-BE49-F238E27FC236}">
                <a16:creationId xmlns:a16="http://schemas.microsoft.com/office/drawing/2014/main" id="{3F91A658-6353-4E6A-AF8C-58A00608B6E4}"/>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10" name="Rectangle 9">
            <a:extLst>
              <a:ext uri="{FF2B5EF4-FFF2-40B4-BE49-F238E27FC236}">
                <a16:creationId xmlns:a16="http://schemas.microsoft.com/office/drawing/2014/main" id="{7471CE79-CE58-49C3-BA7D-D344C30EBDCD}"/>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824CC2BE-0B62-4C31-8078-967FEBF20C0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168128" y="329184"/>
            <a:ext cx="1746504" cy="700438"/>
          </a:xfrm>
          <a:prstGeom prst="rect">
            <a:avLst/>
          </a:prstGeom>
        </p:spPr>
      </p:pic>
    </p:spTree>
    <p:extLst>
      <p:ext uri="{BB962C8B-B14F-4D97-AF65-F5344CB8AC3E}">
        <p14:creationId xmlns:p14="http://schemas.microsoft.com/office/powerpoint/2010/main" val="640729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lank - Logo Lef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FA6139-93F7-4EA6-930D-021235F987CF}"/>
              </a:ext>
            </a:extLst>
          </p:cNvPr>
          <p:cNvSpPr txBox="1"/>
          <p:nvPr userDrawn="1"/>
        </p:nvSpPr>
        <p:spPr>
          <a:xfrm>
            <a:off x="187037" y="6606983"/>
            <a:ext cx="8453001" cy="166199"/>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1200" b="0" i="0" u="none" strike="noStrike" kern="0" cap="none" spc="0" normalizeH="0" baseline="0" noProof="0" dirty="0">
                <a:ln>
                  <a:noFill/>
                </a:ln>
                <a:solidFill>
                  <a:schemeClr val="bg1"/>
                </a:solidFill>
                <a:effectLst/>
                <a:uLnTx/>
                <a:uFillTx/>
              </a:rPr>
              <a:t>Copyright © Opsgility, LLC - </a:t>
            </a:r>
            <a:r>
              <a:rPr kumimoji="0" lang="en-US" sz="1200" b="0" i="0" u="none" strike="noStrike" kern="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rPr>
              <a:t>Not</a:t>
            </a:r>
            <a:r>
              <a:rPr kumimoji="0" lang="en-US" sz="1200" b="0" i="0" u="none" strike="noStrike" kern="0" cap="none" spc="0" normalizeH="0" baseline="0" noProof="0" dirty="0">
                <a:ln>
                  <a:noFill/>
                </a:ln>
                <a:solidFill>
                  <a:schemeClr val="bg1"/>
                </a:solidFill>
                <a:effectLst/>
                <a:uLnTx/>
                <a:uFillTx/>
              </a:rPr>
              <a:t> for redistribution or redelivery</a:t>
            </a:r>
          </a:p>
        </p:txBody>
      </p:sp>
      <p:pic>
        <p:nvPicPr>
          <p:cNvPr id="3" name="NEW Brand Colors 2018">
            <a:extLst>
              <a:ext uri="{FF2B5EF4-FFF2-40B4-BE49-F238E27FC236}">
                <a16:creationId xmlns:a16="http://schemas.microsoft.com/office/drawing/2014/main" id="{7BC91143-02C7-47B4-A3CA-D8E45FA0DA89}"/>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pic>
        <p:nvPicPr>
          <p:cNvPr id="6" name="Picture 5" descr="A close up of a sign&#10;&#10;Description automatically generated">
            <a:extLst>
              <a:ext uri="{FF2B5EF4-FFF2-40B4-BE49-F238E27FC236}">
                <a16:creationId xmlns:a16="http://schemas.microsoft.com/office/drawing/2014/main" id="{E448BDC4-FC35-4AC9-956E-FC31D84EC905}"/>
              </a:ext>
            </a:extLst>
          </p:cNvPr>
          <p:cNvPicPr>
            <a:picLocks noChangeAspect="1"/>
          </p:cNvPicPr>
          <p:nvPr userDrawn="1"/>
        </p:nvPicPr>
        <p:blipFill>
          <a:blip r:embed="rId3"/>
          <a:stretch>
            <a:fillRect/>
          </a:stretch>
        </p:blipFill>
        <p:spPr>
          <a:xfrm>
            <a:off x="274320" y="6190488"/>
            <a:ext cx="1746504" cy="700439"/>
          </a:xfrm>
          <a:prstGeom prst="rect">
            <a:avLst/>
          </a:prstGeom>
        </p:spPr>
      </p:pic>
    </p:spTree>
    <p:extLst>
      <p:ext uri="{BB962C8B-B14F-4D97-AF65-F5344CB8AC3E}">
        <p14:creationId xmlns:p14="http://schemas.microsoft.com/office/powerpoint/2010/main" val="9513877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8339286-F556-42BC-ADF8-012F92B42DF8}"/>
              </a:ext>
            </a:extLst>
          </p:cNvPr>
          <p:cNvSpPr/>
          <p:nvPr userDrawn="1"/>
        </p:nvSpPr>
        <p:spPr bwMode="auto">
          <a:xfrm>
            <a:off x="0" y="0"/>
            <a:ext cx="9143999" cy="6858000"/>
          </a:xfrm>
          <a:prstGeom prst="rect">
            <a:avLst/>
          </a:prstGeom>
          <a:solidFill>
            <a:srgbClr val="5FA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 name="Text Placeholder 4"/>
          <p:cNvSpPr>
            <a:spLocks noGrp="1"/>
          </p:cNvSpPr>
          <p:nvPr>
            <p:ph type="body" sz="quarter" idx="12" hasCustomPrompt="1"/>
          </p:nvPr>
        </p:nvSpPr>
        <p:spPr>
          <a:xfrm>
            <a:off x="585216" y="3977319"/>
            <a:ext cx="8236055"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tx1"/>
                </a:solidFill>
                <a:latin typeface="Segoe UI Semilight" panose="020B0402040204020203" pitchFamily="34" charset="0"/>
                <a:cs typeface="Segoe UI Semilight" panose="020B0402040204020203" pitchFamily="34" charset="0"/>
              </a:defRPr>
            </a:lvl1pPr>
          </a:lstStyle>
          <a:p>
            <a:pPr lvl="0"/>
            <a:r>
              <a:rPr lang="en-US" dirty="0"/>
              <a:t>Demo title</a:t>
            </a:r>
          </a:p>
        </p:txBody>
      </p:sp>
      <p:pic>
        <p:nvPicPr>
          <p:cNvPr id="4" name="NEW Brand Colors 2018">
            <a:extLst>
              <a:ext uri="{FF2B5EF4-FFF2-40B4-BE49-F238E27FC236}">
                <a16:creationId xmlns:a16="http://schemas.microsoft.com/office/drawing/2014/main" id="{32289FA7-AB28-4FF0-B7D7-84E1289CFB3D}"/>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6" name="Title 1">
            <a:extLst>
              <a:ext uri="{FF2B5EF4-FFF2-40B4-BE49-F238E27FC236}">
                <a16:creationId xmlns:a16="http://schemas.microsoft.com/office/drawing/2014/main" id="{174B9754-BEA2-47A6-96D2-BE251345C211}"/>
              </a:ext>
            </a:extLst>
          </p:cNvPr>
          <p:cNvSpPr txBox="1">
            <a:spLocks/>
          </p:cNvSpPr>
          <p:nvPr userDrawn="1"/>
        </p:nvSpPr>
        <p:spPr>
          <a:xfrm>
            <a:off x="585216" y="2783924"/>
            <a:ext cx="9144000" cy="7478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Segoe UI Semilight" panose="020B0402040204020203" pitchFamily="34" charset="0"/>
                <a:ea typeface="+mn-ea"/>
                <a:cs typeface="Segoe UI Semilight" panose="020B0402040204020203" pitchFamily="34" charset="0"/>
              </a:defRPr>
            </a:lvl1pPr>
          </a:lstStyle>
          <a:p>
            <a:r>
              <a:rPr lang="en-US" sz="5400" dirty="0">
                <a:solidFill>
                  <a:schemeClr val="tx1"/>
                </a:solidFill>
              </a:rPr>
              <a:t>DEMO</a:t>
            </a:r>
          </a:p>
        </p:txBody>
      </p:sp>
      <p:pic>
        <p:nvPicPr>
          <p:cNvPr id="7" name="Picture 6" descr="A close up of a sign&#10;&#10;Description automatically generated">
            <a:extLst>
              <a:ext uri="{FF2B5EF4-FFF2-40B4-BE49-F238E27FC236}">
                <a16:creationId xmlns:a16="http://schemas.microsoft.com/office/drawing/2014/main" id="{954DCEFB-EABD-4090-8163-CE7DA6478521}"/>
              </a:ext>
            </a:extLst>
          </p:cNvPr>
          <p:cNvPicPr>
            <a:picLocks noChangeAspect="1"/>
          </p:cNvPicPr>
          <p:nvPr userDrawn="1"/>
        </p:nvPicPr>
        <p:blipFill>
          <a:blip r:embed="rId3"/>
          <a:stretch>
            <a:fillRect/>
          </a:stretch>
        </p:blipFill>
        <p:spPr>
          <a:xfrm>
            <a:off x="9582912" y="5769863"/>
            <a:ext cx="2350008" cy="942476"/>
          </a:xfrm>
          <a:prstGeom prst="rect">
            <a:avLst/>
          </a:prstGeom>
        </p:spPr>
      </p:pic>
    </p:spTree>
    <p:extLst>
      <p:ext uri="{BB962C8B-B14F-4D97-AF65-F5344CB8AC3E}">
        <p14:creationId xmlns:p14="http://schemas.microsoft.com/office/powerpoint/2010/main" val="2308724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SkillMeUp Lab">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45A5AD-D809-49F0-ACBC-D5B15BE28C05}"/>
              </a:ext>
            </a:extLst>
          </p:cNvPr>
          <p:cNvSpPr/>
          <p:nvPr userDrawn="1"/>
        </p:nvSpPr>
        <p:spPr bwMode="auto">
          <a:xfrm>
            <a:off x="0" y="0"/>
            <a:ext cx="9143999" cy="6858000"/>
          </a:xfrm>
          <a:prstGeom prst="rect">
            <a:avLst/>
          </a:prstGeom>
          <a:solidFill>
            <a:srgbClr val="5FA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 name="Rectangle 3">
            <a:extLst>
              <a:ext uri="{FF2B5EF4-FFF2-40B4-BE49-F238E27FC236}">
                <a16:creationId xmlns:a16="http://schemas.microsoft.com/office/drawing/2014/main" id="{B87BD04C-F0C5-4BDE-8783-C9CE53154E15}"/>
              </a:ext>
            </a:extLst>
          </p:cNvPr>
          <p:cNvSpPr/>
          <p:nvPr userDrawn="1"/>
        </p:nvSpPr>
        <p:spPr bwMode="auto">
          <a:xfrm>
            <a:off x="0" y="0"/>
            <a:ext cx="12192000" cy="9852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585216" y="3977319"/>
            <a:ext cx="8238744" cy="369332"/>
          </a:xfrm>
          <a:noFill/>
        </p:spPr>
        <p:txBody>
          <a:bodyPr lIns="0" tIns="0" rIns="0" bIns="0">
            <a:noAutofit/>
          </a:bodyPr>
          <a:lstStyle>
            <a:lvl1pPr marL="0" indent="0">
              <a:spcBef>
                <a:spcPts val="0"/>
              </a:spcBef>
              <a:spcAft>
                <a:spcPts val="0"/>
              </a:spcAft>
              <a:buFont typeface="Arial" panose="020B0604020202020204" pitchFamily="34" charset="0"/>
              <a:buNone/>
              <a:defRPr sz="2400" spc="0" baseline="0">
                <a:solidFill>
                  <a:schemeClr val="tx1"/>
                </a:solidFill>
                <a:latin typeface="Segoe UI Semilight" panose="020B0402040204020203" pitchFamily="34" charset="0"/>
                <a:cs typeface="Segoe UI Semilight" panose="020B0402040204020203" pitchFamily="34" charset="0"/>
              </a:defRPr>
            </a:lvl1pPr>
          </a:lstStyle>
          <a:p>
            <a:pPr lvl="0"/>
            <a:r>
              <a:rPr lang="en-US" dirty="0"/>
              <a:t>Lab title and instructions</a:t>
            </a:r>
          </a:p>
        </p:txBody>
      </p:sp>
      <p:pic>
        <p:nvPicPr>
          <p:cNvPr id="7" name="NEW Brand Colors 2018">
            <a:extLst>
              <a:ext uri="{FF2B5EF4-FFF2-40B4-BE49-F238E27FC236}">
                <a16:creationId xmlns:a16="http://schemas.microsoft.com/office/drawing/2014/main" id="{E44AF8B0-01E3-4F57-8346-50A3495DFABE}"/>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17" name="Title 1">
            <a:extLst>
              <a:ext uri="{FF2B5EF4-FFF2-40B4-BE49-F238E27FC236}">
                <a16:creationId xmlns:a16="http://schemas.microsoft.com/office/drawing/2014/main" id="{AA18E9FF-C1B1-4735-8A5B-E9B40CC48D03}"/>
              </a:ext>
            </a:extLst>
          </p:cNvPr>
          <p:cNvSpPr txBox="1">
            <a:spLocks/>
          </p:cNvSpPr>
          <p:nvPr userDrawn="1"/>
        </p:nvSpPr>
        <p:spPr>
          <a:xfrm>
            <a:off x="585216" y="2793965"/>
            <a:ext cx="9144000" cy="7478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Segoe UI Semilight" panose="020B0402040204020203" pitchFamily="34" charset="0"/>
                <a:ea typeface="+mn-ea"/>
                <a:cs typeface="Segoe UI Semilight" panose="020B0402040204020203" pitchFamily="34" charset="0"/>
              </a:defRPr>
            </a:lvl1pPr>
          </a:lstStyle>
          <a:p>
            <a:r>
              <a:rPr lang="en-US" sz="5400" dirty="0">
                <a:solidFill>
                  <a:schemeClr val="tx1"/>
                </a:solidFill>
              </a:rPr>
              <a:t>LAB</a:t>
            </a:r>
          </a:p>
        </p:txBody>
      </p:sp>
      <p:pic>
        <p:nvPicPr>
          <p:cNvPr id="10" name="Picture 9" descr="A close up of a sign&#10;&#10;Description automatically generated">
            <a:extLst>
              <a:ext uri="{FF2B5EF4-FFF2-40B4-BE49-F238E27FC236}">
                <a16:creationId xmlns:a16="http://schemas.microsoft.com/office/drawing/2014/main" id="{1F24999C-947F-43BB-ACBB-7EEDD02E677E}"/>
              </a:ext>
            </a:extLst>
          </p:cNvPr>
          <p:cNvPicPr>
            <a:picLocks noChangeAspect="1"/>
          </p:cNvPicPr>
          <p:nvPr userDrawn="1"/>
        </p:nvPicPr>
        <p:blipFill>
          <a:blip r:embed="rId3"/>
          <a:stretch>
            <a:fillRect/>
          </a:stretch>
        </p:blipFill>
        <p:spPr>
          <a:xfrm>
            <a:off x="9582912" y="5769863"/>
            <a:ext cx="2350008" cy="942476"/>
          </a:xfrm>
          <a:prstGeom prst="rect">
            <a:avLst/>
          </a:prstGeom>
        </p:spPr>
      </p:pic>
    </p:spTree>
    <p:extLst>
      <p:ext uri="{BB962C8B-B14F-4D97-AF65-F5344CB8AC3E}">
        <p14:creationId xmlns:p14="http://schemas.microsoft.com/office/powerpoint/2010/main" val="3649138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2A3B1A-528B-4A04-92F5-EBEDE1CD2109}"/>
              </a:ext>
            </a:extLst>
          </p:cNvPr>
          <p:cNvSpPr/>
          <p:nvPr userDrawn="1"/>
        </p:nvSpPr>
        <p:spPr bwMode="auto">
          <a:xfrm>
            <a:off x="0" y="0"/>
            <a:ext cx="9143999" cy="6858000"/>
          </a:xfrm>
          <a:prstGeom prst="rect">
            <a:avLst/>
          </a:prstGeom>
          <a:solidFill>
            <a:srgbClr val="5FA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hasCustomPrompt="1"/>
          </p:nvPr>
        </p:nvSpPr>
        <p:spPr>
          <a:xfrm>
            <a:off x="585216" y="3006979"/>
            <a:ext cx="6652163" cy="747897"/>
          </a:xfrm>
          <a:prstGeom prst="rect">
            <a:avLst/>
          </a:prstGeo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Segoe UI Semilight" panose="020B0402040204020203" pitchFamily="34" charset="0"/>
                <a:ea typeface="+mn-ea"/>
                <a:cs typeface="Segoe UI Semilight" panose="020B0402040204020203" pitchFamily="34" charset="0"/>
              </a:defRPr>
            </a:lvl1pPr>
          </a:lstStyle>
          <a:p>
            <a:r>
              <a:rPr lang="en-US" dirty="0"/>
              <a:t>Video</a:t>
            </a:r>
          </a:p>
        </p:txBody>
      </p:sp>
      <p:pic>
        <p:nvPicPr>
          <p:cNvPr id="3" name="NEW Brand Colors 2018">
            <a:extLst>
              <a:ext uri="{FF2B5EF4-FFF2-40B4-BE49-F238E27FC236}">
                <a16:creationId xmlns:a16="http://schemas.microsoft.com/office/drawing/2014/main" id="{D84C7163-FBE8-4927-B25C-0FC0E4F031E5}"/>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pic>
        <p:nvPicPr>
          <p:cNvPr id="8" name="Picture 7" descr="A close up of a sign&#10;&#10;Description automatically generated">
            <a:extLst>
              <a:ext uri="{FF2B5EF4-FFF2-40B4-BE49-F238E27FC236}">
                <a16:creationId xmlns:a16="http://schemas.microsoft.com/office/drawing/2014/main" id="{1A19EBBD-80D0-4172-9D68-A9DDF9224400}"/>
              </a:ext>
            </a:extLst>
          </p:cNvPr>
          <p:cNvPicPr>
            <a:picLocks noChangeAspect="1"/>
          </p:cNvPicPr>
          <p:nvPr userDrawn="1"/>
        </p:nvPicPr>
        <p:blipFill>
          <a:blip r:embed="rId3"/>
          <a:stretch>
            <a:fillRect/>
          </a:stretch>
        </p:blipFill>
        <p:spPr>
          <a:xfrm>
            <a:off x="9582912" y="5769863"/>
            <a:ext cx="2350008" cy="942476"/>
          </a:xfrm>
          <a:prstGeom prst="rect">
            <a:avLst/>
          </a:prstGeom>
        </p:spPr>
      </p:pic>
    </p:spTree>
    <p:extLst>
      <p:ext uri="{BB962C8B-B14F-4D97-AF65-F5344CB8AC3E}">
        <p14:creationId xmlns:p14="http://schemas.microsoft.com/office/powerpoint/2010/main" val="1830059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83BEAC-C7A7-4364-BB31-C9DD363C24B8}"/>
              </a:ext>
            </a:extLst>
          </p:cNvPr>
          <p:cNvSpPr/>
          <p:nvPr userDrawn="1"/>
        </p:nvSpPr>
        <p:spPr bwMode="auto">
          <a:xfrm>
            <a:off x="0" y="0"/>
            <a:ext cx="9143999" cy="6858000"/>
          </a:xfrm>
          <a:prstGeom prst="rect">
            <a:avLst/>
          </a:prstGeom>
          <a:solidFill>
            <a:srgbClr val="5FAA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hasCustomPrompt="1"/>
          </p:nvPr>
        </p:nvSpPr>
        <p:spPr>
          <a:xfrm>
            <a:off x="585216" y="2786509"/>
            <a:ext cx="7333099" cy="747897"/>
          </a:xfrm>
          <a:prstGeom prst="rect">
            <a:avLst/>
          </a:prstGeo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Segoe UI Semilight" panose="020B0402040204020203" pitchFamily="34" charset="0"/>
                <a:ea typeface="+mn-ea"/>
                <a:cs typeface="Segoe UI Semilight" panose="020B0402040204020203" pitchFamily="34" charset="0"/>
              </a:defRPr>
            </a:lvl1pPr>
          </a:lstStyle>
          <a:p>
            <a:r>
              <a:rPr lang="en-US" dirty="0"/>
              <a:t>Section title</a:t>
            </a:r>
          </a:p>
        </p:txBody>
      </p:sp>
      <p:pic>
        <p:nvPicPr>
          <p:cNvPr id="3" name="NEW Brand Colors 2018">
            <a:extLst>
              <a:ext uri="{FF2B5EF4-FFF2-40B4-BE49-F238E27FC236}">
                <a16:creationId xmlns:a16="http://schemas.microsoft.com/office/drawing/2014/main" id="{16F36015-22C5-44D8-9E9F-B130B12CD97E}"/>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pic>
        <p:nvPicPr>
          <p:cNvPr id="8" name="Picture 7" descr="A close up of a sign&#10;&#10;Description automatically generated">
            <a:extLst>
              <a:ext uri="{FF2B5EF4-FFF2-40B4-BE49-F238E27FC236}">
                <a16:creationId xmlns:a16="http://schemas.microsoft.com/office/drawing/2014/main" id="{3B4B0326-E45C-4682-B99B-B629D7D9AFBA}"/>
              </a:ext>
            </a:extLst>
          </p:cNvPr>
          <p:cNvPicPr>
            <a:picLocks noChangeAspect="1"/>
          </p:cNvPicPr>
          <p:nvPr userDrawn="1"/>
        </p:nvPicPr>
        <p:blipFill>
          <a:blip r:embed="rId3"/>
          <a:stretch>
            <a:fillRect/>
          </a:stretch>
        </p:blipFill>
        <p:spPr>
          <a:xfrm>
            <a:off x="9582912" y="5769863"/>
            <a:ext cx="2350008" cy="942476"/>
          </a:xfrm>
          <a:prstGeom prst="rect">
            <a:avLst/>
          </a:prstGeom>
        </p:spPr>
      </p:pic>
    </p:spTree>
    <p:extLst>
      <p:ext uri="{BB962C8B-B14F-4D97-AF65-F5344CB8AC3E}">
        <p14:creationId xmlns:p14="http://schemas.microsoft.com/office/powerpoint/2010/main" val="3812508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tx1"/>
        </a:solidFill>
        <a:effectLst/>
      </p:bgPr>
    </p:bg>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B1E7A68E-D5DA-446F-BC63-A20487482D73}"/>
              </a:ext>
            </a:extLst>
          </p:cNvPr>
          <p:cNvPicPr>
            <a:picLocks noChangeAspect="1"/>
          </p:cNvPicPr>
          <p:nvPr userDrawn="1"/>
        </p:nvPicPr>
        <p:blipFill>
          <a:blip r:embed="rId2"/>
          <a:stretch>
            <a:fillRect/>
          </a:stretch>
        </p:blipFill>
        <p:spPr>
          <a:xfrm>
            <a:off x="2927604" y="2158309"/>
            <a:ext cx="6336792" cy="2541385"/>
          </a:xfrm>
          <a:prstGeom prst="rect">
            <a:avLst/>
          </a:prstGeom>
        </p:spPr>
      </p:pic>
    </p:spTree>
    <p:extLst>
      <p:ext uri="{BB962C8B-B14F-4D97-AF65-F5344CB8AC3E}">
        <p14:creationId xmlns:p14="http://schemas.microsoft.com/office/powerpoint/2010/main" val="809783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amp; Non-bulleted text No Indent With URL - blu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384048"/>
            <a:ext cx="9582912" cy="553998"/>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1649682"/>
          </a:xfrm>
        </p:spPr>
        <p:txBody>
          <a:bodyPr wrap="square">
            <a:spAutoFit/>
          </a:bodyPr>
          <a:lstStyle>
            <a:lvl1pPr marL="0" indent="0">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NEW Brand Colors 2018">
            <a:extLst>
              <a:ext uri="{FF2B5EF4-FFF2-40B4-BE49-F238E27FC236}">
                <a16:creationId xmlns:a16="http://schemas.microsoft.com/office/drawing/2014/main" id="{3F91A658-6353-4E6A-AF8C-58A00608B6E4}"/>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8" name="Text Placeholder 3">
            <a:extLst>
              <a:ext uri="{FF2B5EF4-FFF2-40B4-BE49-F238E27FC236}">
                <a16:creationId xmlns:a16="http://schemas.microsoft.com/office/drawing/2014/main" id="{61AFD38D-937D-7941-9EEB-8CE7F4E2A9EE}"/>
              </a:ext>
            </a:extLst>
          </p:cNvPr>
          <p:cNvSpPr>
            <a:spLocks noGrp="1"/>
          </p:cNvSpPr>
          <p:nvPr>
            <p:ph type="body" sz="quarter" idx="11" hasCustomPrompt="1"/>
          </p:nvPr>
        </p:nvSpPr>
        <p:spPr>
          <a:xfrm>
            <a:off x="586389" y="6044184"/>
            <a:ext cx="11018520" cy="359171"/>
          </a:xfrm>
          <a:solidFill>
            <a:srgbClr val="1C6982"/>
          </a:solidFill>
        </p:spPr>
        <p:txBody>
          <a:bodyPr vert="horz" wrap="none" lIns="0" tIns="0" rIns="0" bIns="0" rtlCol="0" anchor="ctr" anchorCtr="0">
            <a:noAutofit/>
          </a:bodyPr>
          <a:lstStyle>
            <a:lvl1pPr marL="0" indent="0" algn="ctr">
              <a:buNone/>
              <a:defRPr lang="en-US" sz="2000" dirty="0">
                <a:solidFill>
                  <a:schemeClr val="bg1"/>
                </a:solidFill>
                <a:latin typeface="+mn-lt"/>
                <a:cs typeface="+mn-cs"/>
              </a:defRPr>
            </a:lvl1pPr>
            <a:lvl2pPr>
              <a:defRPr lang="en-US" dirty="0"/>
            </a:lvl2pPr>
            <a:lvl3pPr>
              <a:defRPr lang="en-US" dirty="0"/>
            </a:lvl3pPr>
            <a:lvl4pPr>
              <a:defRPr lang="en-US" dirty="0"/>
            </a:lvl4pPr>
            <a:lvl5pPr>
              <a:defRPr lang="en-US" dirty="0"/>
            </a:lvl5pPr>
          </a:lstStyle>
          <a:p>
            <a:pPr marL="228600" lvl="0" indent="-228600" algn="ctr"/>
            <a:r>
              <a:rPr lang="en-US" dirty="0"/>
              <a:t>https://azure.microsoft.com/services/virtual-machines/</a:t>
            </a:r>
          </a:p>
        </p:txBody>
      </p:sp>
      <p:sp>
        <p:nvSpPr>
          <p:cNvPr id="11" name="Rectangle 10">
            <a:extLst>
              <a:ext uri="{FF2B5EF4-FFF2-40B4-BE49-F238E27FC236}">
                <a16:creationId xmlns:a16="http://schemas.microsoft.com/office/drawing/2014/main" id="{C56FC9D8-4844-472C-BEAA-08FF9C61B0B4}"/>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44B17907-945A-4E0A-B708-DD0CB6DF5C1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168128" y="329184"/>
            <a:ext cx="1746504" cy="700438"/>
          </a:xfrm>
          <a:prstGeom prst="rect">
            <a:avLst/>
          </a:prstGeom>
        </p:spPr>
      </p:pic>
    </p:spTree>
    <p:extLst>
      <p:ext uri="{BB962C8B-B14F-4D97-AF65-F5344CB8AC3E}">
        <p14:creationId xmlns:p14="http://schemas.microsoft.com/office/powerpoint/2010/main" val="21350610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bulleted tex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85216" y="379457"/>
            <a:ext cx="9582912" cy="553998"/>
          </a:xfrm>
          <a:noFill/>
        </p:spPr>
        <p:txBody>
          <a:bodyPr/>
          <a:lstStyle>
            <a:lvl1pPr>
              <a:defRPr>
                <a:solidFill>
                  <a:srgbClr val="2E3E3E"/>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84A5B181-ABAD-4AC0-A19C-47CDE891BFE4}"/>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a:extLst>
              <a:ext uri="{FF2B5EF4-FFF2-40B4-BE49-F238E27FC236}">
                <a16:creationId xmlns:a16="http://schemas.microsoft.com/office/drawing/2014/main" id="{2F560E33-ACD2-4712-B2F7-7BA58446696B}"/>
              </a:ext>
            </a:extLst>
          </p:cNvPr>
          <p:cNvSpPr>
            <a:spLocks noGrp="1"/>
          </p:cNvSpPr>
          <p:nvPr>
            <p:ph type="body" sz="quarter" idx="10" hasCustomPrompt="1"/>
          </p:nvPr>
        </p:nvSpPr>
        <p:spPr bwMode="white">
          <a:xfrm>
            <a:off x="585216" y="1447799"/>
            <a:ext cx="11151917"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11627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AF518A35-ADFF-4F57-B249-6CAEC3DEA5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0168128" y="329184"/>
            <a:ext cx="1746504" cy="700438"/>
          </a:xfrm>
          <a:prstGeom prst="rect">
            <a:avLst/>
          </a:prstGeom>
        </p:spPr>
      </p:pic>
    </p:spTree>
    <p:extLst>
      <p:ext uri="{BB962C8B-B14F-4D97-AF65-F5344CB8AC3E}">
        <p14:creationId xmlns:p14="http://schemas.microsoft.com/office/powerpoint/2010/main" val="41762611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bulleted text With URL">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85216" y="379457"/>
            <a:ext cx="9582912" cy="553998"/>
          </a:xfrm>
        </p:spPr>
        <p:txBody>
          <a:bodyPr/>
          <a:lstStyle>
            <a:lvl1pPr>
              <a:defRPr>
                <a:solidFill>
                  <a:srgbClr val="2E3E3E"/>
                </a:solidFill>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85216" y="1447799"/>
            <a:ext cx="11151917"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11627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a:extLst>
              <a:ext uri="{FF2B5EF4-FFF2-40B4-BE49-F238E27FC236}">
                <a16:creationId xmlns:a16="http://schemas.microsoft.com/office/drawing/2014/main" id="{2DB74055-3372-4D31-B698-27E1B778172B}"/>
              </a:ext>
            </a:extLst>
          </p:cNvPr>
          <p:cNvSpPr>
            <a:spLocks noGrp="1"/>
          </p:cNvSpPr>
          <p:nvPr>
            <p:ph type="body" sz="quarter" idx="11" hasCustomPrompt="1"/>
          </p:nvPr>
        </p:nvSpPr>
        <p:spPr>
          <a:xfrm>
            <a:off x="585216" y="6043400"/>
            <a:ext cx="11151917" cy="359171"/>
          </a:xfrm>
          <a:solidFill>
            <a:srgbClr val="1C6982"/>
          </a:solidFill>
        </p:spPr>
        <p:txBody>
          <a:bodyPr vert="horz" wrap="none" lIns="0" tIns="0" rIns="0" bIns="0" rtlCol="0" anchor="ctr" anchorCtr="0">
            <a:noAutofit/>
          </a:bodyPr>
          <a:lstStyle>
            <a:lvl1pPr marL="0" indent="0" algn="ctr">
              <a:buNone/>
              <a:defRPr lang="en-US" sz="2000" dirty="0">
                <a:solidFill>
                  <a:schemeClr val="bg1"/>
                </a:solidFill>
                <a:latin typeface="+mn-lt"/>
                <a:cs typeface="+mn-cs"/>
              </a:defRPr>
            </a:lvl1pPr>
            <a:lvl2pPr>
              <a:defRPr lang="en-US" dirty="0"/>
            </a:lvl2pPr>
            <a:lvl3pPr>
              <a:defRPr lang="en-US" dirty="0"/>
            </a:lvl3pPr>
            <a:lvl4pPr>
              <a:defRPr lang="en-US" dirty="0"/>
            </a:lvl4pPr>
            <a:lvl5pPr>
              <a:defRPr lang="en-US" dirty="0"/>
            </a:lvl5pPr>
          </a:lstStyle>
          <a:p>
            <a:pPr marL="228600" lvl="0" indent="-228600" algn="ctr"/>
            <a:r>
              <a:rPr lang="en-US" dirty="0"/>
              <a:t>https://azure.microsoft.com/services/virtual-machines/</a:t>
            </a:r>
          </a:p>
        </p:txBody>
      </p:sp>
      <p:sp>
        <p:nvSpPr>
          <p:cNvPr id="8" name="Rectangle 7">
            <a:extLst>
              <a:ext uri="{FF2B5EF4-FFF2-40B4-BE49-F238E27FC236}">
                <a16:creationId xmlns:a16="http://schemas.microsoft.com/office/drawing/2014/main" id="{9E9BF4DB-E417-49CC-896D-432C04A5091D}"/>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7AFEC611-D07F-4C13-96EE-9271FE1560E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0168128" y="329184"/>
            <a:ext cx="1746504" cy="700438"/>
          </a:xfrm>
          <a:prstGeom prst="rect">
            <a:avLst/>
          </a:prstGeom>
        </p:spPr>
      </p:pic>
    </p:spTree>
    <p:extLst>
      <p:ext uri="{BB962C8B-B14F-4D97-AF65-F5344CB8AC3E}">
        <p14:creationId xmlns:p14="http://schemas.microsoft.com/office/powerpoint/2010/main" val="332850093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image" Target="../media/image1.emf"/><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itle Placeholder 1">
            <a:extLst>
              <a:ext uri="{FF2B5EF4-FFF2-40B4-BE49-F238E27FC236}">
                <a16:creationId xmlns:a16="http://schemas.microsoft.com/office/drawing/2014/main" id="{A8B8231B-FF22-4099-B2C0-1E57DC83111E}"/>
              </a:ext>
            </a:extLst>
          </p:cNvPr>
          <p:cNvSpPr>
            <a:spLocks noGrp="1"/>
          </p:cNvSpPr>
          <p:nvPr>
            <p:ph type="title"/>
          </p:nvPr>
        </p:nvSpPr>
        <p:spPr>
          <a:xfrm>
            <a:off x="585216" y="379457"/>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73" r:id="rId1"/>
    <p:sldLayoutId id="2147484745" r:id="rId2"/>
    <p:sldLayoutId id="2147484678" r:id="rId3"/>
    <p:sldLayoutId id="2147484580" r:id="rId4"/>
    <p:sldLayoutId id="2147484240" r:id="rId5"/>
    <p:sldLayoutId id="2147484688" r:id="rId6"/>
    <p:sldLayoutId id="2147484696" r:id="rId7"/>
    <p:sldLayoutId id="2147484680" r:id="rId8"/>
    <p:sldLayoutId id="2147484697" r:id="rId9"/>
    <p:sldLayoutId id="2147484701" r:id="rId10"/>
    <p:sldLayoutId id="2147484710" r:id="rId11"/>
    <p:sldLayoutId id="2147484702" r:id="rId12"/>
    <p:sldLayoutId id="2147484711" r:id="rId13"/>
    <p:sldLayoutId id="2147484699" r:id="rId14"/>
    <p:sldLayoutId id="2147484693" r:id="rId15"/>
    <p:sldLayoutId id="2147484703" r:id="rId16"/>
    <p:sldLayoutId id="2147484704" r:id="rId17"/>
    <p:sldLayoutId id="2147484705" r:id="rId18"/>
    <p:sldLayoutId id="2147484707" r:id="rId19"/>
    <p:sldLayoutId id="2147484708" r:id="rId20"/>
    <p:sldLayoutId id="2147484706" r:id="rId21"/>
    <p:sldLayoutId id="2147484709" r:id="rId22"/>
    <p:sldLayoutId id="2147484585" r:id="rId23"/>
    <p:sldLayoutId id="2147484256" r:id="rId24"/>
    <p:sldLayoutId id="2147484712" r:id="rId25"/>
    <p:sldLayoutId id="2147484249" r:id="rId26"/>
    <p:sldLayoutId id="2147484676" r:id="rId27"/>
    <p:sldLayoutId id="2147484582" r:id="rId28"/>
    <p:sldLayoutId id="2147484584" r:id="rId29"/>
    <p:sldLayoutId id="2147484299" r:id="rId30"/>
    <p:sldLayoutId id="2147484746" r:id="rId31"/>
    <p:sldLayoutId id="2147484747" r:id="rId32"/>
    <p:sldLayoutId id="2147484748" r:id="rId33"/>
    <p:sldLayoutId id="2147484749"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lumMod val="90000"/>
              <a:lumOff val="10000"/>
            </a:schemeClr>
          </a:solidFill>
          <a:effectLst/>
          <a:latin typeface="Segoe UI Semilight" panose="020B0402040204020203" pitchFamily="34" charset="0"/>
          <a:ea typeface="+mn-ea"/>
          <a:cs typeface="Segoe UI Semilight" panose="020B04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itle Placeholder 1">
            <a:extLst>
              <a:ext uri="{FF2B5EF4-FFF2-40B4-BE49-F238E27FC236}">
                <a16:creationId xmlns:a16="http://schemas.microsoft.com/office/drawing/2014/main" id="{A8B8231B-FF22-4099-B2C0-1E57DC83111E}"/>
              </a:ext>
            </a:extLst>
          </p:cNvPr>
          <p:cNvSpPr>
            <a:spLocks noGrp="1"/>
          </p:cNvSpPr>
          <p:nvPr>
            <p:ph type="title"/>
          </p:nvPr>
        </p:nvSpPr>
        <p:spPr>
          <a:xfrm>
            <a:off x="585216" y="379457"/>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Tree>
    <p:extLst>
      <p:ext uri="{BB962C8B-B14F-4D97-AF65-F5344CB8AC3E}">
        <p14:creationId xmlns:p14="http://schemas.microsoft.com/office/powerpoint/2010/main" val="2011911048"/>
      </p:ext>
    </p:extLst>
  </p:cSld>
  <p:clrMap bg1="lt1" tx1="dk1" bg2="lt2" tx2="dk2" accent1="accent1" accent2="accent2" accent3="accent3" accent4="accent4" accent5="accent5" accent6="accent6" hlink="hlink" folHlink="folHlink"/>
  <p:sldLayoutIdLst>
    <p:sldLayoutId id="2147484714" r:id="rId1"/>
    <p:sldLayoutId id="2147484715" r:id="rId2"/>
    <p:sldLayoutId id="2147484716" r:id="rId3"/>
    <p:sldLayoutId id="2147484717" r:id="rId4"/>
    <p:sldLayoutId id="2147484718" r:id="rId5"/>
    <p:sldLayoutId id="2147484719" r:id="rId6"/>
    <p:sldLayoutId id="2147484720" r:id="rId7"/>
    <p:sldLayoutId id="2147484721" r:id="rId8"/>
    <p:sldLayoutId id="2147484722" r:id="rId9"/>
    <p:sldLayoutId id="2147484723" r:id="rId10"/>
    <p:sldLayoutId id="2147484724" r:id="rId11"/>
    <p:sldLayoutId id="2147484725" r:id="rId12"/>
    <p:sldLayoutId id="2147484726" r:id="rId13"/>
    <p:sldLayoutId id="2147484727" r:id="rId14"/>
    <p:sldLayoutId id="2147484728" r:id="rId15"/>
    <p:sldLayoutId id="2147484729" r:id="rId16"/>
    <p:sldLayoutId id="2147484730" r:id="rId17"/>
    <p:sldLayoutId id="2147484731" r:id="rId18"/>
    <p:sldLayoutId id="2147484732" r:id="rId19"/>
    <p:sldLayoutId id="2147484733" r:id="rId20"/>
    <p:sldLayoutId id="2147484734" r:id="rId21"/>
    <p:sldLayoutId id="2147484735" r:id="rId22"/>
    <p:sldLayoutId id="2147484736" r:id="rId23"/>
    <p:sldLayoutId id="2147484737" r:id="rId24"/>
    <p:sldLayoutId id="2147484738" r:id="rId25"/>
    <p:sldLayoutId id="2147484739" r:id="rId26"/>
    <p:sldLayoutId id="2147484740" r:id="rId27"/>
    <p:sldLayoutId id="2147484741" r:id="rId28"/>
    <p:sldLayoutId id="2147484742" r:id="rId29"/>
    <p:sldLayoutId id="2147484743" r:id="rId30"/>
    <p:sldLayoutId id="214748474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lumMod val="90000"/>
              <a:lumOff val="10000"/>
            </a:schemeClr>
          </a:solidFill>
          <a:effectLst/>
          <a:latin typeface="Segoe UI Semilight" panose="020B0402040204020203" pitchFamily="34" charset="0"/>
          <a:ea typeface="+mn-ea"/>
          <a:cs typeface="Segoe UI Semilight" panose="020B0402040204020203"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emf"/><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1.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3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hyperlink" Target="https://azure.microsoft.com/migrati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hyperlink" Target="https://aks.ms/datamigra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hyperlink" Target="https://appmigration.microsoft.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a:t>Architecting </a:t>
            </a:r>
            <a:r>
              <a:rPr lang="en-US"/>
              <a:t>Azure Migration</a:t>
            </a:r>
            <a:endParaRPr lang="en-US" dirty="0"/>
          </a:p>
        </p:txBody>
      </p:sp>
      <p:sp>
        <p:nvSpPr>
          <p:cNvPr id="2" name="Text Placeholder 1">
            <a:extLst>
              <a:ext uri="{FF2B5EF4-FFF2-40B4-BE49-F238E27FC236}">
                <a16:creationId xmlns:a16="http://schemas.microsoft.com/office/drawing/2014/main" id="{F3AB2DE2-134A-4F6A-A5B8-CF0750015C20}"/>
              </a:ext>
            </a:extLst>
          </p:cNvPr>
          <p:cNvSpPr>
            <a:spLocks noGrp="1"/>
          </p:cNvSpPr>
          <p:nvPr>
            <p:ph type="body" sz="quarter" idx="14"/>
          </p:nvPr>
        </p:nvSpPr>
        <p:spPr>
          <a:xfrm>
            <a:off x="893763" y="5053460"/>
            <a:ext cx="5235575" cy="430887"/>
          </a:xfrm>
        </p:spPr>
        <p:txBody>
          <a:bodyPr/>
          <a:lstStyle/>
          <a:p>
            <a:r>
              <a:rPr lang="en-US" dirty="0"/>
              <a:t>Azure Solutions Architect Expert</a:t>
            </a:r>
          </a:p>
        </p:txBody>
      </p:sp>
    </p:spTree>
    <p:extLst>
      <p:ext uri="{BB962C8B-B14F-4D97-AF65-F5344CB8AC3E}">
        <p14:creationId xmlns:p14="http://schemas.microsoft.com/office/powerpoint/2010/main" val="3495489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8DE892-ECBD-421B-821A-8EF6E4C57851}"/>
              </a:ext>
            </a:extLst>
          </p:cNvPr>
          <p:cNvSpPr>
            <a:spLocks noGrp="1"/>
          </p:cNvSpPr>
          <p:nvPr>
            <p:ph type="title"/>
          </p:nvPr>
        </p:nvSpPr>
        <p:spPr/>
        <p:txBody>
          <a:bodyPr/>
          <a:lstStyle/>
          <a:p>
            <a:r>
              <a:rPr lang="en-US" dirty="0"/>
              <a:t>Migration Assessment</a:t>
            </a:r>
          </a:p>
        </p:txBody>
      </p:sp>
    </p:spTree>
    <p:extLst>
      <p:ext uri="{BB962C8B-B14F-4D97-AF65-F5344CB8AC3E}">
        <p14:creationId xmlns:p14="http://schemas.microsoft.com/office/powerpoint/2010/main" val="2176550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205F3-3322-429A-8F49-4A02C4B0D3E7}"/>
              </a:ext>
            </a:extLst>
          </p:cNvPr>
          <p:cNvSpPr>
            <a:spLocks noGrp="1"/>
          </p:cNvSpPr>
          <p:nvPr>
            <p:ph type="title"/>
          </p:nvPr>
        </p:nvSpPr>
        <p:spPr/>
        <p:txBody>
          <a:bodyPr/>
          <a:lstStyle/>
          <a:p>
            <a:r>
              <a:rPr lang="en-IE" dirty="0"/>
              <a:t>Build a Migration Assessment Plan</a:t>
            </a:r>
          </a:p>
        </p:txBody>
      </p:sp>
      <p:cxnSp>
        <p:nvCxnSpPr>
          <p:cNvPr id="10" name="Straight Connector 9">
            <a:extLst>
              <a:ext uri="{FF2B5EF4-FFF2-40B4-BE49-F238E27FC236}">
                <a16:creationId xmlns:a16="http://schemas.microsoft.com/office/drawing/2014/main" id="{3ED9C395-2F70-4347-9ABA-EC8CA7A1AAF2}"/>
              </a:ext>
            </a:extLst>
          </p:cNvPr>
          <p:cNvCxnSpPr/>
          <p:nvPr/>
        </p:nvCxnSpPr>
        <p:spPr>
          <a:xfrm>
            <a:off x="588263" y="2098158"/>
            <a:ext cx="11155680" cy="0"/>
          </a:xfrm>
          <a:prstGeom prst="line">
            <a:avLst/>
          </a:prstGeom>
          <a:ln w="28575">
            <a:solidFill>
              <a:srgbClr val="1C6982"/>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Text Placeholder 5">
            <a:extLst>
              <a:ext uri="{FF2B5EF4-FFF2-40B4-BE49-F238E27FC236}">
                <a16:creationId xmlns:a16="http://schemas.microsoft.com/office/drawing/2014/main" id="{1E40883B-D64D-4A08-A924-DC7A6DA49616}"/>
              </a:ext>
            </a:extLst>
          </p:cNvPr>
          <p:cNvSpPr txBox="1">
            <a:spLocks/>
          </p:cNvSpPr>
          <p:nvPr/>
        </p:nvSpPr>
        <p:spPr>
          <a:xfrm>
            <a:off x="496316" y="1385271"/>
            <a:ext cx="3474720" cy="430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Discovery</a:t>
            </a:r>
          </a:p>
        </p:txBody>
      </p:sp>
      <p:sp>
        <p:nvSpPr>
          <p:cNvPr id="6" name="Text Placeholder 1">
            <a:extLst>
              <a:ext uri="{FF2B5EF4-FFF2-40B4-BE49-F238E27FC236}">
                <a16:creationId xmlns:a16="http://schemas.microsoft.com/office/drawing/2014/main" id="{5325D9C6-B430-4451-A30D-922BF14D0206}"/>
              </a:ext>
            </a:extLst>
          </p:cNvPr>
          <p:cNvSpPr txBox="1">
            <a:spLocks/>
          </p:cNvSpPr>
          <p:nvPr/>
        </p:nvSpPr>
        <p:spPr>
          <a:xfrm>
            <a:off x="585216" y="2407236"/>
            <a:ext cx="5212080" cy="282718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24"/>
              </a:spcBef>
              <a:buNone/>
            </a:pPr>
            <a:r>
              <a:rPr lang="en-US" sz="2000" dirty="0"/>
              <a:t>Business context</a:t>
            </a:r>
          </a:p>
          <a:p>
            <a:pPr marL="0" indent="0">
              <a:spcBef>
                <a:spcPts val="1224"/>
              </a:spcBef>
              <a:buNone/>
            </a:pPr>
            <a:r>
              <a:rPr lang="en-US" sz="2000" dirty="0"/>
              <a:t>Migration goals</a:t>
            </a:r>
          </a:p>
          <a:p>
            <a:pPr marL="0" indent="0">
              <a:spcBef>
                <a:spcPts val="1224"/>
              </a:spcBef>
              <a:buNone/>
            </a:pPr>
            <a:r>
              <a:rPr lang="en-US" sz="2000" dirty="0"/>
              <a:t>Applications</a:t>
            </a:r>
          </a:p>
          <a:p>
            <a:pPr marL="0" indent="0">
              <a:spcBef>
                <a:spcPts val="1224"/>
              </a:spcBef>
              <a:buNone/>
            </a:pPr>
            <a:r>
              <a:rPr lang="en-US" sz="2000" dirty="0"/>
              <a:t>Infrastructure</a:t>
            </a:r>
          </a:p>
          <a:p>
            <a:pPr marL="0" indent="0">
              <a:spcBef>
                <a:spcPts val="1224"/>
              </a:spcBef>
              <a:buNone/>
            </a:pPr>
            <a:r>
              <a:rPr lang="en-US" sz="2000" dirty="0"/>
              <a:t>Requirements</a:t>
            </a:r>
          </a:p>
          <a:p>
            <a:pPr marL="0" indent="0">
              <a:spcBef>
                <a:spcPts val="1224"/>
              </a:spcBef>
              <a:buNone/>
            </a:pPr>
            <a:r>
              <a:rPr lang="en-US" sz="2000" dirty="0"/>
              <a:t>Pain points</a:t>
            </a:r>
          </a:p>
        </p:txBody>
      </p:sp>
    </p:spTree>
    <p:extLst>
      <p:ext uri="{BB962C8B-B14F-4D97-AF65-F5344CB8AC3E}">
        <p14:creationId xmlns:p14="http://schemas.microsoft.com/office/powerpoint/2010/main" val="25785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205F3-3322-429A-8F49-4A02C4B0D3E7}"/>
              </a:ext>
            </a:extLst>
          </p:cNvPr>
          <p:cNvSpPr>
            <a:spLocks noGrp="1"/>
          </p:cNvSpPr>
          <p:nvPr>
            <p:ph type="title"/>
          </p:nvPr>
        </p:nvSpPr>
        <p:spPr/>
        <p:txBody>
          <a:bodyPr/>
          <a:lstStyle/>
          <a:p>
            <a:r>
              <a:rPr lang="en-IE" dirty="0"/>
              <a:t>Build a Migration Assessment Plan</a:t>
            </a:r>
          </a:p>
        </p:txBody>
      </p:sp>
      <p:sp>
        <p:nvSpPr>
          <p:cNvPr id="2" name="Text Placeholder 1">
            <a:extLst>
              <a:ext uri="{FF2B5EF4-FFF2-40B4-BE49-F238E27FC236}">
                <a16:creationId xmlns:a16="http://schemas.microsoft.com/office/drawing/2014/main" id="{E9B1EC34-8200-4CDA-A605-7980B02A1B41}"/>
              </a:ext>
            </a:extLst>
          </p:cNvPr>
          <p:cNvSpPr>
            <a:spLocks noGrp="1"/>
          </p:cNvSpPr>
          <p:nvPr>
            <p:ph type="body" sz="quarter" idx="10"/>
          </p:nvPr>
        </p:nvSpPr>
        <p:spPr/>
        <p:txBody>
          <a:bodyPr/>
          <a:lstStyle/>
          <a:p>
            <a:r>
              <a:rPr lang="en-US" dirty="0"/>
              <a:t>Business context</a:t>
            </a:r>
          </a:p>
          <a:p>
            <a:r>
              <a:rPr lang="en-US" dirty="0"/>
              <a:t>Migration goals</a:t>
            </a:r>
          </a:p>
          <a:p>
            <a:r>
              <a:rPr lang="en-US" dirty="0"/>
              <a:t>Applications</a:t>
            </a:r>
          </a:p>
          <a:p>
            <a:r>
              <a:rPr lang="en-US" dirty="0"/>
              <a:t>Infrastructure</a:t>
            </a:r>
          </a:p>
          <a:p>
            <a:r>
              <a:rPr lang="en-US" dirty="0"/>
              <a:t>Requirements</a:t>
            </a:r>
          </a:p>
          <a:p>
            <a:r>
              <a:rPr lang="en-US" dirty="0"/>
              <a:t>Pain points</a:t>
            </a:r>
          </a:p>
        </p:txBody>
      </p:sp>
      <p:sp>
        <p:nvSpPr>
          <p:cNvPr id="4" name="Text Placeholder 3">
            <a:extLst>
              <a:ext uri="{FF2B5EF4-FFF2-40B4-BE49-F238E27FC236}">
                <a16:creationId xmlns:a16="http://schemas.microsoft.com/office/drawing/2014/main" id="{453662C8-157F-4954-A437-57CC25E6BE0F}"/>
              </a:ext>
            </a:extLst>
          </p:cNvPr>
          <p:cNvSpPr>
            <a:spLocks noGrp="1"/>
          </p:cNvSpPr>
          <p:nvPr>
            <p:ph type="body" sz="quarter" idx="12"/>
          </p:nvPr>
        </p:nvSpPr>
        <p:spPr>
          <a:xfrm>
            <a:off x="6394703" y="2364057"/>
            <a:ext cx="5212080" cy="1415772"/>
          </a:xfrm>
        </p:spPr>
        <p:txBody>
          <a:bodyPr/>
          <a:lstStyle/>
          <a:p>
            <a:r>
              <a:rPr lang="en-US" dirty="0"/>
              <a:t>Overall migration approach</a:t>
            </a:r>
          </a:p>
          <a:p>
            <a:r>
              <a:rPr lang="en-US" dirty="0"/>
              <a:t>Detailed migration design</a:t>
            </a:r>
          </a:p>
          <a:p>
            <a:r>
              <a:rPr lang="en-US" dirty="0"/>
              <a:t>Migration schedule</a:t>
            </a:r>
          </a:p>
        </p:txBody>
      </p:sp>
      <p:sp>
        <p:nvSpPr>
          <p:cNvPr id="6" name="Text Placeholder 5">
            <a:extLst>
              <a:ext uri="{FF2B5EF4-FFF2-40B4-BE49-F238E27FC236}">
                <a16:creationId xmlns:a16="http://schemas.microsoft.com/office/drawing/2014/main" id="{D67547DB-7FF4-4C1A-B284-6855A75457E2}"/>
              </a:ext>
            </a:extLst>
          </p:cNvPr>
          <p:cNvSpPr>
            <a:spLocks noGrp="1"/>
          </p:cNvSpPr>
          <p:nvPr>
            <p:ph type="body" sz="quarter" idx="13"/>
          </p:nvPr>
        </p:nvSpPr>
        <p:spPr/>
        <p:txBody>
          <a:bodyPr/>
          <a:lstStyle/>
          <a:p>
            <a:r>
              <a:rPr lang="en-US" dirty="0"/>
              <a:t>Discovery</a:t>
            </a:r>
          </a:p>
        </p:txBody>
      </p:sp>
      <p:sp>
        <p:nvSpPr>
          <p:cNvPr id="7" name="Text Placeholder 6">
            <a:extLst>
              <a:ext uri="{FF2B5EF4-FFF2-40B4-BE49-F238E27FC236}">
                <a16:creationId xmlns:a16="http://schemas.microsoft.com/office/drawing/2014/main" id="{9E19A7D7-8C42-4199-A58B-C543AE930E25}"/>
              </a:ext>
            </a:extLst>
          </p:cNvPr>
          <p:cNvSpPr>
            <a:spLocks noGrp="1"/>
          </p:cNvSpPr>
          <p:nvPr>
            <p:ph type="body" sz="quarter" idx="14"/>
          </p:nvPr>
        </p:nvSpPr>
        <p:spPr/>
        <p:txBody>
          <a:bodyPr/>
          <a:lstStyle/>
          <a:p>
            <a:r>
              <a:rPr lang="en-US" dirty="0"/>
              <a:t>Planning</a:t>
            </a:r>
          </a:p>
        </p:txBody>
      </p:sp>
      <p:cxnSp>
        <p:nvCxnSpPr>
          <p:cNvPr id="11" name="Straight Connector 10">
            <a:extLst>
              <a:ext uri="{FF2B5EF4-FFF2-40B4-BE49-F238E27FC236}">
                <a16:creationId xmlns:a16="http://schemas.microsoft.com/office/drawing/2014/main" id="{A5F53BB6-EF26-4104-B058-98F66CA2C314}"/>
              </a:ext>
            </a:extLst>
          </p:cNvPr>
          <p:cNvCxnSpPr>
            <a:cxnSpLocks/>
          </p:cNvCxnSpPr>
          <p:nvPr/>
        </p:nvCxnSpPr>
        <p:spPr>
          <a:xfrm>
            <a:off x="6394703" y="2098158"/>
            <a:ext cx="5349240" cy="0"/>
          </a:xfrm>
          <a:prstGeom prst="line">
            <a:avLst/>
          </a:prstGeom>
          <a:ln w="28575">
            <a:solidFill>
              <a:srgbClr val="1C6982"/>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944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205F3-3322-429A-8F49-4A02C4B0D3E7}"/>
              </a:ext>
            </a:extLst>
          </p:cNvPr>
          <p:cNvSpPr>
            <a:spLocks noGrp="1"/>
          </p:cNvSpPr>
          <p:nvPr>
            <p:ph type="title"/>
          </p:nvPr>
        </p:nvSpPr>
        <p:spPr/>
        <p:txBody>
          <a:bodyPr/>
          <a:lstStyle/>
          <a:p>
            <a:r>
              <a:rPr lang="en-IE" dirty="0"/>
              <a:t>Build a Migration Assessment Plan</a:t>
            </a:r>
          </a:p>
        </p:txBody>
      </p:sp>
      <p:sp>
        <p:nvSpPr>
          <p:cNvPr id="2" name="Text Placeholder 1">
            <a:extLst>
              <a:ext uri="{FF2B5EF4-FFF2-40B4-BE49-F238E27FC236}">
                <a16:creationId xmlns:a16="http://schemas.microsoft.com/office/drawing/2014/main" id="{E9B1EC34-8200-4CDA-A605-7980B02A1B41}"/>
              </a:ext>
            </a:extLst>
          </p:cNvPr>
          <p:cNvSpPr>
            <a:spLocks noGrp="1"/>
          </p:cNvSpPr>
          <p:nvPr>
            <p:ph type="body" sz="quarter" idx="10"/>
          </p:nvPr>
        </p:nvSpPr>
        <p:spPr/>
        <p:txBody>
          <a:bodyPr/>
          <a:lstStyle/>
          <a:p>
            <a:r>
              <a:rPr lang="en-US" dirty="0"/>
              <a:t>Business context</a:t>
            </a:r>
          </a:p>
          <a:p>
            <a:r>
              <a:rPr lang="en-US" dirty="0"/>
              <a:t>Migration goals</a:t>
            </a:r>
          </a:p>
          <a:p>
            <a:r>
              <a:rPr lang="en-US" dirty="0"/>
              <a:t>Applications</a:t>
            </a:r>
          </a:p>
          <a:p>
            <a:r>
              <a:rPr lang="en-US" dirty="0"/>
              <a:t>Infrastructure</a:t>
            </a:r>
          </a:p>
          <a:p>
            <a:r>
              <a:rPr lang="en-US" dirty="0"/>
              <a:t>Requirements</a:t>
            </a:r>
          </a:p>
          <a:p>
            <a:r>
              <a:rPr lang="en-US" dirty="0"/>
              <a:t>Pain points</a:t>
            </a:r>
          </a:p>
        </p:txBody>
      </p:sp>
      <p:sp>
        <p:nvSpPr>
          <p:cNvPr id="4" name="Text Placeholder 3">
            <a:extLst>
              <a:ext uri="{FF2B5EF4-FFF2-40B4-BE49-F238E27FC236}">
                <a16:creationId xmlns:a16="http://schemas.microsoft.com/office/drawing/2014/main" id="{453662C8-157F-4954-A437-57CC25E6BE0F}"/>
              </a:ext>
            </a:extLst>
          </p:cNvPr>
          <p:cNvSpPr>
            <a:spLocks noGrp="1"/>
          </p:cNvSpPr>
          <p:nvPr>
            <p:ph type="body" sz="quarter" idx="12"/>
          </p:nvPr>
        </p:nvSpPr>
        <p:spPr/>
        <p:txBody>
          <a:bodyPr/>
          <a:lstStyle/>
          <a:p>
            <a:r>
              <a:rPr lang="en-US" dirty="0"/>
              <a:t>Migration plan review</a:t>
            </a:r>
          </a:p>
          <a:p>
            <a:r>
              <a:rPr lang="en-US" dirty="0"/>
              <a:t>Risk assessment</a:t>
            </a:r>
          </a:p>
          <a:p>
            <a:r>
              <a:rPr lang="en-US" dirty="0"/>
              <a:t>Cost analysis and business case</a:t>
            </a:r>
          </a:p>
          <a:p>
            <a:r>
              <a:rPr lang="en-US" dirty="0"/>
              <a:t>Go/no-go</a:t>
            </a:r>
          </a:p>
        </p:txBody>
      </p:sp>
      <p:sp>
        <p:nvSpPr>
          <p:cNvPr id="6" name="Text Placeholder 5">
            <a:extLst>
              <a:ext uri="{FF2B5EF4-FFF2-40B4-BE49-F238E27FC236}">
                <a16:creationId xmlns:a16="http://schemas.microsoft.com/office/drawing/2014/main" id="{D67547DB-7FF4-4C1A-B284-6855A75457E2}"/>
              </a:ext>
            </a:extLst>
          </p:cNvPr>
          <p:cNvSpPr>
            <a:spLocks noGrp="1"/>
          </p:cNvSpPr>
          <p:nvPr>
            <p:ph type="body" sz="quarter" idx="13"/>
          </p:nvPr>
        </p:nvSpPr>
        <p:spPr/>
        <p:txBody>
          <a:bodyPr/>
          <a:lstStyle/>
          <a:p>
            <a:r>
              <a:rPr lang="en-US" dirty="0"/>
              <a:t>Discovery</a:t>
            </a:r>
          </a:p>
        </p:txBody>
      </p:sp>
      <p:sp>
        <p:nvSpPr>
          <p:cNvPr id="7" name="Text Placeholder 6">
            <a:extLst>
              <a:ext uri="{FF2B5EF4-FFF2-40B4-BE49-F238E27FC236}">
                <a16:creationId xmlns:a16="http://schemas.microsoft.com/office/drawing/2014/main" id="{9E19A7D7-8C42-4199-A58B-C543AE930E25}"/>
              </a:ext>
            </a:extLst>
          </p:cNvPr>
          <p:cNvSpPr>
            <a:spLocks noGrp="1"/>
          </p:cNvSpPr>
          <p:nvPr>
            <p:ph type="body" sz="quarter" idx="14"/>
          </p:nvPr>
        </p:nvSpPr>
        <p:spPr/>
        <p:txBody>
          <a:bodyPr/>
          <a:lstStyle/>
          <a:p>
            <a:r>
              <a:rPr lang="en-US" dirty="0"/>
              <a:t>Evaluation</a:t>
            </a:r>
          </a:p>
        </p:txBody>
      </p:sp>
      <p:sp>
        <p:nvSpPr>
          <p:cNvPr id="8" name="Text Placeholder 7">
            <a:extLst>
              <a:ext uri="{FF2B5EF4-FFF2-40B4-BE49-F238E27FC236}">
                <a16:creationId xmlns:a16="http://schemas.microsoft.com/office/drawing/2014/main" id="{69BA924F-57EF-4EF8-B568-C3408BAFFCCD}"/>
              </a:ext>
            </a:extLst>
          </p:cNvPr>
          <p:cNvSpPr>
            <a:spLocks noGrp="1"/>
          </p:cNvSpPr>
          <p:nvPr>
            <p:ph type="body" sz="quarter" idx="15"/>
          </p:nvPr>
        </p:nvSpPr>
        <p:spPr/>
        <p:txBody>
          <a:bodyPr/>
          <a:lstStyle/>
          <a:p>
            <a:r>
              <a:rPr lang="en-US" dirty="0"/>
              <a:t>Overall migration approach</a:t>
            </a:r>
          </a:p>
          <a:p>
            <a:r>
              <a:rPr lang="en-US" dirty="0"/>
              <a:t>Detailed migration design</a:t>
            </a:r>
          </a:p>
          <a:p>
            <a:r>
              <a:rPr lang="en-US" dirty="0"/>
              <a:t>Migration schedule</a:t>
            </a:r>
          </a:p>
        </p:txBody>
      </p:sp>
      <p:sp>
        <p:nvSpPr>
          <p:cNvPr id="9" name="Text Placeholder 8">
            <a:extLst>
              <a:ext uri="{FF2B5EF4-FFF2-40B4-BE49-F238E27FC236}">
                <a16:creationId xmlns:a16="http://schemas.microsoft.com/office/drawing/2014/main" id="{A582258B-5162-4E1D-9BFB-ED92E789DAA6}"/>
              </a:ext>
            </a:extLst>
          </p:cNvPr>
          <p:cNvSpPr>
            <a:spLocks noGrp="1"/>
          </p:cNvSpPr>
          <p:nvPr>
            <p:ph type="body" sz="quarter" idx="16"/>
          </p:nvPr>
        </p:nvSpPr>
        <p:spPr/>
        <p:txBody>
          <a:bodyPr/>
          <a:lstStyle/>
          <a:p>
            <a:r>
              <a:rPr lang="en-US" dirty="0"/>
              <a:t>Planning</a:t>
            </a:r>
          </a:p>
        </p:txBody>
      </p:sp>
      <p:cxnSp>
        <p:nvCxnSpPr>
          <p:cNvPr id="10" name="Straight Connector 9">
            <a:extLst>
              <a:ext uri="{FF2B5EF4-FFF2-40B4-BE49-F238E27FC236}">
                <a16:creationId xmlns:a16="http://schemas.microsoft.com/office/drawing/2014/main" id="{CC4E2BAD-83A5-4C74-B7A2-B4BC875F6031}"/>
              </a:ext>
            </a:extLst>
          </p:cNvPr>
          <p:cNvCxnSpPr>
            <a:cxnSpLocks/>
          </p:cNvCxnSpPr>
          <p:nvPr/>
        </p:nvCxnSpPr>
        <p:spPr>
          <a:xfrm>
            <a:off x="8281851" y="2098158"/>
            <a:ext cx="3462092" cy="0"/>
          </a:xfrm>
          <a:prstGeom prst="line">
            <a:avLst/>
          </a:prstGeom>
          <a:ln w="28575">
            <a:solidFill>
              <a:srgbClr val="1C6982"/>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0155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9A96-7C6A-493F-9087-162635FFB48A}"/>
              </a:ext>
            </a:extLst>
          </p:cNvPr>
          <p:cNvSpPr>
            <a:spLocks noGrp="1"/>
          </p:cNvSpPr>
          <p:nvPr>
            <p:ph type="title"/>
          </p:nvPr>
        </p:nvSpPr>
        <p:spPr/>
        <p:txBody>
          <a:bodyPr/>
          <a:lstStyle/>
          <a:p>
            <a:r>
              <a:rPr lang="en-IE" dirty="0"/>
              <a:t>Choose Your Migration Approach</a:t>
            </a:r>
          </a:p>
        </p:txBody>
      </p:sp>
      <p:sp>
        <p:nvSpPr>
          <p:cNvPr id="4" name="Rectangle 3">
            <a:extLst>
              <a:ext uri="{FF2B5EF4-FFF2-40B4-BE49-F238E27FC236}">
                <a16:creationId xmlns:a16="http://schemas.microsoft.com/office/drawing/2014/main" id="{90D451B8-9F0E-498D-BA42-E3BBB30DD446}"/>
              </a:ext>
            </a:extLst>
          </p:cNvPr>
          <p:cNvSpPr/>
          <p:nvPr/>
        </p:nvSpPr>
        <p:spPr bwMode="auto">
          <a:xfrm>
            <a:off x="8107668" y="1261151"/>
            <a:ext cx="3629465" cy="1130105"/>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800" b="1" dirty="0">
                <a:gradFill>
                  <a:gsLst>
                    <a:gs pos="0">
                      <a:srgbClr val="FFFFFF"/>
                    </a:gs>
                    <a:gs pos="100000">
                      <a:srgbClr val="FFFFFF"/>
                    </a:gs>
                  </a:gsLst>
                  <a:lin ang="5400000" scaled="0"/>
                </a:gradFill>
                <a:ea typeface="Segoe UI" pitchFamily="34" charset="0"/>
                <a:cs typeface="Segoe UI" pitchFamily="34" charset="0"/>
              </a:rPr>
              <a:t>Rehost</a:t>
            </a:r>
            <a:br>
              <a:rPr lang="en-IE" sz="1800" dirty="0">
                <a:gradFill>
                  <a:gsLst>
                    <a:gs pos="0">
                      <a:srgbClr val="FFFFFF"/>
                    </a:gs>
                    <a:gs pos="100000">
                      <a:srgbClr val="FFFFFF"/>
                    </a:gs>
                  </a:gsLst>
                  <a:lin ang="5400000" scaled="0"/>
                </a:gradFill>
                <a:ea typeface="Segoe UI" pitchFamily="34" charset="0"/>
                <a:cs typeface="Segoe UI" pitchFamily="34" charset="0"/>
              </a:rPr>
            </a:br>
            <a:r>
              <a:rPr lang="en-IE" sz="1800" dirty="0">
                <a:gradFill>
                  <a:gsLst>
                    <a:gs pos="0">
                      <a:srgbClr val="FFFFFF"/>
                    </a:gs>
                    <a:gs pos="100000">
                      <a:srgbClr val="FFFFFF"/>
                    </a:gs>
                  </a:gsLst>
                  <a:lin ang="5400000" scaled="0"/>
                </a:gradFill>
                <a:ea typeface="Segoe UI" pitchFamily="34" charset="0"/>
                <a:cs typeface="Segoe UI" pitchFamily="34" charset="0"/>
              </a:rPr>
              <a:t>Lift-and-shift to Azure IaaS, without application changes</a:t>
            </a:r>
          </a:p>
        </p:txBody>
      </p:sp>
      <p:sp>
        <p:nvSpPr>
          <p:cNvPr id="5" name="Rectangle 4">
            <a:extLst>
              <a:ext uri="{FF2B5EF4-FFF2-40B4-BE49-F238E27FC236}">
                <a16:creationId xmlns:a16="http://schemas.microsoft.com/office/drawing/2014/main" id="{E9991C17-B1B0-48C6-B4F9-55D4627051EB}"/>
              </a:ext>
            </a:extLst>
          </p:cNvPr>
          <p:cNvSpPr/>
          <p:nvPr/>
        </p:nvSpPr>
        <p:spPr bwMode="auto">
          <a:xfrm>
            <a:off x="8107666" y="2641209"/>
            <a:ext cx="3629465" cy="1130105"/>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800" b="1" dirty="0">
                <a:gradFill>
                  <a:gsLst>
                    <a:gs pos="0">
                      <a:srgbClr val="FFFFFF"/>
                    </a:gs>
                    <a:gs pos="100000">
                      <a:srgbClr val="FFFFFF"/>
                    </a:gs>
                  </a:gsLst>
                  <a:lin ang="5400000" scaled="0"/>
                </a:gradFill>
                <a:ea typeface="Segoe UI" pitchFamily="34" charset="0"/>
                <a:cs typeface="Segoe UI" pitchFamily="34" charset="0"/>
              </a:rPr>
              <a:t>Refactor</a:t>
            </a:r>
            <a:br>
              <a:rPr lang="en-IE" sz="1800" dirty="0">
                <a:gradFill>
                  <a:gsLst>
                    <a:gs pos="0">
                      <a:srgbClr val="FFFFFF"/>
                    </a:gs>
                    <a:gs pos="100000">
                      <a:srgbClr val="FFFFFF"/>
                    </a:gs>
                  </a:gsLst>
                  <a:lin ang="5400000" scaled="0"/>
                </a:gradFill>
                <a:ea typeface="Segoe UI" pitchFamily="34" charset="0"/>
                <a:cs typeface="Segoe UI" pitchFamily="34" charset="0"/>
              </a:rPr>
            </a:br>
            <a:r>
              <a:rPr lang="en-IE" sz="1800" dirty="0">
                <a:gradFill>
                  <a:gsLst>
                    <a:gs pos="0">
                      <a:srgbClr val="FFFFFF"/>
                    </a:gs>
                    <a:gs pos="100000">
                      <a:srgbClr val="FFFFFF"/>
                    </a:gs>
                  </a:gsLst>
                  <a:lin ang="5400000" scaled="0"/>
                </a:gradFill>
                <a:ea typeface="Segoe UI" pitchFamily="34" charset="0"/>
                <a:cs typeface="Segoe UI" pitchFamily="34" charset="0"/>
              </a:rPr>
              <a:t>Minor changes to run on cloud provider's platform</a:t>
            </a:r>
          </a:p>
        </p:txBody>
      </p:sp>
      <p:sp>
        <p:nvSpPr>
          <p:cNvPr id="6" name="Rectangle 5">
            <a:extLst>
              <a:ext uri="{FF2B5EF4-FFF2-40B4-BE49-F238E27FC236}">
                <a16:creationId xmlns:a16="http://schemas.microsoft.com/office/drawing/2014/main" id="{E94F3B12-49F2-4D39-B07C-69C29DC944B2}"/>
              </a:ext>
            </a:extLst>
          </p:cNvPr>
          <p:cNvSpPr/>
          <p:nvPr/>
        </p:nvSpPr>
        <p:spPr bwMode="auto">
          <a:xfrm>
            <a:off x="8107665" y="4021267"/>
            <a:ext cx="3629465" cy="1130105"/>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800" b="1" dirty="0">
                <a:gradFill>
                  <a:gsLst>
                    <a:gs pos="0">
                      <a:srgbClr val="FFFFFF"/>
                    </a:gs>
                    <a:gs pos="100000">
                      <a:srgbClr val="FFFFFF"/>
                    </a:gs>
                  </a:gsLst>
                  <a:lin ang="5400000" scaled="0"/>
                </a:gradFill>
                <a:ea typeface="Segoe UI" pitchFamily="34" charset="0"/>
                <a:cs typeface="Segoe UI" pitchFamily="34" charset="0"/>
              </a:rPr>
              <a:t>Revise</a:t>
            </a:r>
            <a:br>
              <a:rPr lang="en-IE" sz="1800" dirty="0">
                <a:gradFill>
                  <a:gsLst>
                    <a:gs pos="0">
                      <a:srgbClr val="FFFFFF"/>
                    </a:gs>
                    <a:gs pos="100000">
                      <a:srgbClr val="FFFFFF"/>
                    </a:gs>
                  </a:gsLst>
                  <a:lin ang="5400000" scaled="0"/>
                </a:gradFill>
                <a:ea typeface="Segoe UI" pitchFamily="34" charset="0"/>
                <a:cs typeface="Segoe UI" pitchFamily="34" charset="0"/>
              </a:rPr>
            </a:br>
            <a:r>
              <a:rPr lang="en-IE" sz="1800" dirty="0">
                <a:gradFill>
                  <a:gsLst>
                    <a:gs pos="0">
                      <a:srgbClr val="FFFFFF"/>
                    </a:gs>
                    <a:gs pos="100000">
                      <a:srgbClr val="FFFFFF"/>
                    </a:gs>
                  </a:gsLst>
                  <a:lin ang="5400000" scaled="0"/>
                </a:gradFill>
                <a:ea typeface="Segoe UI" pitchFamily="34" charset="0"/>
                <a:cs typeface="Segoe UI" pitchFamily="34" charset="0"/>
              </a:rPr>
              <a:t>Modernize for PaaS by updating existing code base</a:t>
            </a:r>
          </a:p>
        </p:txBody>
      </p:sp>
      <p:sp>
        <p:nvSpPr>
          <p:cNvPr id="7" name="Rectangle 6">
            <a:extLst>
              <a:ext uri="{FF2B5EF4-FFF2-40B4-BE49-F238E27FC236}">
                <a16:creationId xmlns:a16="http://schemas.microsoft.com/office/drawing/2014/main" id="{82F8926E-9648-43CF-8AD2-73F15233E791}"/>
              </a:ext>
            </a:extLst>
          </p:cNvPr>
          <p:cNvSpPr/>
          <p:nvPr/>
        </p:nvSpPr>
        <p:spPr bwMode="auto">
          <a:xfrm>
            <a:off x="8107664" y="5401325"/>
            <a:ext cx="3629465" cy="1130105"/>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800" b="1" dirty="0">
                <a:gradFill>
                  <a:gsLst>
                    <a:gs pos="0">
                      <a:srgbClr val="FFFFFF"/>
                    </a:gs>
                    <a:gs pos="100000">
                      <a:srgbClr val="FFFFFF"/>
                    </a:gs>
                  </a:gsLst>
                  <a:lin ang="5400000" scaled="0"/>
                </a:gradFill>
                <a:ea typeface="Segoe UI" pitchFamily="34" charset="0"/>
                <a:cs typeface="Segoe UI" pitchFamily="34" charset="0"/>
              </a:rPr>
              <a:t>Rebuild</a:t>
            </a:r>
            <a:br>
              <a:rPr lang="en-IE" sz="1800" dirty="0">
                <a:gradFill>
                  <a:gsLst>
                    <a:gs pos="0">
                      <a:srgbClr val="FFFFFF"/>
                    </a:gs>
                    <a:gs pos="100000">
                      <a:srgbClr val="FFFFFF"/>
                    </a:gs>
                  </a:gsLst>
                  <a:lin ang="5400000" scaled="0"/>
                </a:gradFill>
                <a:ea typeface="Segoe UI" pitchFamily="34" charset="0"/>
                <a:cs typeface="Segoe UI" pitchFamily="34" charset="0"/>
              </a:rPr>
            </a:br>
            <a:r>
              <a:rPr lang="en-IE" sz="1800" dirty="0">
                <a:gradFill>
                  <a:gsLst>
                    <a:gs pos="0">
                      <a:srgbClr val="FFFFFF"/>
                    </a:gs>
                    <a:gs pos="100000">
                      <a:srgbClr val="FFFFFF"/>
                    </a:gs>
                  </a:gsLst>
                  <a:lin ang="5400000" scaled="0"/>
                </a:gradFill>
                <a:ea typeface="Segoe UI" pitchFamily="34" charset="0"/>
                <a:cs typeface="Segoe UI" pitchFamily="34" charset="0"/>
              </a:rPr>
              <a:t>Throw away and build anew, optimized to run cloud-native</a:t>
            </a:r>
          </a:p>
        </p:txBody>
      </p:sp>
      <p:sp>
        <p:nvSpPr>
          <p:cNvPr id="8" name="Rectangle 7">
            <a:extLst>
              <a:ext uri="{FF2B5EF4-FFF2-40B4-BE49-F238E27FC236}">
                <a16:creationId xmlns:a16="http://schemas.microsoft.com/office/drawing/2014/main" id="{34945316-BFF1-402D-858C-0FC1221956C2}"/>
              </a:ext>
            </a:extLst>
          </p:cNvPr>
          <p:cNvSpPr/>
          <p:nvPr/>
        </p:nvSpPr>
        <p:spPr bwMode="auto">
          <a:xfrm>
            <a:off x="454867" y="1261151"/>
            <a:ext cx="3629465" cy="1130105"/>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800" b="1" dirty="0">
                <a:gradFill>
                  <a:gsLst>
                    <a:gs pos="0">
                      <a:srgbClr val="FFFFFF"/>
                    </a:gs>
                    <a:gs pos="100000">
                      <a:srgbClr val="FFFFFF"/>
                    </a:gs>
                  </a:gsLst>
                  <a:lin ang="5400000" scaled="0"/>
                </a:gradFill>
                <a:ea typeface="Segoe UI" pitchFamily="34" charset="0"/>
                <a:cs typeface="Segoe UI" pitchFamily="34" charset="0"/>
              </a:rPr>
              <a:t>Replace</a:t>
            </a:r>
            <a:br>
              <a:rPr lang="en-IE" sz="1800" dirty="0">
                <a:gradFill>
                  <a:gsLst>
                    <a:gs pos="0">
                      <a:srgbClr val="FFFFFF"/>
                    </a:gs>
                    <a:gs pos="100000">
                      <a:srgbClr val="FFFFFF"/>
                    </a:gs>
                  </a:gsLst>
                  <a:lin ang="5400000" scaled="0"/>
                </a:gradFill>
                <a:ea typeface="Segoe UI" pitchFamily="34" charset="0"/>
                <a:cs typeface="Segoe UI" pitchFamily="34" charset="0"/>
              </a:rPr>
            </a:br>
            <a:r>
              <a:rPr lang="en-IE" sz="1800" dirty="0">
                <a:gradFill>
                  <a:gsLst>
                    <a:gs pos="0">
                      <a:srgbClr val="FFFFFF"/>
                    </a:gs>
                    <a:gs pos="100000">
                      <a:srgbClr val="FFFFFF"/>
                    </a:gs>
                  </a:gsLst>
                  <a:lin ang="5400000" scaled="0"/>
                </a:gradFill>
                <a:ea typeface="Segoe UI" pitchFamily="34" charset="0"/>
                <a:cs typeface="Segoe UI" pitchFamily="34" charset="0"/>
              </a:rPr>
              <a:t>Discard existing application, use commercial SaaS service instead</a:t>
            </a:r>
          </a:p>
        </p:txBody>
      </p:sp>
      <p:sp>
        <p:nvSpPr>
          <p:cNvPr id="9" name="Rectangle 8">
            <a:extLst>
              <a:ext uri="{FF2B5EF4-FFF2-40B4-BE49-F238E27FC236}">
                <a16:creationId xmlns:a16="http://schemas.microsoft.com/office/drawing/2014/main" id="{448CEBC6-E46B-4D84-967E-C8BABEB4C872}"/>
              </a:ext>
            </a:extLst>
          </p:cNvPr>
          <p:cNvSpPr/>
          <p:nvPr/>
        </p:nvSpPr>
        <p:spPr bwMode="auto">
          <a:xfrm>
            <a:off x="454866" y="2641209"/>
            <a:ext cx="3629465" cy="1130105"/>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800" b="1" dirty="0">
                <a:gradFill>
                  <a:gsLst>
                    <a:gs pos="0">
                      <a:srgbClr val="FFFFFF"/>
                    </a:gs>
                    <a:gs pos="100000">
                      <a:srgbClr val="FFFFFF"/>
                    </a:gs>
                  </a:gsLst>
                  <a:lin ang="5400000" scaled="0"/>
                </a:gradFill>
                <a:ea typeface="Segoe UI" pitchFamily="34" charset="0"/>
                <a:cs typeface="Segoe UI" pitchFamily="34" charset="0"/>
              </a:rPr>
              <a:t>Retire</a:t>
            </a:r>
            <a:br>
              <a:rPr lang="en-IE" sz="1800" dirty="0">
                <a:gradFill>
                  <a:gsLst>
                    <a:gs pos="0">
                      <a:srgbClr val="FFFFFF"/>
                    </a:gs>
                    <a:gs pos="100000">
                      <a:srgbClr val="FFFFFF"/>
                    </a:gs>
                  </a:gsLst>
                  <a:lin ang="5400000" scaled="0"/>
                </a:gradFill>
                <a:ea typeface="Segoe UI" pitchFamily="34" charset="0"/>
                <a:cs typeface="Segoe UI" pitchFamily="34" charset="0"/>
              </a:rPr>
            </a:br>
            <a:r>
              <a:rPr lang="en-IE" sz="1800" dirty="0">
                <a:gradFill>
                  <a:gsLst>
                    <a:gs pos="0">
                      <a:srgbClr val="FFFFFF"/>
                    </a:gs>
                    <a:gs pos="100000">
                      <a:srgbClr val="FFFFFF"/>
                    </a:gs>
                  </a:gsLst>
                  <a:lin ang="5400000" scaled="0"/>
                </a:gradFill>
                <a:ea typeface="Segoe UI" pitchFamily="34" charset="0"/>
                <a:cs typeface="Segoe UI" pitchFamily="34" charset="0"/>
              </a:rPr>
              <a:t>Decommission existing application, no longer required</a:t>
            </a:r>
          </a:p>
        </p:txBody>
      </p:sp>
      <p:sp>
        <p:nvSpPr>
          <p:cNvPr id="10" name="Rectangle 9">
            <a:extLst>
              <a:ext uri="{FF2B5EF4-FFF2-40B4-BE49-F238E27FC236}">
                <a16:creationId xmlns:a16="http://schemas.microsoft.com/office/drawing/2014/main" id="{42F0AD37-1C3A-4942-A7CA-1AFB393B11C3}"/>
              </a:ext>
            </a:extLst>
          </p:cNvPr>
          <p:cNvSpPr/>
          <p:nvPr/>
        </p:nvSpPr>
        <p:spPr bwMode="auto">
          <a:xfrm>
            <a:off x="454866" y="4021267"/>
            <a:ext cx="3629465" cy="1130105"/>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800" b="1" dirty="0">
                <a:gradFill>
                  <a:gsLst>
                    <a:gs pos="0">
                      <a:srgbClr val="FFFFFF"/>
                    </a:gs>
                    <a:gs pos="100000">
                      <a:srgbClr val="FFFFFF"/>
                    </a:gs>
                  </a:gsLst>
                  <a:lin ang="5400000" scaled="0"/>
                </a:gradFill>
                <a:ea typeface="Segoe UI" pitchFamily="34" charset="0"/>
                <a:cs typeface="Segoe UI" pitchFamily="34" charset="0"/>
              </a:rPr>
              <a:t>Retain</a:t>
            </a:r>
            <a:br>
              <a:rPr lang="en-IE" sz="1800" dirty="0">
                <a:gradFill>
                  <a:gsLst>
                    <a:gs pos="0">
                      <a:srgbClr val="FFFFFF"/>
                    </a:gs>
                    <a:gs pos="100000">
                      <a:srgbClr val="FFFFFF"/>
                    </a:gs>
                  </a:gsLst>
                  <a:lin ang="5400000" scaled="0"/>
                </a:gradFill>
                <a:ea typeface="Segoe UI" pitchFamily="34" charset="0"/>
                <a:cs typeface="Segoe UI" pitchFamily="34" charset="0"/>
              </a:rPr>
            </a:br>
            <a:r>
              <a:rPr lang="en-IE" sz="1800" dirty="0">
                <a:gradFill>
                  <a:gsLst>
                    <a:gs pos="0">
                      <a:srgbClr val="FFFFFF"/>
                    </a:gs>
                    <a:gs pos="100000">
                      <a:srgbClr val="FFFFFF"/>
                    </a:gs>
                  </a:gsLst>
                  <a:lin ang="5400000" scaled="0"/>
                </a:gradFill>
                <a:ea typeface="Segoe UI" pitchFamily="34" charset="0"/>
                <a:cs typeface="Segoe UI" pitchFamily="34" charset="0"/>
              </a:rPr>
              <a:t>Keep existing application with on-premises infrastructure</a:t>
            </a:r>
          </a:p>
        </p:txBody>
      </p:sp>
      <p:sp>
        <p:nvSpPr>
          <p:cNvPr id="13" name="Flowchart: Decision 12">
            <a:extLst>
              <a:ext uri="{FF2B5EF4-FFF2-40B4-BE49-F238E27FC236}">
                <a16:creationId xmlns:a16="http://schemas.microsoft.com/office/drawing/2014/main" id="{2FC9D2AA-05B5-4666-A5AE-165B0E531BE4}"/>
              </a:ext>
            </a:extLst>
          </p:cNvPr>
          <p:cNvSpPr/>
          <p:nvPr/>
        </p:nvSpPr>
        <p:spPr bwMode="auto">
          <a:xfrm>
            <a:off x="4953697" y="2664562"/>
            <a:ext cx="2414953" cy="1092777"/>
          </a:xfrm>
          <a:prstGeom prst="flowChartDecision">
            <a:avLst/>
          </a:prstGeom>
          <a:solidFill>
            <a:srgbClr val="FF9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E" sz="2200" b="1" dirty="0">
                <a:solidFill>
                  <a:schemeClr val="bg1"/>
                </a:solidFill>
                <a:ea typeface="Segoe UI" pitchFamily="34" charset="0"/>
                <a:cs typeface="Segoe UI" pitchFamily="34" charset="0"/>
              </a:rPr>
              <a:t>Migrate?</a:t>
            </a:r>
          </a:p>
        </p:txBody>
      </p:sp>
      <p:sp>
        <p:nvSpPr>
          <p:cNvPr id="16" name="TextBox 15">
            <a:extLst>
              <a:ext uri="{FF2B5EF4-FFF2-40B4-BE49-F238E27FC236}">
                <a16:creationId xmlns:a16="http://schemas.microsoft.com/office/drawing/2014/main" id="{39F3087F-FCCB-474D-A94A-E97CB6021844}"/>
              </a:ext>
            </a:extLst>
          </p:cNvPr>
          <p:cNvSpPr txBox="1"/>
          <p:nvPr/>
        </p:nvSpPr>
        <p:spPr>
          <a:xfrm>
            <a:off x="4651822" y="2781524"/>
            <a:ext cx="351058" cy="307777"/>
          </a:xfrm>
          <a:prstGeom prst="rect">
            <a:avLst/>
          </a:prstGeom>
          <a:noFill/>
        </p:spPr>
        <p:txBody>
          <a:bodyPr wrap="none" lIns="0" tIns="0" rIns="0" bIns="0" rtlCol="0">
            <a:spAutoFit/>
          </a:bodyPr>
          <a:lstStyle/>
          <a:p>
            <a:pPr algn="l"/>
            <a:r>
              <a:rPr lang="en-IE" sz="2000" dirty="0">
                <a:solidFill>
                  <a:srgbClr val="1C6982"/>
                </a:solidFill>
                <a:latin typeface="+mj-lt"/>
              </a:rPr>
              <a:t>No</a:t>
            </a:r>
          </a:p>
        </p:txBody>
      </p:sp>
      <p:sp>
        <p:nvSpPr>
          <p:cNvPr id="17" name="TextBox 16">
            <a:extLst>
              <a:ext uri="{FF2B5EF4-FFF2-40B4-BE49-F238E27FC236}">
                <a16:creationId xmlns:a16="http://schemas.microsoft.com/office/drawing/2014/main" id="{A5CB2DD6-BD67-4ECC-8ED2-373AF3147F82}"/>
              </a:ext>
            </a:extLst>
          </p:cNvPr>
          <p:cNvSpPr txBox="1"/>
          <p:nvPr/>
        </p:nvSpPr>
        <p:spPr>
          <a:xfrm>
            <a:off x="7254236" y="2781524"/>
            <a:ext cx="371577" cy="307777"/>
          </a:xfrm>
          <a:prstGeom prst="rect">
            <a:avLst/>
          </a:prstGeom>
          <a:noFill/>
        </p:spPr>
        <p:txBody>
          <a:bodyPr wrap="none" lIns="0" tIns="0" rIns="0" bIns="0" rtlCol="0">
            <a:spAutoFit/>
          </a:bodyPr>
          <a:lstStyle/>
          <a:p>
            <a:pPr algn="l"/>
            <a:r>
              <a:rPr lang="en-IE" sz="2000" dirty="0">
                <a:solidFill>
                  <a:srgbClr val="1C6982"/>
                </a:solidFill>
                <a:latin typeface="+mj-lt"/>
              </a:rPr>
              <a:t>Yes</a:t>
            </a:r>
          </a:p>
        </p:txBody>
      </p:sp>
      <p:cxnSp>
        <p:nvCxnSpPr>
          <p:cNvPr id="19" name="Connector: Elbow 18">
            <a:extLst>
              <a:ext uri="{FF2B5EF4-FFF2-40B4-BE49-F238E27FC236}">
                <a16:creationId xmlns:a16="http://schemas.microsoft.com/office/drawing/2014/main" id="{50632840-2D52-403F-A4E7-AA40D9CB8B89}"/>
              </a:ext>
            </a:extLst>
          </p:cNvPr>
          <p:cNvCxnSpPr>
            <a:cxnSpLocks/>
            <a:stCxn id="13" idx="3"/>
            <a:endCxn id="4" idx="1"/>
          </p:cNvCxnSpPr>
          <p:nvPr/>
        </p:nvCxnSpPr>
        <p:spPr>
          <a:xfrm flipV="1">
            <a:off x="7368650" y="1826204"/>
            <a:ext cx="739018" cy="1384747"/>
          </a:xfrm>
          <a:prstGeom prst="bentConnector3">
            <a:avLst/>
          </a:prstGeom>
          <a:ln w="25400">
            <a:solidFill>
              <a:srgbClr val="FF9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156CD96A-A9A7-46BA-9982-B221C877A874}"/>
              </a:ext>
            </a:extLst>
          </p:cNvPr>
          <p:cNvCxnSpPr>
            <a:cxnSpLocks/>
            <a:stCxn id="13" idx="3"/>
            <a:endCxn id="5" idx="1"/>
          </p:cNvCxnSpPr>
          <p:nvPr/>
        </p:nvCxnSpPr>
        <p:spPr>
          <a:xfrm flipV="1">
            <a:off x="7368650" y="3206262"/>
            <a:ext cx="739016" cy="4689"/>
          </a:xfrm>
          <a:prstGeom prst="bentConnector3">
            <a:avLst>
              <a:gd name="adj1" fmla="val 50000"/>
            </a:avLst>
          </a:prstGeom>
          <a:ln w="25400">
            <a:solidFill>
              <a:srgbClr val="FF9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A1BF0F4-937F-4AAE-8544-7D04CFE4E0B1}"/>
              </a:ext>
            </a:extLst>
          </p:cNvPr>
          <p:cNvCxnSpPr>
            <a:cxnSpLocks/>
            <a:stCxn id="13" idx="3"/>
            <a:endCxn id="6" idx="1"/>
          </p:cNvCxnSpPr>
          <p:nvPr/>
        </p:nvCxnSpPr>
        <p:spPr>
          <a:xfrm>
            <a:off x="7368650" y="3210951"/>
            <a:ext cx="739015" cy="1375369"/>
          </a:xfrm>
          <a:prstGeom prst="bentConnector3">
            <a:avLst>
              <a:gd name="adj1" fmla="val 50000"/>
            </a:avLst>
          </a:prstGeom>
          <a:ln w="25400">
            <a:solidFill>
              <a:srgbClr val="FF9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B7F6BE26-09F8-4C69-85D9-D8143BE704D9}"/>
              </a:ext>
            </a:extLst>
          </p:cNvPr>
          <p:cNvCxnSpPr>
            <a:cxnSpLocks/>
            <a:stCxn id="13" idx="3"/>
            <a:endCxn id="7" idx="1"/>
          </p:cNvCxnSpPr>
          <p:nvPr/>
        </p:nvCxnSpPr>
        <p:spPr>
          <a:xfrm>
            <a:off x="7368650" y="3210951"/>
            <a:ext cx="739014" cy="2755427"/>
          </a:xfrm>
          <a:prstGeom prst="bentConnector3">
            <a:avLst>
              <a:gd name="adj1" fmla="val 50000"/>
            </a:avLst>
          </a:prstGeom>
          <a:ln w="25400">
            <a:solidFill>
              <a:srgbClr val="FF9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694E84B-EC4B-4301-9990-64C5E7DD49AD}"/>
              </a:ext>
            </a:extLst>
          </p:cNvPr>
          <p:cNvCxnSpPr>
            <a:cxnSpLocks/>
            <a:stCxn id="13" idx="1"/>
            <a:endCxn id="8" idx="3"/>
          </p:cNvCxnSpPr>
          <p:nvPr/>
        </p:nvCxnSpPr>
        <p:spPr>
          <a:xfrm rot="10800000">
            <a:off x="4084333" y="1826205"/>
            <a:ext cx="869365" cy="1384747"/>
          </a:xfrm>
          <a:prstGeom prst="bentConnector3">
            <a:avLst>
              <a:gd name="adj1" fmla="val 50000"/>
            </a:avLst>
          </a:prstGeom>
          <a:ln w="25400">
            <a:solidFill>
              <a:srgbClr val="FF9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5C18D953-00E5-4CE4-BDE6-5F2CC9FA9517}"/>
              </a:ext>
            </a:extLst>
          </p:cNvPr>
          <p:cNvCxnSpPr>
            <a:cxnSpLocks/>
            <a:stCxn id="13" idx="1"/>
            <a:endCxn id="9" idx="3"/>
          </p:cNvCxnSpPr>
          <p:nvPr/>
        </p:nvCxnSpPr>
        <p:spPr>
          <a:xfrm rot="10800000">
            <a:off x="4084331" y="3206263"/>
            <a:ext cx="869366" cy="4689"/>
          </a:xfrm>
          <a:prstGeom prst="bentConnector3">
            <a:avLst>
              <a:gd name="adj1" fmla="val 50000"/>
            </a:avLst>
          </a:prstGeom>
          <a:ln w="25400">
            <a:solidFill>
              <a:srgbClr val="FF9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1A3C8D78-8B21-46F0-AE2D-8EE0C033A5C3}"/>
              </a:ext>
            </a:extLst>
          </p:cNvPr>
          <p:cNvCxnSpPr>
            <a:cxnSpLocks/>
            <a:stCxn id="13" idx="1"/>
            <a:endCxn id="10" idx="3"/>
          </p:cNvCxnSpPr>
          <p:nvPr/>
        </p:nvCxnSpPr>
        <p:spPr>
          <a:xfrm rot="10800000" flipV="1">
            <a:off x="4084331" y="3210950"/>
            <a:ext cx="869366" cy="1375369"/>
          </a:xfrm>
          <a:prstGeom prst="bentConnector3">
            <a:avLst>
              <a:gd name="adj1" fmla="val 50000"/>
            </a:avLst>
          </a:prstGeom>
          <a:ln w="25400">
            <a:solidFill>
              <a:srgbClr val="FF9000"/>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358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left)">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22" presetClass="entr" presetSubtype="2"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right)">
                                      <p:cBhvr>
                                        <p:cTn id="49" dur="500"/>
                                        <p:tgtEl>
                                          <p:spTgt spid="32"/>
                                        </p:tgtEl>
                                      </p:cBhvr>
                                    </p:animEffect>
                                  </p:childTnLst>
                                </p:cTn>
                              </p:par>
                            </p:childTnLst>
                          </p:cTn>
                        </p:par>
                        <p:par>
                          <p:cTn id="50" fill="hold">
                            <p:stCondLst>
                              <p:cond delay="500"/>
                            </p:stCondLst>
                            <p:childTnLst>
                              <p:par>
                                <p:cTn id="51" presetID="22" presetClass="entr" presetSubtype="2" fill="hold" grpId="0"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right)">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right)">
                                      <p:cBhvr>
                                        <p:cTn id="58" dur="500"/>
                                        <p:tgtEl>
                                          <p:spTgt spid="35"/>
                                        </p:tgtEl>
                                      </p:cBhvr>
                                    </p:animEffect>
                                  </p:childTnLst>
                                </p:cTn>
                              </p:par>
                            </p:childTnLst>
                          </p:cTn>
                        </p:par>
                        <p:par>
                          <p:cTn id="59" fill="hold">
                            <p:stCondLst>
                              <p:cond delay="500"/>
                            </p:stCondLst>
                            <p:childTnLst>
                              <p:par>
                                <p:cTn id="60" presetID="22" presetClass="entr" presetSubtype="2"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right)">
                                      <p:cBhvr>
                                        <p:cTn id="62" dur="5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right)">
                                      <p:cBhvr>
                                        <p:cTn id="67" dur="500"/>
                                        <p:tgtEl>
                                          <p:spTgt spid="39"/>
                                        </p:tgtEl>
                                      </p:cBhvr>
                                    </p:animEffect>
                                  </p:childTnLst>
                                </p:cTn>
                              </p:par>
                            </p:childTnLst>
                          </p:cTn>
                        </p:par>
                        <p:par>
                          <p:cTn id="68" fill="hold">
                            <p:stCondLst>
                              <p:cond delay="500"/>
                            </p:stCondLst>
                            <p:childTnLst>
                              <p:par>
                                <p:cTn id="69" presetID="22" presetClass="entr" presetSubtype="2" fill="hold" grpId="0"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wipe(right)">
                                      <p:cBhvr>
                                        <p:cTn id="7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0C0BBA-9382-424B-8131-5F7E3FEF4D90}"/>
              </a:ext>
            </a:extLst>
          </p:cNvPr>
          <p:cNvSpPr txBox="1"/>
          <p:nvPr/>
        </p:nvSpPr>
        <p:spPr>
          <a:xfrm>
            <a:off x="8200714" y="1263291"/>
            <a:ext cx="3442645" cy="4217162"/>
          </a:xfrm>
          <a:prstGeom prst="rect">
            <a:avLst/>
          </a:prstGeom>
          <a:solidFill>
            <a:schemeClr val="bg1">
              <a:lumMod val="95000"/>
            </a:schemeClr>
          </a:solidFill>
        </p:spPr>
        <p:txBody>
          <a:bodyPr wrap="square" lIns="108000" tIns="72000" rIns="108000" bIns="72000" rtlCol="0">
            <a:spAutoFit/>
          </a:bodyPr>
          <a:lstStyle/>
          <a:p>
            <a:pPr algn="l">
              <a:lnSpc>
                <a:spcPct val="110000"/>
              </a:lnSpc>
            </a:pPr>
            <a:r>
              <a:rPr lang="en-IE" sz="2000" b="1" dirty="0"/>
              <a:t>Cost</a:t>
            </a:r>
          </a:p>
          <a:p>
            <a:pPr algn="l">
              <a:lnSpc>
                <a:spcPct val="110000"/>
              </a:lnSpc>
              <a:spcBef>
                <a:spcPts val="600"/>
              </a:spcBef>
            </a:pPr>
            <a:r>
              <a:rPr lang="en-IE" sz="1800" dirty="0">
                <a:latin typeface="Segoe UI Semilight" panose="020B0402040204020203" pitchFamily="34" charset="0"/>
                <a:cs typeface="Segoe UI Semilight" panose="020B0402040204020203" pitchFamily="34" charset="0"/>
              </a:rPr>
              <a:t>On-premises TCO</a:t>
            </a:r>
          </a:p>
          <a:p>
            <a:pPr algn="l">
              <a:lnSpc>
                <a:spcPct val="110000"/>
              </a:lnSpc>
            </a:pPr>
            <a:r>
              <a:rPr lang="en-IE" sz="1400" dirty="0">
                <a:latin typeface="Segoe UI Semilight" panose="020B0402040204020203" pitchFamily="34" charset="0"/>
                <a:cs typeface="Segoe UI Semilight" panose="020B0402040204020203" pitchFamily="34" charset="0"/>
              </a:rPr>
              <a:t>Capture the </a:t>
            </a:r>
            <a:r>
              <a:rPr lang="en-IE" sz="1400" u="sng" dirty="0">
                <a:latin typeface="Segoe UI Semilight" panose="020B0402040204020203" pitchFamily="34" charset="0"/>
                <a:cs typeface="Segoe UI Semilight" panose="020B0402040204020203" pitchFamily="34" charset="0"/>
              </a:rPr>
              <a:t>full</a:t>
            </a:r>
            <a:r>
              <a:rPr lang="en-IE" sz="1400" dirty="0">
                <a:latin typeface="Segoe UI Semilight" panose="020B0402040204020203" pitchFamily="34" charset="0"/>
                <a:cs typeface="Segoe UI Semilight" panose="020B0402040204020203" pitchFamily="34" charset="0"/>
              </a:rPr>
              <a:t> costs: hardware, network, space, staff, licensing, warranties, support, power, Internet, …</a:t>
            </a:r>
          </a:p>
          <a:p>
            <a:pPr algn="l">
              <a:lnSpc>
                <a:spcPct val="110000"/>
              </a:lnSpc>
            </a:pPr>
            <a:r>
              <a:rPr lang="en-IE" sz="1400" dirty="0">
                <a:latin typeface="Segoe UI Semilight" panose="020B0402040204020203" pitchFamily="34" charset="0"/>
                <a:cs typeface="Segoe UI Semilight" panose="020B0402040204020203" pitchFamily="34" charset="0"/>
              </a:rPr>
              <a:t>Use the Azure TCO calculator</a:t>
            </a:r>
          </a:p>
          <a:p>
            <a:pPr algn="l">
              <a:lnSpc>
                <a:spcPct val="110000"/>
              </a:lnSpc>
              <a:spcBef>
                <a:spcPts val="600"/>
              </a:spcBef>
            </a:pPr>
            <a:r>
              <a:rPr lang="en-IE" sz="1800" dirty="0">
                <a:latin typeface="Segoe UI Semilight" panose="020B0402040204020203" pitchFamily="34" charset="0"/>
                <a:cs typeface="Segoe UI Semilight" panose="020B0402040204020203" pitchFamily="34" charset="0"/>
              </a:rPr>
              <a:t>Estimated Azure TCO</a:t>
            </a:r>
          </a:p>
          <a:p>
            <a:pPr algn="l">
              <a:lnSpc>
                <a:spcPct val="110000"/>
              </a:lnSpc>
            </a:pPr>
            <a:r>
              <a:rPr lang="en-IE" sz="1400" dirty="0">
                <a:latin typeface="Segoe UI Semilight" panose="020B0402040204020203" pitchFamily="34" charset="0"/>
                <a:cs typeface="Segoe UI Semilight" panose="020B0402040204020203" pitchFamily="34" charset="0"/>
              </a:rPr>
              <a:t>Understand pricing and discount plans for each resource type</a:t>
            </a:r>
          </a:p>
          <a:p>
            <a:pPr algn="l">
              <a:lnSpc>
                <a:spcPct val="110000"/>
              </a:lnSpc>
            </a:pPr>
            <a:r>
              <a:rPr lang="en-IE" sz="1400" dirty="0">
                <a:latin typeface="Segoe UI Semilight" panose="020B0402040204020203" pitchFamily="34" charset="0"/>
                <a:cs typeface="Segoe UI Semilight" panose="020B0402040204020203" pitchFamily="34" charset="0"/>
              </a:rPr>
              <a:t>Estimate SKUs and consumption based on discovery data</a:t>
            </a:r>
          </a:p>
          <a:p>
            <a:pPr algn="l">
              <a:lnSpc>
                <a:spcPct val="110000"/>
              </a:lnSpc>
            </a:pPr>
            <a:r>
              <a:rPr lang="en-IE" sz="1400" dirty="0">
                <a:latin typeface="Segoe UI Semilight" panose="020B0402040204020203" pitchFamily="34" charset="0"/>
                <a:cs typeface="Segoe UI Semilight" panose="020B0402040204020203" pitchFamily="34" charset="0"/>
              </a:rPr>
              <a:t>Use the Azure pricing calculator</a:t>
            </a:r>
          </a:p>
          <a:p>
            <a:pPr algn="l">
              <a:lnSpc>
                <a:spcPct val="110000"/>
              </a:lnSpc>
              <a:spcBef>
                <a:spcPts val="600"/>
              </a:spcBef>
            </a:pPr>
            <a:r>
              <a:rPr lang="en-IE" sz="1800" dirty="0">
                <a:latin typeface="Segoe UI Semilight" panose="020B0402040204020203" pitchFamily="34" charset="0"/>
                <a:cs typeface="Segoe UI Semilight" panose="020B0402040204020203" pitchFamily="34" charset="0"/>
              </a:rPr>
              <a:t>Migration costs</a:t>
            </a:r>
          </a:p>
          <a:p>
            <a:pPr algn="l">
              <a:lnSpc>
                <a:spcPct val="110000"/>
              </a:lnSpc>
            </a:pPr>
            <a:r>
              <a:rPr lang="en-IE" sz="1400" dirty="0">
                <a:latin typeface="Segoe UI Semilight" panose="020B0402040204020203" pitchFamily="34" charset="0"/>
                <a:cs typeface="Segoe UI Semilight" panose="020B0402040204020203" pitchFamily="34" charset="0"/>
              </a:rPr>
              <a:t>Staff time, consultants, implementation and testing</a:t>
            </a:r>
            <a:endParaRPr lang="en-IE" sz="1400" dirty="0"/>
          </a:p>
        </p:txBody>
      </p:sp>
      <p:sp>
        <p:nvSpPr>
          <p:cNvPr id="6" name="TextBox 5">
            <a:extLst>
              <a:ext uri="{FF2B5EF4-FFF2-40B4-BE49-F238E27FC236}">
                <a16:creationId xmlns:a16="http://schemas.microsoft.com/office/drawing/2014/main" id="{98BC1523-6BAE-4538-82CE-621BD2D3BC3A}"/>
              </a:ext>
            </a:extLst>
          </p:cNvPr>
          <p:cNvSpPr txBox="1"/>
          <p:nvPr/>
        </p:nvSpPr>
        <p:spPr>
          <a:xfrm>
            <a:off x="534994" y="4784452"/>
            <a:ext cx="3442645" cy="1069442"/>
          </a:xfrm>
          <a:prstGeom prst="rect">
            <a:avLst/>
          </a:prstGeom>
          <a:solidFill>
            <a:schemeClr val="bg1">
              <a:lumMod val="95000"/>
            </a:schemeClr>
          </a:solidFill>
        </p:spPr>
        <p:txBody>
          <a:bodyPr wrap="square" lIns="108000" tIns="72000" rIns="108000" bIns="72000" rtlCol="0">
            <a:spAutoFit/>
          </a:bodyPr>
          <a:lstStyle/>
          <a:p>
            <a:pPr algn="l">
              <a:lnSpc>
                <a:spcPct val="110000"/>
              </a:lnSpc>
            </a:pPr>
            <a:r>
              <a:rPr lang="en-IE" sz="2000" b="1" dirty="0"/>
              <a:t>Benefits</a:t>
            </a:r>
          </a:p>
          <a:p>
            <a:pPr algn="l">
              <a:lnSpc>
                <a:spcPct val="110000"/>
              </a:lnSpc>
            </a:pPr>
            <a:r>
              <a:rPr lang="en-IE" sz="1800" dirty="0">
                <a:latin typeface="Segoe UI Semilight" panose="020B0402040204020203" pitchFamily="34" charset="0"/>
                <a:cs typeface="Segoe UI Semilight" panose="020B0402040204020203" pitchFamily="34" charset="0"/>
              </a:rPr>
              <a:t>Cost, agility, service quality, access to new technologies</a:t>
            </a:r>
          </a:p>
        </p:txBody>
      </p:sp>
      <p:sp>
        <p:nvSpPr>
          <p:cNvPr id="5" name="TextBox 4">
            <a:extLst>
              <a:ext uri="{FF2B5EF4-FFF2-40B4-BE49-F238E27FC236}">
                <a16:creationId xmlns:a16="http://schemas.microsoft.com/office/drawing/2014/main" id="{C350A06A-4E8C-4820-BFC4-7D04A2413FB8}"/>
              </a:ext>
            </a:extLst>
          </p:cNvPr>
          <p:cNvSpPr txBox="1"/>
          <p:nvPr/>
        </p:nvSpPr>
        <p:spPr>
          <a:xfrm>
            <a:off x="534995" y="1260489"/>
            <a:ext cx="3442645" cy="3269210"/>
          </a:xfrm>
          <a:prstGeom prst="rect">
            <a:avLst/>
          </a:prstGeom>
          <a:solidFill>
            <a:schemeClr val="bg1">
              <a:lumMod val="95000"/>
            </a:schemeClr>
          </a:solidFill>
        </p:spPr>
        <p:txBody>
          <a:bodyPr wrap="square" lIns="108000" tIns="72000" rIns="108000" bIns="72000" rtlCol="0">
            <a:spAutoFit/>
          </a:bodyPr>
          <a:lstStyle/>
          <a:p>
            <a:pPr algn="l">
              <a:lnSpc>
                <a:spcPct val="110000"/>
              </a:lnSpc>
            </a:pPr>
            <a:r>
              <a:rPr lang="en-IE" sz="2000" b="1" dirty="0"/>
              <a:t>Risks</a:t>
            </a:r>
          </a:p>
          <a:p>
            <a:pPr algn="l">
              <a:lnSpc>
                <a:spcPct val="110000"/>
              </a:lnSpc>
              <a:spcBef>
                <a:spcPts val="600"/>
              </a:spcBef>
            </a:pPr>
            <a:r>
              <a:rPr lang="en-IE" sz="1800" dirty="0">
                <a:latin typeface="Segoe UI Semilight" panose="020B0402040204020203" pitchFamily="34" charset="0"/>
                <a:cs typeface="Segoe UI Semilight" panose="020B0402040204020203" pitchFamily="34" charset="0"/>
              </a:rPr>
              <a:t>Migration risks</a:t>
            </a:r>
          </a:p>
          <a:p>
            <a:pPr algn="l">
              <a:lnSpc>
                <a:spcPct val="110000"/>
              </a:lnSpc>
            </a:pPr>
            <a:r>
              <a:rPr lang="en-IE" sz="1400" dirty="0">
                <a:latin typeface="Segoe UI Semilight" panose="020B0402040204020203" pitchFamily="34" charset="0"/>
                <a:cs typeface="Segoe UI Semilight" panose="020B0402040204020203" pitchFamily="34" charset="0"/>
              </a:rPr>
              <a:t>Application compatibility, data loss, unplanned costs, performance, bugs</a:t>
            </a:r>
          </a:p>
          <a:p>
            <a:pPr algn="l">
              <a:lnSpc>
                <a:spcPct val="110000"/>
              </a:lnSpc>
              <a:spcBef>
                <a:spcPts val="600"/>
              </a:spcBef>
            </a:pPr>
            <a:r>
              <a:rPr lang="en-IE" sz="1800" dirty="0">
                <a:latin typeface="Segoe UI Semilight" panose="020B0402040204020203" pitchFamily="34" charset="0"/>
                <a:cs typeface="Segoe UI Semilight" panose="020B0402040204020203" pitchFamily="34" charset="0"/>
              </a:rPr>
              <a:t>Cloud risks</a:t>
            </a:r>
          </a:p>
          <a:p>
            <a:pPr algn="l">
              <a:lnSpc>
                <a:spcPct val="110000"/>
              </a:lnSpc>
            </a:pPr>
            <a:r>
              <a:rPr lang="en-IE" sz="1400" dirty="0">
                <a:latin typeface="Segoe UI Semilight" panose="020B0402040204020203" pitchFamily="34" charset="0"/>
                <a:cs typeface="Segoe UI Semilight" panose="020B0402040204020203" pitchFamily="34" charset="0"/>
              </a:rPr>
              <a:t>Unexpected cost, security, service downtime, lock-in, ...</a:t>
            </a:r>
          </a:p>
          <a:p>
            <a:pPr algn="l">
              <a:lnSpc>
                <a:spcPct val="110000"/>
              </a:lnSpc>
              <a:spcBef>
                <a:spcPts val="600"/>
              </a:spcBef>
            </a:pPr>
            <a:r>
              <a:rPr lang="en-IE" sz="1800" dirty="0">
                <a:latin typeface="Segoe UI Semilight" panose="020B0402040204020203" pitchFamily="34" charset="0"/>
                <a:cs typeface="Segoe UI Semilight" panose="020B0402040204020203" pitchFamily="34" charset="0"/>
              </a:rPr>
              <a:t>Mitigations</a:t>
            </a:r>
            <a:endParaRPr lang="en-IE" sz="2000" dirty="0">
              <a:latin typeface="Segoe UI Semilight" panose="020B0402040204020203" pitchFamily="34" charset="0"/>
              <a:cs typeface="Segoe UI Semilight" panose="020B0402040204020203" pitchFamily="34" charset="0"/>
            </a:endParaRPr>
          </a:p>
          <a:p>
            <a:pPr algn="l">
              <a:lnSpc>
                <a:spcPct val="110000"/>
              </a:lnSpc>
            </a:pPr>
            <a:r>
              <a:rPr lang="en-IE" sz="1400" dirty="0">
                <a:latin typeface="Segoe UI Semilight" panose="020B0402040204020203" pitchFamily="34" charset="0"/>
                <a:cs typeface="Segoe UI Semilight" panose="020B0402040204020203" pitchFamily="34" charset="0"/>
              </a:rPr>
              <a:t>Planning, design review, testing, training, experienced partners, roll-back plans, governance controls</a:t>
            </a:r>
            <a:endParaRPr lang="en-IE" sz="1400" dirty="0"/>
          </a:p>
        </p:txBody>
      </p:sp>
      <p:sp>
        <p:nvSpPr>
          <p:cNvPr id="2" name="Title 1">
            <a:extLst>
              <a:ext uri="{FF2B5EF4-FFF2-40B4-BE49-F238E27FC236}">
                <a16:creationId xmlns:a16="http://schemas.microsoft.com/office/drawing/2014/main" id="{D3012E4C-6A3C-40EF-9BE1-2D0793A91A4D}"/>
              </a:ext>
            </a:extLst>
          </p:cNvPr>
          <p:cNvSpPr>
            <a:spLocks noGrp="1"/>
          </p:cNvSpPr>
          <p:nvPr>
            <p:ph type="title"/>
          </p:nvPr>
        </p:nvSpPr>
        <p:spPr/>
        <p:txBody>
          <a:bodyPr/>
          <a:lstStyle/>
          <a:p>
            <a:r>
              <a:rPr lang="en-IE"/>
              <a:t>Evaluation</a:t>
            </a:r>
            <a:endParaRPr lang="en-IE" dirty="0"/>
          </a:p>
        </p:txBody>
      </p:sp>
      <p:graphicFrame>
        <p:nvGraphicFramePr>
          <p:cNvPr id="7" name="Diagram 6">
            <a:extLst>
              <a:ext uri="{FF2B5EF4-FFF2-40B4-BE49-F238E27FC236}">
                <a16:creationId xmlns:a16="http://schemas.microsoft.com/office/drawing/2014/main" id="{F99CA77E-7728-4E13-9408-5440ADAD0883}"/>
              </a:ext>
            </a:extLst>
          </p:cNvPr>
          <p:cNvGraphicFramePr/>
          <p:nvPr/>
        </p:nvGraphicFramePr>
        <p:xfrm>
          <a:off x="2614061" y="1446170"/>
          <a:ext cx="6860387" cy="44077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09732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80A0E6-ACF4-4E88-8861-50EEF5FE630B}"/>
              </a:ext>
            </a:extLst>
          </p:cNvPr>
          <p:cNvSpPr>
            <a:spLocks noGrp="1"/>
          </p:cNvSpPr>
          <p:nvPr>
            <p:ph type="title"/>
          </p:nvPr>
        </p:nvSpPr>
        <p:spPr/>
        <p:txBody>
          <a:bodyPr/>
          <a:lstStyle/>
          <a:p>
            <a:r>
              <a:rPr lang="en-IE" dirty="0"/>
              <a:t>Azure Migrate – Assessment</a:t>
            </a:r>
          </a:p>
        </p:txBody>
      </p:sp>
      <p:sp>
        <p:nvSpPr>
          <p:cNvPr id="4" name="Text Placeholder 3">
            <a:extLst>
              <a:ext uri="{FF2B5EF4-FFF2-40B4-BE49-F238E27FC236}">
                <a16:creationId xmlns:a16="http://schemas.microsoft.com/office/drawing/2014/main" id="{744CCE10-5873-4841-98B2-61DB1BE1592C}"/>
              </a:ext>
            </a:extLst>
          </p:cNvPr>
          <p:cNvSpPr>
            <a:spLocks noGrp="1"/>
          </p:cNvSpPr>
          <p:nvPr>
            <p:ph type="body" sz="quarter" idx="10"/>
          </p:nvPr>
        </p:nvSpPr>
        <p:spPr/>
        <p:txBody>
          <a:bodyPr lIns="72000" tIns="72000" rIns="72000" bIns="72000"/>
          <a:lstStyle/>
          <a:p>
            <a:r>
              <a:rPr lang="en-IE" sz="2100" dirty="0"/>
              <a:t>Identify on-premises machines and workloads, and visualize dependencies</a:t>
            </a:r>
          </a:p>
          <a:p>
            <a:r>
              <a:rPr lang="en-IE" sz="2100" dirty="0"/>
              <a:t>Assess whether on-premises machines are suitable for migration to Azure</a:t>
            </a:r>
          </a:p>
          <a:p>
            <a:r>
              <a:rPr lang="en-US" sz="2100" dirty="0"/>
              <a:t>Get size recommendations based on current specifications and usage history</a:t>
            </a:r>
          </a:p>
          <a:p>
            <a:r>
              <a:rPr lang="en-US" sz="2100" dirty="0"/>
              <a:t>Estimate monthly costs</a:t>
            </a:r>
          </a:p>
          <a:p>
            <a:r>
              <a:rPr lang="en-US" sz="2100" dirty="0"/>
              <a:t>Integrates with ISV migration tools</a:t>
            </a:r>
          </a:p>
          <a:p>
            <a:endParaRPr lang="en-IE" sz="2100" dirty="0"/>
          </a:p>
        </p:txBody>
      </p:sp>
      <p:pic>
        <p:nvPicPr>
          <p:cNvPr id="5" name="Picture 4">
            <a:extLst>
              <a:ext uri="{FF2B5EF4-FFF2-40B4-BE49-F238E27FC236}">
                <a16:creationId xmlns:a16="http://schemas.microsoft.com/office/drawing/2014/main" id="{F87BF3A4-71EE-4440-BA07-FBEAAF47EC59}"/>
              </a:ext>
            </a:extLst>
          </p:cNvPr>
          <p:cNvPicPr>
            <a:picLocks noChangeAspect="1"/>
          </p:cNvPicPr>
          <p:nvPr/>
        </p:nvPicPr>
        <p:blipFill rotWithShape="1">
          <a:blip r:embed="rId3"/>
          <a:srcRect t="12758" b="344"/>
          <a:stretch/>
        </p:blipFill>
        <p:spPr>
          <a:xfrm>
            <a:off x="0" y="3706543"/>
            <a:ext cx="12192000" cy="2772000"/>
          </a:xfrm>
          <a:prstGeom prst="rect">
            <a:avLst/>
          </a:prstGeom>
          <a:ln>
            <a:solidFill>
              <a:schemeClr val="tx1"/>
            </a:solidFill>
          </a:ln>
        </p:spPr>
      </p:pic>
    </p:spTree>
    <p:extLst>
      <p:ext uri="{BB962C8B-B14F-4D97-AF65-F5344CB8AC3E}">
        <p14:creationId xmlns:p14="http://schemas.microsoft.com/office/powerpoint/2010/main" val="33851711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0EE23-3043-429B-ACF1-8987A6FFAE55}"/>
              </a:ext>
            </a:extLst>
          </p:cNvPr>
          <p:cNvSpPr>
            <a:spLocks noGrp="1"/>
          </p:cNvSpPr>
          <p:nvPr>
            <p:ph type="title"/>
          </p:nvPr>
        </p:nvSpPr>
        <p:spPr/>
        <p:txBody>
          <a:bodyPr/>
          <a:lstStyle/>
          <a:p>
            <a:r>
              <a:rPr lang="en-US" dirty="0"/>
              <a:t>How Azure Migrate Assessments Work</a:t>
            </a:r>
          </a:p>
        </p:txBody>
      </p:sp>
      <p:grpSp>
        <p:nvGrpSpPr>
          <p:cNvPr id="5" name="Group 4">
            <a:extLst>
              <a:ext uri="{FF2B5EF4-FFF2-40B4-BE49-F238E27FC236}">
                <a16:creationId xmlns:a16="http://schemas.microsoft.com/office/drawing/2014/main" id="{0395E42A-BD7C-40B3-8326-379CF4C772FF}"/>
              </a:ext>
            </a:extLst>
          </p:cNvPr>
          <p:cNvGrpSpPr/>
          <p:nvPr/>
        </p:nvGrpSpPr>
        <p:grpSpPr>
          <a:xfrm>
            <a:off x="771613" y="4475487"/>
            <a:ext cx="2044260" cy="1652189"/>
            <a:chOff x="1152482" y="4900236"/>
            <a:chExt cx="2044550" cy="1652423"/>
          </a:xfrm>
        </p:grpSpPr>
        <p:pic>
          <p:nvPicPr>
            <p:cNvPr id="6" name="Picture 5">
              <a:extLst>
                <a:ext uri="{FF2B5EF4-FFF2-40B4-BE49-F238E27FC236}">
                  <a16:creationId xmlns:a16="http://schemas.microsoft.com/office/drawing/2014/main" id="{C15FE598-A5E7-4FEA-B6D2-67B72517F82C}"/>
                </a:ext>
              </a:extLst>
            </p:cNvPr>
            <p:cNvPicPr>
              <a:picLocks noChangeAspect="1"/>
            </p:cNvPicPr>
            <p:nvPr/>
          </p:nvPicPr>
          <p:blipFill>
            <a:blip r:embed="rId3"/>
            <a:stretch>
              <a:fillRect/>
            </a:stretch>
          </p:blipFill>
          <p:spPr>
            <a:xfrm>
              <a:off x="1152483" y="5363468"/>
              <a:ext cx="331361" cy="1189191"/>
            </a:xfrm>
            <a:prstGeom prst="rect">
              <a:avLst/>
            </a:prstGeom>
          </p:spPr>
        </p:pic>
        <p:pic>
          <p:nvPicPr>
            <p:cNvPr id="7" name="Picture 6">
              <a:extLst>
                <a:ext uri="{FF2B5EF4-FFF2-40B4-BE49-F238E27FC236}">
                  <a16:creationId xmlns:a16="http://schemas.microsoft.com/office/drawing/2014/main" id="{AD80A804-26E4-4B8C-8D53-11C85E566B9E}"/>
                </a:ext>
              </a:extLst>
            </p:cNvPr>
            <p:cNvPicPr>
              <a:picLocks noChangeAspect="1"/>
            </p:cNvPicPr>
            <p:nvPr/>
          </p:nvPicPr>
          <p:blipFill>
            <a:blip r:embed="rId4"/>
            <a:stretch>
              <a:fillRect/>
            </a:stretch>
          </p:blipFill>
          <p:spPr>
            <a:xfrm>
              <a:off x="1507953" y="6281944"/>
              <a:ext cx="238967" cy="232330"/>
            </a:xfrm>
            <a:prstGeom prst="rect">
              <a:avLst/>
            </a:prstGeom>
          </p:spPr>
        </p:pic>
        <p:pic>
          <p:nvPicPr>
            <p:cNvPr id="8" name="Picture 7">
              <a:extLst>
                <a:ext uri="{FF2B5EF4-FFF2-40B4-BE49-F238E27FC236}">
                  <a16:creationId xmlns:a16="http://schemas.microsoft.com/office/drawing/2014/main" id="{8B000777-F969-450A-808D-C9CDF8BBA1BC}"/>
                </a:ext>
              </a:extLst>
            </p:cNvPr>
            <p:cNvPicPr>
              <a:picLocks noChangeAspect="1"/>
            </p:cNvPicPr>
            <p:nvPr/>
          </p:nvPicPr>
          <p:blipFill>
            <a:blip r:embed="rId4"/>
            <a:stretch>
              <a:fillRect/>
            </a:stretch>
          </p:blipFill>
          <p:spPr>
            <a:xfrm>
              <a:off x="1513218" y="5987965"/>
              <a:ext cx="238967" cy="232330"/>
            </a:xfrm>
            <a:prstGeom prst="rect">
              <a:avLst/>
            </a:prstGeom>
          </p:spPr>
        </p:pic>
        <p:pic>
          <p:nvPicPr>
            <p:cNvPr id="9" name="Picture 8">
              <a:extLst>
                <a:ext uri="{FF2B5EF4-FFF2-40B4-BE49-F238E27FC236}">
                  <a16:creationId xmlns:a16="http://schemas.microsoft.com/office/drawing/2014/main" id="{4CEDF1CD-ABB2-42CE-A774-445A49D3D910}"/>
                </a:ext>
              </a:extLst>
            </p:cNvPr>
            <p:cNvPicPr>
              <a:picLocks noChangeAspect="1"/>
            </p:cNvPicPr>
            <p:nvPr/>
          </p:nvPicPr>
          <p:blipFill>
            <a:blip r:embed="rId4"/>
            <a:stretch>
              <a:fillRect/>
            </a:stretch>
          </p:blipFill>
          <p:spPr>
            <a:xfrm>
              <a:off x="1516085" y="5700203"/>
              <a:ext cx="238967" cy="232330"/>
            </a:xfrm>
            <a:prstGeom prst="rect">
              <a:avLst/>
            </a:prstGeom>
          </p:spPr>
        </p:pic>
        <p:pic>
          <p:nvPicPr>
            <p:cNvPr id="10" name="Picture 9">
              <a:extLst>
                <a:ext uri="{FF2B5EF4-FFF2-40B4-BE49-F238E27FC236}">
                  <a16:creationId xmlns:a16="http://schemas.microsoft.com/office/drawing/2014/main" id="{65D384FF-20D5-41DE-80C8-0F1939890C87}"/>
                </a:ext>
              </a:extLst>
            </p:cNvPr>
            <p:cNvPicPr>
              <a:picLocks noChangeAspect="1"/>
            </p:cNvPicPr>
            <p:nvPr/>
          </p:nvPicPr>
          <p:blipFill>
            <a:blip r:embed="rId4"/>
            <a:stretch>
              <a:fillRect/>
            </a:stretch>
          </p:blipFill>
          <p:spPr>
            <a:xfrm>
              <a:off x="1517975" y="5403573"/>
              <a:ext cx="238967" cy="232330"/>
            </a:xfrm>
            <a:prstGeom prst="rect">
              <a:avLst/>
            </a:prstGeom>
          </p:spPr>
        </p:pic>
        <p:pic>
          <p:nvPicPr>
            <p:cNvPr id="11" name="Picture 10">
              <a:extLst>
                <a:ext uri="{FF2B5EF4-FFF2-40B4-BE49-F238E27FC236}">
                  <a16:creationId xmlns:a16="http://schemas.microsoft.com/office/drawing/2014/main" id="{B8B5C1F9-0D8C-4E86-91A3-F1B32F1DDD8D}"/>
                </a:ext>
              </a:extLst>
            </p:cNvPr>
            <p:cNvPicPr>
              <a:picLocks noChangeAspect="1"/>
            </p:cNvPicPr>
            <p:nvPr/>
          </p:nvPicPr>
          <p:blipFill>
            <a:blip r:embed="rId3"/>
            <a:stretch>
              <a:fillRect/>
            </a:stretch>
          </p:blipFill>
          <p:spPr>
            <a:xfrm>
              <a:off x="1854026" y="5354463"/>
              <a:ext cx="331361" cy="1189191"/>
            </a:xfrm>
            <a:prstGeom prst="rect">
              <a:avLst/>
            </a:prstGeom>
          </p:spPr>
        </p:pic>
        <p:pic>
          <p:nvPicPr>
            <p:cNvPr id="12" name="Picture 11">
              <a:extLst>
                <a:ext uri="{FF2B5EF4-FFF2-40B4-BE49-F238E27FC236}">
                  <a16:creationId xmlns:a16="http://schemas.microsoft.com/office/drawing/2014/main" id="{900FE5EA-75E3-4B6F-AE7D-02643BFC431F}"/>
                </a:ext>
              </a:extLst>
            </p:cNvPr>
            <p:cNvPicPr>
              <a:picLocks noChangeAspect="1"/>
            </p:cNvPicPr>
            <p:nvPr/>
          </p:nvPicPr>
          <p:blipFill>
            <a:blip r:embed="rId4"/>
            <a:stretch>
              <a:fillRect/>
            </a:stretch>
          </p:blipFill>
          <p:spPr>
            <a:xfrm>
              <a:off x="2209497" y="6272939"/>
              <a:ext cx="238967" cy="232330"/>
            </a:xfrm>
            <a:prstGeom prst="rect">
              <a:avLst/>
            </a:prstGeom>
          </p:spPr>
        </p:pic>
        <p:pic>
          <p:nvPicPr>
            <p:cNvPr id="13" name="Picture 12">
              <a:extLst>
                <a:ext uri="{FF2B5EF4-FFF2-40B4-BE49-F238E27FC236}">
                  <a16:creationId xmlns:a16="http://schemas.microsoft.com/office/drawing/2014/main" id="{27045341-A823-44E4-889A-EC1668F927AB}"/>
                </a:ext>
              </a:extLst>
            </p:cNvPr>
            <p:cNvPicPr>
              <a:picLocks noChangeAspect="1"/>
            </p:cNvPicPr>
            <p:nvPr/>
          </p:nvPicPr>
          <p:blipFill>
            <a:blip r:embed="rId4"/>
            <a:stretch>
              <a:fillRect/>
            </a:stretch>
          </p:blipFill>
          <p:spPr>
            <a:xfrm>
              <a:off x="2214761" y="5978960"/>
              <a:ext cx="238967" cy="232330"/>
            </a:xfrm>
            <a:prstGeom prst="rect">
              <a:avLst/>
            </a:prstGeom>
          </p:spPr>
        </p:pic>
        <p:pic>
          <p:nvPicPr>
            <p:cNvPr id="14" name="Picture 13">
              <a:extLst>
                <a:ext uri="{FF2B5EF4-FFF2-40B4-BE49-F238E27FC236}">
                  <a16:creationId xmlns:a16="http://schemas.microsoft.com/office/drawing/2014/main" id="{130BBC09-11D3-477D-B0E0-7EBE5CC1D84E}"/>
                </a:ext>
              </a:extLst>
            </p:cNvPr>
            <p:cNvPicPr>
              <a:picLocks noChangeAspect="1"/>
            </p:cNvPicPr>
            <p:nvPr/>
          </p:nvPicPr>
          <p:blipFill>
            <a:blip r:embed="rId4"/>
            <a:stretch>
              <a:fillRect/>
            </a:stretch>
          </p:blipFill>
          <p:spPr>
            <a:xfrm>
              <a:off x="2217628" y="5691198"/>
              <a:ext cx="238967" cy="232330"/>
            </a:xfrm>
            <a:prstGeom prst="rect">
              <a:avLst/>
            </a:prstGeom>
          </p:spPr>
        </p:pic>
        <p:pic>
          <p:nvPicPr>
            <p:cNvPr id="15" name="Picture 14">
              <a:extLst>
                <a:ext uri="{FF2B5EF4-FFF2-40B4-BE49-F238E27FC236}">
                  <a16:creationId xmlns:a16="http://schemas.microsoft.com/office/drawing/2014/main" id="{57A083EE-9435-4778-A882-43F468DAB52B}"/>
                </a:ext>
              </a:extLst>
            </p:cNvPr>
            <p:cNvPicPr>
              <a:picLocks noChangeAspect="1"/>
            </p:cNvPicPr>
            <p:nvPr/>
          </p:nvPicPr>
          <p:blipFill>
            <a:blip r:embed="rId4"/>
            <a:stretch>
              <a:fillRect/>
            </a:stretch>
          </p:blipFill>
          <p:spPr>
            <a:xfrm>
              <a:off x="2219518" y="5394568"/>
              <a:ext cx="238967" cy="232330"/>
            </a:xfrm>
            <a:prstGeom prst="rect">
              <a:avLst/>
            </a:prstGeom>
          </p:spPr>
        </p:pic>
        <p:pic>
          <p:nvPicPr>
            <p:cNvPr id="16" name="Picture 15">
              <a:extLst>
                <a:ext uri="{FF2B5EF4-FFF2-40B4-BE49-F238E27FC236}">
                  <a16:creationId xmlns:a16="http://schemas.microsoft.com/office/drawing/2014/main" id="{FA04C559-55CB-4E2A-877A-9D1D6BEFB71E}"/>
                </a:ext>
              </a:extLst>
            </p:cNvPr>
            <p:cNvPicPr>
              <a:picLocks noChangeAspect="1"/>
            </p:cNvPicPr>
            <p:nvPr/>
          </p:nvPicPr>
          <p:blipFill>
            <a:blip r:embed="rId3"/>
            <a:stretch>
              <a:fillRect/>
            </a:stretch>
          </p:blipFill>
          <p:spPr>
            <a:xfrm>
              <a:off x="2592572" y="5350885"/>
              <a:ext cx="331361" cy="1189191"/>
            </a:xfrm>
            <a:prstGeom prst="rect">
              <a:avLst/>
            </a:prstGeom>
          </p:spPr>
        </p:pic>
        <p:pic>
          <p:nvPicPr>
            <p:cNvPr id="17" name="Picture 16">
              <a:extLst>
                <a:ext uri="{FF2B5EF4-FFF2-40B4-BE49-F238E27FC236}">
                  <a16:creationId xmlns:a16="http://schemas.microsoft.com/office/drawing/2014/main" id="{E3764D39-8A44-49F0-9682-2F409B53AD91}"/>
                </a:ext>
              </a:extLst>
            </p:cNvPr>
            <p:cNvPicPr>
              <a:picLocks noChangeAspect="1"/>
            </p:cNvPicPr>
            <p:nvPr/>
          </p:nvPicPr>
          <p:blipFill>
            <a:blip r:embed="rId4"/>
            <a:stretch>
              <a:fillRect/>
            </a:stretch>
          </p:blipFill>
          <p:spPr>
            <a:xfrm>
              <a:off x="2948043" y="6269360"/>
              <a:ext cx="238967" cy="232330"/>
            </a:xfrm>
            <a:prstGeom prst="rect">
              <a:avLst/>
            </a:prstGeom>
          </p:spPr>
        </p:pic>
        <p:pic>
          <p:nvPicPr>
            <p:cNvPr id="18" name="Picture 17">
              <a:extLst>
                <a:ext uri="{FF2B5EF4-FFF2-40B4-BE49-F238E27FC236}">
                  <a16:creationId xmlns:a16="http://schemas.microsoft.com/office/drawing/2014/main" id="{6FF640B4-9A28-4CD6-BE8B-87D63A440E01}"/>
                </a:ext>
              </a:extLst>
            </p:cNvPr>
            <p:cNvPicPr>
              <a:picLocks noChangeAspect="1"/>
            </p:cNvPicPr>
            <p:nvPr/>
          </p:nvPicPr>
          <p:blipFill>
            <a:blip r:embed="rId4"/>
            <a:stretch>
              <a:fillRect/>
            </a:stretch>
          </p:blipFill>
          <p:spPr>
            <a:xfrm>
              <a:off x="2953308" y="5975381"/>
              <a:ext cx="238967" cy="232330"/>
            </a:xfrm>
            <a:prstGeom prst="rect">
              <a:avLst/>
            </a:prstGeom>
          </p:spPr>
        </p:pic>
        <p:pic>
          <p:nvPicPr>
            <p:cNvPr id="19" name="Picture 18">
              <a:extLst>
                <a:ext uri="{FF2B5EF4-FFF2-40B4-BE49-F238E27FC236}">
                  <a16:creationId xmlns:a16="http://schemas.microsoft.com/office/drawing/2014/main" id="{16FEC687-A6E5-4321-A048-30809958B121}"/>
                </a:ext>
              </a:extLst>
            </p:cNvPr>
            <p:cNvPicPr>
              <a:picLocks noChangeAspect="1"/>
            </p:cNvPicPr>
            <p:nvPr/>
          </p:nvPicPr>
          <p:blipFill>
            <a:blip r:embed="rId4"/>
            <a:stretch>
              <a:fillRect/>
            </a:stretch>
          </p:blipFill>
          <p:spPr>
            <a:xfrm>
              <a:off x="2956175" y="5687619"/>
              <a:ext cx="238967" cy="232330"/>
            </a:xfrm>
            <a:prstGeom prst="rect">
              <a:avLst/>
            </a:prstGeom>
          </p:spPr>
        </p:pic>
        <p:pic>
          <p:nvPicPr>
            <p:cNvPr id="20" name="Picture 19">
              <a:extLst>
                <a:ext uri="{FF2B5EF4-FFF2-40B4-BE49-F238E27FC236}">
                  <a16:creationId xmlns:a16="http://schemas.microsoft.com/office/drawing/2014/main" id="{67159022-2E91-42C9-BBD0-8E94B360AFDB}"/>
                </a:ext>
              </a:extLst>
            </p:cNvPr>
            <p:cNvPicPr>
              <a:picLocks noChangeAspect="1"/>
            </p:cNvPicPr>
            <p:nvPr/>
          </p:nvPicPr>
          <p:blipFill>
            <a:blip r:embed="rId4"/>
            <a:stretch>
              <a:fillRect/>
            </a:stretch>
          </p:blipFill>
          <p:spPr>
            <a:xfrm>
              <a:off x="2958065" y="5390989"/>
              <a:ext cx="238967" cy="232330"/>
            </a:xfrm>
            <a:prstGeom prst="rect">
              <a:avLst/>
            </a:prstGeom>
          </p:spPr>
        </p:pic>
        <p:sp>
          <p:nvSpPr>
            <p:cNvPr id="21" name="Left Brace 20">
              <a:extLst>
                <a:ext uri="{FF2B5EF4-FFF2-40B4-BE49-F238E27FC236}">
                  <a16:creationId xmlns:a16="http://schemas.microsoft.com/office/drawing/2014/main" id="{D7B7826F-4E9E-4D2C-8542-02A0158BCEB5}"/>
                </a:ext>
              </a:extLst>
            </p:cNvPr>
            <p:cNvSpPr/>
            <p:nvPr/>
          </p:nvSpPr>
          <p:spPr>
            <a:xfrm rot="5400000">
              <a:off x="2009162" y="4043556"/>
              <a:ext cx="321167" cy="2034528"/>
            </a:xfrm>
            <a:prstGeom prst="leftBrace">
              <a:avLst/>
            </a:prstGeom>
            <a:noFill/>
            <a:ln w="9525" cap="flat" cmpd="sng" algn="ctr">
              <a:solidFill>
                <a:srgbClr val="0078D4"/>
              </a:solidFill>
              <a:prstDash val="solid"/>
            </a:ln>
            <a:effectLst/>
          </p:spPr>
          <p:txBody>
            <a:bodyPr rtlCol="0" anchor="ctr"/>
            <a:lstStyle/>
            <a:p>
              <a:pPr marL="0" marR="0" lvl="0" indent="0" algn="ctr"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grpSp>
        <p:nvGrpSpPr>
          <p:cNvPr id="22" name="Group 21">
            <a:extLst>
              <a:ext uri="{FF2B5EF4-FFF2-40B4-BE49-F238E27FC236}">
                <a16:creationId xmlns:a16="http://schemas.microsoft.com/office/drawing/2014/main" id="{770A8A07-005E-436E-82B7-AF9490781CF0}"/>
              </a:ext>
            </a:extLst>
          </p:cNvPr>
          <p:cNvGrpSpPr/>
          <p:nvPr/>
        </p:nvGrpSpPr>
        <p:grpSpPr>
          <a:xfrm>
            <a:off x="1475694" y="2346293"/>
            <a:ext cx="370486" cy="1531913"/>
            <a:chOff x="1475024" y="2346129"/>
            <a:chExt cx="370540" cy="1532132"/>
          </a:xfrm>
        </p:grpSpPr>
        <p:sp>
          <p:nvSpPr>
            <p:cNvPr id="23" name="TextBox 22">
              <a:extLst>
                <a:ext uri="{FF2B5EF4-FFF2-40B4-BE49-F238E27FC236}">
                  <a16:creationId xmlns:a16="http://schemas.microsoft.com/office/drawing/2014/main" id="{54BA777A-6806-4F09-A0F3-CF389D27F28E}"/>
                </a:ext>
              </a:extLst>
            </p:cNvPr>
            <p:cNvSpPr txBox="1"/>
            <p:nvPr/>
          </p:nvSpPr>
          <p:spPr>
            <a:xfrm rot="16200000">
              <a:off x="886863" y="2982279"/>
              <a:ext cx="1484143" cy="307822"/>
            </a:xfrm>
            <a:prstGeom prst="rect">
              <a:avLst/>
            </a:prstGeom>
            <a:noFill/>
          </p:spPr>
          <p:txBody>
            <a:bodyPr wrap="square" rtlCol="0">
              <a:spAutoFit/>
            </a:bodyPr>
            <a:lstStyle/>
            <a:p>
              <a:pPr marR="0" lvl="0" indent="0" algn="ctr" defTabSz="932536" fontAlgn="auto">
                <a:lnSpc>
                  <a:spcPct val="100000"/>
                </a:lnSpc>
                <a:spcBef>
                  <a:spcPts val="0"/>
                </a:spcBef>
                <a:spcAft>
                  <a:spcPts val="0"/>
                </a:spcAft>
                <a:buClrTx/>
                <a:buSzTx/>
                <a:buFontTx/>
                <a:buNone/>
                <a:tabLst/>
                <a:defRPr/>
              </a:pPr>
              <a:r>
                <a:rPr lang="en-US" sz="1400" b="1" kern="0" dirty="0">
                  <a:solidFill>
                    <a:prstClr val="black"/>
                  </a:solidFill>
                  <a:latin typeface="Segoe UI Semilight" panose="020B0402040204020203" pitchFamily="34" charset="0"/>
                  <a:cs typeface="Segoe UI Semilight" panose="020B0402040204020203" pitchFamily="34" charset="0"/>
                </a:rPr>
                <a:t>Raw metadata</a:t>
              </a:r>
            </a:p>
          </p:txBody>
        </p:sp>
        <p:cxnSp>
          <p:nvCxnSpPr>
            <p:cNvPr id="24" name="Straight Arrow Connector 23">
              <a:extLst>
                <a:ext uri="{FF2B5EF4-FFF2-40B4-BE49-F238E27FC236}">
                  <a16:creationId xmlns:a16="http://schemas.microsoft.com/office/drawing/2014/main" id="{BF92F0C2-CC0B-4FCF-8AF6-96CA8658201D}"/>
                </a:ext>
              </a:extLst>
            </p:cNvPr>
            <p:cNvCxnSpPr>
              <a:cxnSpLocks/>
            </p:cNvCxnSpPr>
            <p:nvPr/>
          </p:nvCxnSpPr>
          <p:spPr>
            <a:xfrm flipV="1">
              <a:off x="1834717" y="2346129"/>
              <a:ext cx="10847" cy="1371946"/>
            </a:xfrm>
            <a:prstGeom prst="straightConnector1">
              <a:avLst/>
            </a:prstGeom>
            <a:noFill/>
            <a:ln w="19050" cap="flat" cmpd="sng" algn="ctr">
              <a:solidFill>
                <a:srgbClr val="1A1A1A">
                  <a:shade val="95000"/>
                  <a:alpha val="50000"/>
                  <a:satMod val="150000"/>
                </a:srgbClr>
              </a:solidFill>
              <a:prstDash val="solid"/>
              <a:tailEnd type="triangle"/>
            </a:ln>
            <a:effectLst/>
          </p:spPr>
        </p:cxnSp>
      </p:grpSp>
      <p:sp>
        <p:nvSpPr>
          <p:cNvPr id="25" name="TextBox 24">
            <a:extLst>
              <a:ext uri="{FF2B5EF4-FFF2-40B4-BE49-F238E27FC236}">
                <a16:creationId xmlns:a16="http://schemas.microsoft.com/office/drawing/2014/main" id="{F64F563B-F2BA-4805-981A-E16B37125BD1}"/>
              </a:ext>
            </a:extLst>
          </p:cNvPr>
          <p:cNvSpPr txBox="1"/>
          <p:nvPr/>
        </p:nvSpPr>
        <p:spPr>
          <a:xfrm>
            <a:off x="4471025" y="2317233"/>
            <a:ext cx="1576381" cy="523220"/>
          </a:xfrm>
          <a:prstGeom prst="rect">
            <a:avLst/>
          </a:prstGeom>
          <a:noFill/>
        </p:spPr>
        <p:txBody>
          <a:bodyPr wrap="square" rtlCol="0">
            <a:spAutoFit/>
          </a:bodyPr>
          <a:lstStyle/>
          <a:p>
            <a:pPr algn="ctr" defTabSz="932536"/>
            <a:r>
              <a:rPr lang="en-US" sz="1400" b="1" dirty="0">
                <a:solidFill>
                  <a:schemeClr val="tx2"/>
                </a:solidFill>
                <a:latin typeface="Segoe UI Semilight" panose="020B0402040204020203" pitchFamily="34" charset="0"/>
                <a:cs typeface="Segoe UI Semilight" panose="020B0402040204020203" pitchFamily="34" charset="0"/>
              </a:rPr>
              <a:t>Azure Migrate Service</a:t>
            </a:r>
          </a:p>
        </p:txBody>
      </p:sp>
      <p:grpSp>
        <p:nvGrpSpPr>
          <p:cNvPr id="26" name="Group 25">
            <a:extLst>
              <a:ext uri="{FF2B5EF4-FFF2-40B4-BE49-F238E27FC236}">
                <a16:creationId xmlns:a16="http://schemas.microsoft.com/office/drawing/2014/main" id="{6826F746-FFD6-4C8B-ACEA-6E1265A9352F}"/>
              </a:ext>
            </a:extLst>
          </p:cNvPr>
          <p:cNvGrpSpPr/>
          <p:nvPr/>
        </p:nvGrpSpPr>
        <p:grpSpPr>
          <a:xfrm>
            <a:off x="2160265" y="3889601"/>
            <a:ext cx="2536847" cy="738664"/>
            <a:chOff x="2159688" y="3889653"/>
            <a:chExt cx="2537207" cy="738768"/>
          </a:xfrm>
        </p:grpSpPr>
        <p:sp>
          <p:nvSpPr>
            <p:cNvPr id="27" name="TextBox 26">
              <a:extLst>
                <a:ext uri="{FF2B5EF4-FFF2-40B4-BE49-F238E27FC236}">
                  <a16:creationId xmlns:a16="http://schemas.microsoft.com/office/drawing/2014/main" id="{7292B85C-9110-4972-BA2C-5B305FB45760}"/>
                </a:ext>
              </a:extLst>
            </p:cNvPr>
            <p:cNvSpPr txBox="1"/>
            <p:nvPr/>
          </p:nvSpPr>
          <p:spPr>
            <a:xfrm>
              <a:off x="2599639" y="3889653"/>
              <a:ext cx="1484145" cy="738768"/>
            </a:xfrm>
            <a:prstGeom prst="rect">
              <a:avLst/>
            </a:prstGeom>
            <a:noFill/>
          </p:spPr>
          <p:txBody>
            <a:bodyPr wrap="square" rtlCol="0">
              <a:spAutoFit/>
            </a:bodyPr>
            <a:lstStyle/>
            <a:p>
              <a:pPr marL="0" marR="0" lvl="0" indent="0" algn="ctr" defTabSz="93253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rPr>
                <a:t>1. Download and configure appliance</a:t>
              </a:r>
            </a:p>
          </p:txBody>
        </p:sp>
        <p:cxnSp>
          <p:nvCxnSpPr>
            <p:cNvPr id="28" name="Straight Arrow Connector 27">
              <a:extLst>
                <a:ext uri="{FF2B5EF4-FFF2-40B4-BE49-F238E27FC236}">
                  <a16:creationId xmlns:a16="http://schemas.microsoft.com/office/drawing/2014/main" id="{1B2BC7FB-851A-44B0-86F9-FDFC02217D00}"/>
                </a:ext>
              </a:extLst>
            </p:cNvPr>
            <p:cNvCxnSpPr>
              <a:cxnSpLocks/>
            </p:cNvCxnSpPr>
            <p:nvPr/>
          </p:nvCxnSpPr>
          <p:spPr>
            <a:xfrm flipH="1" flipV="1">
              <a:off x="2159688" y="3911581"/>
              <a:ext cx="2537207" cy="5685"/>
            </a:xfrm>
            <a:prstGeom prst="straightConnector1">
              <a:avLst/>
            </a:prstGeom>
            <a:noFill/>
            <a:ln w="19050" cap="flat" cmpd="sng" algn="ctr">
              <a:solidFill>
                <a:schemeClr val="accent3"/>
              </a:solidFill>
              <a:prstDash val="solid"/>
              <a:tailEnd type="triangle"/>
            </a:ln>
            <a:effectLst/>
          </p:spPr>
        </p:cxnSp>
      </p:grpSp>
      <p:grpSp>
        <p:nvGrpSpPr>
          <p:cNvPr id="29" name="Group 28">
            <a:extLst>
              <a:ext uri="{FF2B5EF4-FFF2-40B4-BE49-F238E27FC236}">
                <a16:creationId xmlns:a16="http://schemas.microsoft.com/office/drawing/2014/main" id="{B6062B3B-59F5-463A-ADBC-EDFB88A4051F}"/>
              </a:ext>
            </a:extLst>
          </p:cNvPr>
          <p:cNvGrpSpPr/>
          <p:nvPr/>
        </p:nvGrpSpPr>
        <p:grpSpPr>
          <a:xfrm>
            <a:off x="2113584" y="2444424"/>
            <a:ext cx="2583528" cy="1252362"/>
            <a:chOff x="2037094" y="2440252"/>
            <a:chExt cx="2659801" cy="1256562"/>
          </a:xfrm>
        </p:grpSpPr>
        <p:cxnSp>
          <p:nvCxnSpPr>
            <p:cNvPr id="30" name="Straight Arrow Connector 29">
              <a:extLst>
                <a:ext uri="{FF2B5EF4-FFF2-40B4-BE49-F238E27FC236}">
                  <a16:creationId xmlns:a16="http://schemas.microsoft.com/office/drawing/2014/main" id="{3C70BF0F-B199-4413-A57C-0DC1DD9FCFB4}"/>
                </a:ext>
              </a:extLst>
            </p:cNvPr>
            <p:cNvCxnSpPr/>
            <p:nvPr/>
          </p:nvCxnSpPr>
          <p:spPr>
            <a:xfrm flipH="1" flipV="1">
              <a:off x="2037094" y="2440252"/>
              <a:ext cx="2659801" cy="1256562"/>
            </a:xfrm>
            <a:prstGeom prst="straightConnector1">
              <a:avLst/>
            </a:prstGeom>
            <a:noFill/>
            <a:ln w="19050" cap="flat" cmpd="sng" algn="ctr">
              <a:solidFill>
                <a:schemeClr val="accent3"/>
              </a:solidFill>
              <a:prstDash val="solid"/>
              <a:tailEnd type="triangle"/>
            </a:ln>
            <a:effectLst/>
          </p:spPr>
        </p:cxnSp>
        <p:sp>
          <p:nvSpPr>
            <p:cNvPr id="31" name="TextBox 30">
              <a:extLst>
                <a:ext uri="{FF2B5EF4-FFF2-40B4-BE49-F238E27FC236}">
                  <a16:creationId xmlns:a16="http://schemas.microsoft.com/office/drawing/2014/main" id="{45C14952-FF79-4FAA-B45F-BE22CCE59BC5}"/>
                </a:ext>
              </a:extLst>
            </p:cNvPr>
            <p:cNvSpPr txBox="1"/>
            <p:nvPr/>
          </p:nvSpPr>
          <p:spPr>
            <a:xfrm rot="1518117">
              <a:off x="2575340" y="2757954"/>
              <a:ext cx="1755166" cy="307821"/>
            </a:xfrm>
            <a:prstGeom prst="rect">
              <a:avLst/>
            </a:prstGeom>
            <a:noFill/>
          </p:spPr>
          <p:txBody>
            <a:bodyPr wrap="square" rtlCol="0">
              <a:spAutoFit/>
            </a:bodyPr>
            <a:lstStyle/>
            <a:p>
              <a:pPr algn="ctr" defTabSz="932536"/>
              <a:r>
                <a:rPr lang="en-US" sz="1400" b="1" kern="0" dirty="0">
                  <a:solidFill>
                    <a:prstClr val="black"/>
                  </a:solidFill>
                  <a:latin typeface="Segoe UI Semilight" panose="020B0402040204020203" pitchFamily="34" charset="0"/>
                  <a:cs typeface="Segoe UI Semilight" panose="020B0402040204020203" pitchFamily="34" charset="0"/>
                </a:rPr>
                <a:t>2. Start discovery</a:t>
              </a:r>
            </a:p>
          </p:txBody>
        </p:sp>
      </p:grpSp>
      <p:grpSp>
        <p:nvGrpSpPr>
          <p:cNvPr id="32" name="Group 31">
            <a:extLst>
              <a:ext uri="{FF2B5EF4-FFF2-40B4-BE49-F238E27FC236}">
                <a16:creationId xmlns:a16="http://schemas.microsoft.com/office/drawing/2014/main" id="{95223D31-DF58-4FC7-BE5C-D14BC17E4084}"/>
              </a:ext>
            </a:extLst>
          </p:cNvPr>
          <p:cNvGrpSpPr/>
          <p:nvPr/>
        </p:nvGrpSpPr>
        <p:grpSpPr>
          <a:xfrm>
            <a:off x="5551586" y="2350984"/>
            <a:ext cx="3121643" cy="1585626"/>
            <a:chOff x="5551492" y="2350822"/>
            <a:chExt cx="3122086" cy="1585850"/>
          </a:xfrm>
        </p:grpSpPr>
        <p:cxnSp>
          <p:nvCxnSpPr>
            <p:cNvPr id="33" name="Straight Arrow Connector 32">
              <a:extLst>
                <a:ext uri="{FF2B5EF4-FFF2-40B4-BE49-F238E27FC236}">
                  <a16:creationId xmlns:a16="http://schemas.microsoft.com/office/drawing/2014/main" id="{E2A7C009-3018-45A3-B076-A03032B0D9E5}"/>
                </a:ext>
              </a:extLst>
            </p:cNvPr>
            <p:cNvCxnSpPr/>
            <p:nvPr/>
          </p:nvCxnSpPr>
          <p:spPr>
            <a:xfrm flipV="1">
              <a:off x="5551492" y="2350822"/>
              <a:ext cx="3122086" cy="1585850"/>
            </a:xfrm>
            <a:prstGeom prst="straightConnector1">
              <a:avLst/>
            </a:prstGeom>
            <a:noFill/>
            <a:ln w="19050" cap="flat" cmpd="sng" algn="ctr">
              <a:solidFill>
                <a:schemeClr val="accent3"/>
              </a:solidFill>
              <a:prstDash val="solid"/>
              <a:tailEnd type="triangle"/>
            </a:ln>
            <a:effectLst/>
          </p:spPr>
        </p:cxnSp>
        <p:sp>
          <p:nvSpPr>
            <p:cNvPr id="34" name="TextBox 33">
              <a:extLst>
                <a:ext uri="{FF2B5EF4-FFF2-40B4-BE49-F238E27FC236}">
                  <a16:creationId xmlns:a16="http://schemas.microsoft.com/office/drawing/2014/main" id="{C01886B5-ED83-4FC9-81DF-AD593C9F6605}"/>
                </a:ext>
              </a:extLst>
            </p:cNvPr>
            <p:cNvSpPr txBox="1"/>
            <p:nvPr/>
          </p:nvSpPr>
          <p:spPr>
            <a:xfrm rot="19986088">
              <a:off x="5882396" y="2895821"/>
              <a:ext cx="2110631" cy="307820"/>
            </a:xfrm>
            <a:prstGeom prst="rect">
              <a:avLst/>
            </a:prstGeom>
            <a:noFill/>
            <a:ln w="19050" cap="flat" cmpd="sng" algn="ctr">
              <a:noFill/>
              <a:prstDash val="solid"/>
              <a:tailEnd type="triangle"/>
            </a:ln>
            <a:effectLst/>
          </p:spPr>
          <p:txBody>
            <a:bodyPr wrap="square" rtlCol="0">
              <a:spAutoFit/>
            </a:bodyPr>
            <a:lstStyle/>
            <a:p>
              <a:pPr marL="0" marR="0" lvl="0" indent="0" algn="ctr" defTabSz="932536" eaLnBrk="1" fontAlgn="auto" latinLnBrk="0" hangingPunct="1">
                <a:lnSpc>
                  <a:spcPct val="100000"/>
                </a:lnSpc>
                <a:spcBef>
                  <a:spcPts val="0"/>
                </a:spcBef>
                <a:spcAft>
                  <a:spcPts val="0"/>
                </a:spcAft>
                <a:buClrTx/>
                <a:buSzTx/>
                <a:buFontTx/>
                <a:buNone/>
                <a:tabLst/>
                <a:defRPr/>
              </a:pPr>
              <a:r>
                <a:rPr lang="en-US" sz="1400" b="1" kern="0" dirty="0">
                  <a:solidFill>
                    <a:prstClr val="black"/>
                  </a:solidFill>
                  <a:latin typeface="Segoe UI Semilight" panose="020B0402040204020203" pitchFamily="34" charset="0"/>
                  <a:cs typeface="Segoe UI Semilight" panose="020B0402040204020203" pitchFamily="34" charset="0"/>
                </a:rPr>
                <a:t>3. Create assessment</a:t>
              </a:r>
            </a:p>
          </p:txBody>
        </p:sp>
      </p:grpSp>
      <p:grpSp>
        <p:nvGrpSpPr>
          <p:cNvPr id="35" name="Group 34">
            <a:extLst>
              <a:ext uri="{FF2B5EF4-FFF2-40B4-BE49-F238E27FC236}">
                <a16:creationId xmlns:a16="http://schemas.microsoft.com/office/drawing/2014/main" id="{3BC987A8-EB8E-4E7E-8C73-FF7D9BE7A6FD}"/>
              </a:ext>
            </a:extLst>
          </p:cNvPr>
          <p:cNvGrpSpPr/>
          <p:nvPr/>
        </p:nvGrpSpPr>
        <p:grpSpPr>
          <a:xfrm>
            <a:off x="6019655" y="1204666"/>
            <a:ext cx="3697141" cy="1013331"/>
            <a:chOff x="6019655" y="1204666"/>
            <a:chExt cx="3697141" cy="1013331"/>
          </a:xfrm>
        </p:grpSpPr>
        <p:grpSp>
          <p:nvGrpSpPr>
            <p:cNvPr id="36" name="Group 35">
              <a:extLst>
                <a:ext uri="{FF2B5EF4-FFF2-40B4-BE49-F238E27FC236}">
                  <a16:creationId xmlns:a16="http://schemas.microsoft.com/office/drawing/2014/main" id="{4781D1D3-3D04-4C4C-809E-A9E10E3839AF}"/>
                </a:ext>
              </a:extLst>
            </p:cNvPr>
            <p:cNvGrpSpPr/>
            <p:nvPr/>
          </p:nvGrpSpPr>
          <p:grpSpPr>
            <a:xfrm>
              <a:off x="6019655" y="1397269"/>
              <a:ext cx="3213929" cy="791858"/>
              <a:chOff x="6021510" y="1420606"/>
              <a:chExt cx="3214383" cy="791969"/>
            </a:xfrm>
          </p:grpSpPr>
          <p:grpSp>
            <p:nvGrpSpPr>
              <p:cNvPr id="38" name="Group 37">
                <a:extLst>
                  <a:ext uri="{FF2B5EF4-FFF2-40B4-BE49-F238E27FC236}">
                    <a16:creationId xmlns:a16="http://schemas.microsoft.com/office/drawing/2014/main" id="{9020361D-4FF9-4A05-89D5-618C12C49E2D}"/>
                  </a:ext>
                </a:extLst>
              </p:cNvPr>
              <p:cNvGrpSpPr/>
              <p:nvPr/>
            </p:nvGrpSpPr>
            <p:grpSpPr>
              <a:xfrm>
                <a:off x="6021510" y="1602583"/>
                <a:ext cx="2001439" cy="307820"/>
                <a:chOff x="6021510" y="1602583"/>
                <a:chExt cx="2001439" cy="307820"/>
              </a:xfrm>
            </p:grpSpPr>
            <p:sp>
              <p:nvSpPr>
                <p:cNvPr id="40" name="TextBox 39">
                  <a:extLst>
                    <a:ext uri="{FF2B5EF4-FFF2-40B4-BE49-F238E27FC236}">
                      <a16:creationId xmlns:a16="http://schemas.microsoft.com/office/drawing/2014/main" id="{9BEE788E-5DAF-41D5-8889-E319BA28C935}"/>
                    </a:ext>
                  </a:extLst>
                </p:cNvPr>
                <p:cNvSpPr txBox="1"/>
                <p:nvPr/>
              </p:nvSpPr>
              <p:spPr>
                <a:xfrm>
                  <a:off x="6021510" y="1602583"/>
                  <a:ext cx="2001439" cy="307820"/>
                </a:xfrm>
                <a:prstGeom prst="rect">
                  <a:avLst/>
                </a:prstGeom>
                <a:noFill/>
              </p:spPr>
              <p:txBody>
                <a:bodyPr wrap="square" rtlCol="0">
                  <a:spAutoFit/>
                </a:bodyPr>
                <a:lstStyle/>
                <a:p>
                  <a:pPr marL="0" marR="0" lvl="0" indent="0" algn="ctr" defTabSz="932536" eaLnBrk="1" fontAlgn="auto" latinLnBrk="0" hangingPunct="1">
                    <a:lnSpc>
                      <a:spcPct val="100000"/>
                    </a:lnSpc>
                    <a:spcBef>
                      <a:spcPts val="0"/>
                    </a:spcBef>
                    <a:spcAft>
                      <a:spcPts val="0"/>
                    </a:spcAft>
                    <a:buClrTx/>
                    <a:buSzTx/>
                    <a:buFontTx/>
                    <a:buNone/>
                    <a:tabLst/>
                    <a:defRPr/>
                  </a:pPr>
                  <a:r>
                    <a:rPr lang="en-US" sz="1400" b="1" kern="0" dirty="0">
                      <a:solidFill>
                        <a:prstClr val="black"/>
                      </a:solidFill>
                      <a:latin typeface="Segoe UI Semilight" panose="020B0402040204020203" pitchFamily="34" charset="0"/>
                      <a:cs typeface="Segoe UI Semilight" panose="020B0402040204020203" pitchFamily="34" charset="0"/>
                    </a:rPr>
                    <a:t>Processed metadata</a:t>
                  </a:r>
                </a:p>
              </p:txBody>
            </p:sp>
            <p:cxnSp>
              <p:nvCxnSpPr>
                <p:cNvPr id="41" name="Straight Arrow Connector 40">
                  <a:extLst>
                    <a:ext uri="{FF2B5EF4-FFF2-40B4-BE49-F238E27FC236}">
                      <a16:creationId xmlns:a16="http://schemas.microsoft.com/office/drawing/2014/main" id="{1E1E4314-18A1-4D43-B438-97772489350D}"/>
                    </a:ext>
                  </a:extLst>
                </p:cNvPr>
                <p:cNvCxnSpPr/>
                <p:nvPr/>
              </p:nvCxnSpPr>
              <p:spPr>
                <a:xfrm>
                  <a:off x="6195969" y="1900087"/>
                  <a:ext cx="1676737" cy="2242"/>
                </a:xfrm>
                <a:prstGeom prst="straightConnector1">
                  <a:avLst/>
                </a:prstGeom>
                <a:noFill/>
                <a:ln w="19050" cap="flat" cmpd="sng" algn="ctr">
                  <a:solidFill>
                    <a:srgbClr val="1A1A1A">
                      <a:shade val="95000"/>
                      <a:alpha val="50000"/>
                      <a:satMod val="150000"/>
                    </a:srgbClr>
                  </a:solidFill>
                  <a:prstDash val="solid"/>
                  <a:tailEnd type="triangle"/>
                </a:ln>
                <a:effectLst/>
              </p:spPr>
            </p:cxnSp>
          </p:grpSp>
          <p:pic>
            <p:nvPicPr>
              <p:cNvPr id="39" name="Graphic 6">
                <a:extLst>
                  <a:ext uri="{FF2B5EF4-FFF2-40B4-BE49-F238E27FC236}">
                    <a16:creationId xmlns:a16="http://schemas.microsoft.com/office/drawing/2014/main" id="{5FF750EB-3D31-4EB2-A8AF-5D8C08E1D30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43923" y="1420606"/>
                <a:ext cx="791970" cy="791969"/>
              </a:xfrm>
              <a:prstGeom prst="rect">
                <a:avLst/>
              </a:prstGeom>
            </p:spPr>
          </p:pic>
        </p:grpSp>
        <p:sp>
          <p:nvSpPr>
            <p:cNvPr id="37" name="Freeform 13" title="Icon of a cloud">
              <a:extLst>
                <a:ext uri="{FF2B5EF4-FFF2-40B4-BE49-F238E27FC236}">
                  <a16:creationId xmlns:a16="http://schemas.microsoft.com/office/drawing/2014/main" id="{081F6146-4A17-4F85-A003-DCB0FF8676F0}"/>
                </a:ext>
              </a:extLst>
            </p:cNvPr>
            <p:cNvSpPr>
              <a:spLocks noChangeAspect="1"/>
            </p:cNvSpPr>
            <p:nvPr/>
          </p:nvSpPr>
          <p:spPr bwMode="auto">
            <a:xfrm>
              <a:off x="7869543" y="1204666"/>
              <a:ext cx="1847253" cy="101333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381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endParaRPr>
            </a:p>
          </p:txBody>
        </p:sp>
      </p:grpSp>
      <p:grpSp>
        <p:nvGrpSpPr>
          <p:cNvPr id="42" name="Group 41">
            <a:extLst>
              <a:ext uri="{FF2B5EF4-FFF2-40B4-BE49-F238E27FC236}">
                <a16:creationId xmlns:a16="http://schemas.microsoft.com/office/drawing/2014/main" id="{5BAEFBD3-7A04-4E40-A6A2-0E0F2000F986}"/>
              </a:ext>
            </a:extLst>
          </p:cNvPr>
          <p:cNvGrpSpPr/>
          <p:nvPr/>
        </p:nvGrpSpPr>
        <p:grpSpPr>
          <a:xfrm>
            <a:off x="2160264" y="1244594"/>
            <a:ext cx="3927404" cy="1013331"/>
            <a:chOff x="2160264" y="1244594"/>
            <a:chExt cx="3927404" cy="1013331"/>
          </a:xfrm>
        </p:grpSpPr>
        <p:grpSp>
          <p:nvGrpSpPr>
            <p:cNvPr id="43" name="Group 42">
              <a:extLst>
                <a:ext uri="{FF2B5EF4-FFF2-40B4-BE49-F238E27FC236}">
                  <a16:creationId xmlns:a16="http://schemas.microsoft.com/office/drawing/2014/main" id="{0A5FAE6B-755E-4DED-A8F8-27DC28717955}"/>
                </a:ext>
              </a:extLst>
            </p:cNvPr>
            <p:cNvGrpSpPr/>
            <p:nvPr/>
          </p:nvGrpSpPr>
          <p:grpSpPr>
            <a:xfrm>
              <a:off x="2160264" y="1657559"/>
              <a:ext cx="2035574" cy="307776"/>
              <a:chOff x="2159688" y="1657297"/>
              <a:chExt cx="2035862" cy="307820"/>
            </a:xfrm>
          </p:grpSpPr>
          <p:sp>
            <p:nvSpPr>
              <p:cNvPr id="74" name="TextBox 73">
                <a:extLst>
                  <a:ext uri="{FF2B5EF4-FFF2-40B4-BE49-F238E27FC236}">
                    <a16:creationId xmlns:a16="http://schemas.microsoft.com/office/drawing/2014/main" id="{A8F329FC-0DC2-4BFC-A28F-DAD486410CE4}"/>
                  </a:ext>
                </a:extLst>
              </p:cNvPr>
              <p:cNvSpPr txBox="1"/>
              <p:nvPr/>
            </p:nvSpPr>
            <p:spPr>
              <a:xfrm>
                <a:off x="2257440" y="1657297"/>
                <a:ext cx="1721855" cy="307820"/>
              </a:xfrm>
              <a:prstGeom prst="rect">
                <a:avLst/>
              </a:prstGeom>
              <a:noFill/>
            </p:spPr>
            <p:txBody>
              <a:bodyPr wrap="square" rtlCol="0">
                <a:spAutoFit/>
              </a:bodyPr>
              <a:lstStyle/>
              <a:p>
                <a:pPr algn="ctr" defTabSz="932536"/>
                <a:r>
                  <a:rPr lang="en-US" sz="1400" b="1" kern="0" dirty="0">
                    <a:solidFill>
                      <a:prstClr val="black"/>
                    </a:solidFill>
                    <a:latin typeface="Segoe UI Semilight" panose="020B0402040204020203" pitchFamily="34" charset="0"/>
                    <a:cs typeface="Segoe UI Semilight" panose="020B0402040204020203" pitchFamily="34" charset="0"/>
                  </a:rPr>
                  <a:t>Raw metadata</a:t>
                </a:r>
              </a:p>
            </p:txBody>
          </p:sp>
          <p:cxnSp>
            <p:nvCxnSpPr>
              <p:cNvPr id="75" name="Straight Arrow Connector 74">
                <a:extLst>
                  <a:ext uri="{FF2B5EF4-FFF2-40B4-BE49-F238E27FC236}">
                    <a16:creationId xmlns:a16="http://schemas.microsoft.com/office/drawing/2014/main" id="{6BCD1E76-25B4-4F3B-97A0-834DB3D6967C}"/>
                  </a:ext>
                </a:extLst>
              </p:cNvPr>
              <p:cNvCxnSpPr/>
              <p:nvPr/>
            </p:nvCxnSpPr>
            <p:spPr>
              <a:xfrm flipV="1">
                <a:off x="2159688" y="1923336"/>
                <a:ext cx="2035862" cy="10973"/>
              </a:xfrm>
              <a:prstGeom prst="straightConnector1">
                <a:avLst/>
              </a:prstGeom>
              <a:noFill/>
              <a:ln w="19050" cap="flat" cmpd="sng" algn="ctr">
                <a:solidFill>
                  <a:srgbClr val="1A1A1A">
                    <a:shade val="95000"/>
                    <a:alpha val="50000"/>
                    <a:satMod val="150000"/>
                  </a:srgbClr>
                </a:solidFill>
                <a:prstDash val="solid"/>
                <a:tailEnd type="triangle"/>
              </a:ln>
              <a:effectLst/>
            </p:spPr>
          </p:cxnSp>
        </p:grpSp>
        <p:grpSp>
          <p:nvGrpSpPr>
            <p:cNvPr id="44" name="Group 43">
              <a:extLst>
                <a:ext uri="{FF2B5EF4-FFF2-40B4-BE49-F238E27FC236}">
                  <a16:creationId xmlns:a16="http://schemas.microsoft.com/office/drawing/2014/main" id="{C09BF896-77DC-49D8-B7D2-80E04F68DAB5}"/>
                </a:ext>
              </a:extLst>
            </p:cNvPr>
            <p:cNvGrpSpPr/>
            <p:nvPr/>
          </p:nvGrpSpPr>
          <p:grpSpPr>
            <a:xfrm>
              <a:off x="4650035" y="1635436"/>
              <a:ext cx="1255564" cy="433511"/>
              <a:chOff x="2309813" y="1431925"/>
              <a:chExt cx="2143125" cy="769937"/>
            </a:xfrm>
            <a:solidFill>
              <a:srgbClr val="0078D7"/>
            </a:solidFill>
          </p:grpSpPr>
          <p:sp>
            <p:nvSpPr>
              <p:cNvPr id="46" name="Freeform 342">
                <a:extLst>
                  <a:ext uri="{FF2B5EF4-FFF2-40B4-BE49-F238E27FC236}">
                    <a16:creationId xmlns:a16="http://schemas.microsoft.com/office/drawing/2014/main" id="{CCA6285A-C5E7-4D2D-907B-5BF2DA7222B0}"/>
                  </a:ext>
                </a:extLst>
              </p:cNvPr>
              <p:cNvSpPr>
                <a:spLocks noEditPoints="1"/>
              </p:cNvSpPr>
              <p:nvPr/>
            </p:nvSpPr>
            <p:spPr bwMode="auto">
              <a:xfrm>
                <a:off x="2638426" y="1851025"/>
                <a:ext cx="317500" cy="315912"/>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47" name="Freeform 343">
                <a:extLst>
                  <a:ext uri="{FF2B5EF4-FFF2-40B4-BE49-F238E27FC236}">
                    <a16:creationId xmlns:a16="http://schemas.microsoft.com/office/drawing/2014/main" id="{A909C38C-46F2-4748-B616-26E820875FF4}"/>
                  </a:ext>
                </a:extLst>
              </p:cNvPr>
              <p:cNvSpPr>
                <a:spLocks noEditPoints="1"/>
              </p:cNvSpPr>
              <p:nvPr/>
            </p:nvSpPr>
            <p:spPr bwMode="auto">
              <a:xfrm>
                <a:off x="2309813" y="1819275"/>
                <a:ext cx="334963" cy="331787"/>
              </a:xfrm>
              <a:custGeom>
                <a:avLst/>
                <a:gdLst>
                  <a:gd name="T0" fmla="*/ 96 w 98"/>
                  <a:gd name="T1" fmla="*/ 58 h 97"/>
                  <a:gd name="T2" fmla="*/ 89 w 98"/>
                  <a:gd name="T3" fmla="*/ 50 h 97"/>
                  <a:gd name="T4" fmla="*/ 96 w 98"/>
                  <a:gd name="T5" fmla="*/ 42 h 97"/>
                  <a:gd name="T6" fmla="*/ 90 w 98"/>
                  <a:gd name="T7" fmla="*/ 37 h 97"/>
                  <a:gd name="T8" fmla="*/ 88 w 98"/>
                  <a:gd name="T9" fmla="*/ 30 h 97"/>
                  <a:gd name="T10" fmla="*/ 89 w 98"/>
                  <a:gd name="T11" fmla="*/ 22 h 97"/>
                  <a:gd name="T12" fmla="*/ 79 w 98"/>
                  <a:gd name="T13" fmla="*/ 21 h 97"/>
                  <a:gd name="T14" fmla="*/ 78 w 98"/>
                  <a:gd name="T15" fmla="*/ 11 h 97"/>
                  <a:gd name="T16" fmla="*/ 70 w 98"/>
                  <a:gd name="T17" fmla="*/ 11 h 97"/>
                  <a:gd name="T18" fmla="*/ 64 w 98"/>
                  <a:gd name="T19" fmla="*/ 8 h 97"/>
                  <a:gd name="T20" fmla="*/ 58 w 98"/>
                  <a:gd name="T21" fmla="*/ 1 h 97"/>
                  <a:gd name="T22" fmla="*/ 51 w 98"/>
                  <a:gd name="T23" fmla="*/ 8 h 97"/>
                  <a:gd name="T24" fmla="*/ 43 w 98"/>
                  <a:gd name="T25" fmla="*/ 1 h 97"/>
                  <a:gd name="T26" fmla="*/ 37 w 98"/>
                  <a:gd name="T27" fmla="*/ 7 h 97"/>
                  <a:gd name="T28" fmla="*/ 31 w 98"/>
                  <a:gd name="T29" fmla="*/ 10 h 97"/>
                  <a:gd name="T30" fmla="*/ 23 w 98"/>
                  <a:gd name="T31" fmla="*/ 9 h 97"/>
                  <a:gd name="T32" fmla="*/ 22 w 98"/>
                  <a:gd name="T33" fmla="*/ 19 h 97"/>
                  <a:gd name="T34" fmla="*/ 11 w 98"/>
                  <a:gd name="T35" fmla="*/ 19 h 97"/>
                  <a:gd name="T36" fmla="*/ 12 w 98"/>
                  <a:gd name="T37" fmla="*/ 28 h 97"/>
                  <a:gd name="T38" fmla="*/ 9 w 98"/>
                  <a:gd name="T39" fmla="*/ 34 h 97"/>
                  <a:gd name="T40" fmla="*/ 2 w 98"/>
                  <a:gd name="T41" fmla="*/ 39 h 97"/>
                  <a:gd name="T42" fmla="*/ 9 w 98"/>
                  <a:gd name="T43" fmla="*/ 46 h 97"/>
                  <a:gd name="T44" fmla="*/ 2 w 98"/>
                  <a:gd name="T45" fmla="*/ 54 h 97"/>
                  <a:gd name="T46" fmla="*/ 8 w 98"/>
                  <a:gd name="T47" fmla="*/ 60 h 97"/>
                  <a:gd name="T48" fmla="*/ 10 w 98"/>
                  <a:gd name="T49" fmla="*/ 66 h 97"/>
                  <a:gd name="T50" fmla="*/ 9 w 98"/>
                  <a:gd name="T51" fmla="*/ 75 h 97"/>
                  <a:gd name="T52" fmla="*/ 19 w 98"/>
                  <a:gd name="T53" fmla="*/ 75 h 97"/>
                  <a:gd name="T54" fmla="*/ 20 w 98"/>
                  <a:gd name="T55" fmla="*/ 86 h 97"/>
                  <a:gd name="T56" fmla="*/ 28 w 98"/>
                  <a:gd name="T57" fmla="*/ 86 h 97"/>
                  <a:gd name="T58" fmla="*/ 34 w 98"/>
                  <a:gd name="T59" fmla="*/ 88 h 97"/>
                  <a:gd name="T60" fmla="*/ 40 w 98"/>
                  <a:gd name="T61" fmla="*/ 95 h 97"/>
                  <a:gd name="T62" fmla="*/ 47 w 98"/>
                  <a:gd name="T63" fmla="*/ 88 h 97"/>
                  <a:gd name="T64" fmla="*/ 55 w 98"/>
                  <a:gd name="T65" fmla="*/ 96 h 97"/>
                  <a:gd name="T66" fmla="*/ 61 w 98"/>
                  <a:gd name="T67" fmla="*/ 89 h 97"/>
                  <a:gd name="T68" fmla="*/ 67 w 98"/>
                  <a:gd name="T69" fmla="*/ 87 h 97"/>
                  <a:gd name="T70" fmla="*/ 75 w 98"/>
                  <a:gd name="T71" fmla="*/ 88 h 97"/>
                  <a:gd name="T72" fmla="*/ 76 w 98"/>
                  <a:gd name="T73" fmla="*/ 78 h 97"/>
                  <a:gd name="T74" fmla="*/ 87 w 98"/>
                  <a:gd name="T75" fmla="*/ 78 h 97"/>
                  <a:gd name="T76" fmla="*/ 86 w 98"/>
                  <a:gd name="T77" fmla="*/ 69 h 97"/>
                  <a:gd name="T78" fmla="*/ 89 w 98"/>
                  <a:gd name="T79" fmla="*/ 63 h 97"/>
                  <a:gd name="T80" fmla="*/ 57 w 98"/>
                  <a:gd name="T81" fmla="*/ 47 h 97"/>
                  <a:gd name="T82" fmla="*/ 41 w 98"/>
                  <a:gd name="T83" fmla="*/ 50 h 97"/>
                  <a:gd name="T84" fmla="*/ 57 w 98"/>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 h="97">
                    <a:moveTo>
                      <a:pt x="95" y="61"/>
                    </a:moveTo>
                    <a:cubicBezTo>
                      <a:pt x="97" y="60"/>
                      <a:pt x="97" y="59"/>
                      <a:pt x="96" y="58"/>
                    </a:cubicBezTo>
                    <a:cubicBezTo>
                      <a:pt x="91" y="53"/>
                      <a:pt x="91" y="53"/>
                      <a:pt x="91" y="53"/>
                    </a:cubicBezTo>
                    <a:cubicBezTo>
                      <a:pt x="90" y="52"/>
                      <a:pt x="89" y="51"/>
                      <a:pt x="89" y="50"/>
                    </a:cubicBezTo>
                    <a:cubicBezTo>
                      <a:pt x="89" y="50"/>
                      <a:pt x="90" y="48"/>
                      <a:pt x="92" y="47"/>
                    </a:cubicBezTo>
                    <a:cubicBezTo>
                      <a:pt x="96" y="42"/>
                      <a:pt x="96" y="42"/>
                      <a:pt x="96" y="42"/>
                    </a:cubicBezTo>
                    <a:cubicBezTo>
                      <a:pt x="98" y="41"/>
                      <a:pt x="98" y="40"/>
                      <a:pt x="96" y="39"/>
                    </a:cubicBezTo>
                    <a:cubicBezTo>
                      <a:pt x="90" y="37"/>
                      <a:pt x="90" y="37"/>
                      <a:pt x="90" y="37"/>
                    </a:cubicBezTo>
                    <a:cubicBezTo>
                      <a:pt x="88" y="36"/>
                      <a:pt x="87" y="35"/>
                      <a:pt x="87" y="35"/>
                    </a:cubicBezTo>
                    <a:cubicBezTo>
                      <a:pt x="87" y="34"/>
                      <a:pt x="87" y="32"/>
                      <a:pt x="88" y="30"/>
                    </a:cubicBezTo>
                    <a:cubicBezTo>
                      <a:pt x="91" y="25"/>
                      <a:pt x="91" y="25"/>
                      <a:pt x="91" y="25"/>
                    </a:cubicBezTo>
                    <a:cubicBezTo>
                      <a:pt x="91" y="23"/>
                      <a:pt x="91" y="22"/>
                      <a:pt x="89" y="22"/>
                    </a:cubicBezTo>
                    <a:cubicBezTo>
                      <a:pt x="82" y="22"/>
                      <a:pt x="82" y="22"/>
                      <a:pt x="82" y="22"/>
                    </a:cubicBezTo>
                    <a:cubicBezTo>
                      <a:pt x="81" y="22"/>
                      <a:pt x="79" y="22"/>
                      <a:pt x="79" y="21"/>
                    </a:cubicBezTo>
                    <a:cubicBezTo>
                      <a:pt x="78" y="21"/>
                      <a:pt x="78" y="19"/>
                      <a:pt x="78" y="17"/>
                    </a:cubicBezTo>
                    <a:cubicBezTo>
                      <a:pt x="78" y="11"/>
                      <a:pt x="78" y="11"/>
                      <a:pt x="78" y="11"/>
                    </a:cubicBezTo>
                    <a:cubicBezTo>
                      <a:pt x="78" y="9"/>
                      <a:pt x="77" y="8"/>
                      <a:pt x="76" y="9"/>
                    </a:cubicBezTo>
                    <a:cubicBezTo>
                      <a:pt x="70" y="11"/>
                      <a:pt x="70" y="11"/>
                      <a:pt x="70" y="11"/>
                    </a:cubicBezTo>
                    <a:cubicBezTo>
                      <a:pt x="68" y="12"/>
                      <a:pt x="66" y="12"/>
                      <a:pt x="66" y="12"/>
                    </a:cubicBezTo>
                    <a:cubicBezTo>
                      <a:pt x="66" y="12"/>
                      <a:pt x="64" y="10"/>
                      <a:pt x="64" y="8"/>
                    </a:cubicBezTo>
                    <a:cubicBezTo>
                      <a:pt x="62" y="2"/>
                      <a:pt x="62" y="2"/>
                      <a:pt x="62" y="2"/>
                    </a:cubicBezTo>
                    <a:cubicBezTo>
                      <a:pt x="61" y="1"/>
                      <a:pt x="60" y="0"/>
                      <a:pt x="58" y="1"/>
                    </a:cubicBezTo>
                    <a:cubicBezTo>
                      <a:pt x="54" y="6"/>
                      <a:pt x="54" y="6"/>
                      <a:pt x="54" y="6"/>
                    </a:cubicBezTo>
                    <a:cubicBezTo>
                      <a:pt x="53" y="7"/>
                      <a:pt x="51" y="8"/>
                      <a:pt x="51" y="8"/>
                    </a:cubicBezTo>
                    <a:cubicBezTo>
                      <a:pt x="50" y="8"/>
                      <a:pt x="48" y="7"/>
                      <a:pt x="47" y="6"/>
                    </a:cubicBezTo>
                    <a:cubicBezTo>
                      <a:pt x="43" y="1"/>
                      <a:pt x="43" y="1"/>
                      <a:pt x="43" y="1"/>
                    </a:cubicBezTo>
                    <a:cubicBezTo>
                      <a:pt x="42" y="0"/>
                      <a:pt x="40" y="0"/>
                      <a:pt x="40" y="1"/>
                    </a:cubicBezTo>
                    <a:cubicBezTo>
                      <a:pt x="37" y="7"/>
                      <a:pt x="37" y="7"/>
                      <a:pt x="37" y="7"/>
                    </a:cubicBezTo>
                    <a:cubicBezTo>
                      <a:pt x="37" y="9"/>
                      <a:pt x="36" y="11"/>
                      <a:pt x="35" y="11"/>
                    </a:cubicBezTo>
                    <a:cubicBezTo>
                      <a:pt x="35" y="11"/>
                      <a:pt x="33" y="10"/>
                      <a:pt x="31" y="10"/>
                    </a:cubicBezTo>
                    <a:cubicBezTo>
                      <a:pt x="25" y="7"/>
                      <a:pt x="25" y="7"/>
                      <a:pt x="25" y="7"/>
                    </a:cubicBezTo>
                    <a:cubicBezTo>
                      <a:pt x="24" y="6"/>
                      <a:pt x="23" y="7"/>
                      <a:pt x="23" y="9"/>
                    </a:cubicBezTo>
                    <a:cubicBezTo>
                      <a:pt x="23" y="15"/>
                      <a:pt x="23" y="15"/>
                      <a:pt x="23" y="15"/>
                    </a:cubicBezTo>
                    <a:cubicBezTo>
                      <a:pt x="23" y="17"/>
                      <a:pt x="22" y="18"/>
                      <a:pt x="22" y="19"/>
                    </a:cubicBezTo>
                    <a:cubicBezTo>
                      <a:pt x="22" y="19"/>
                      <a:pt x="19" y="20"/>
                      <a:pt x="18" y="19"/>
                    </a:cubicBezTo>
                    <a:cubicBezTo>
                      <a:pt x="11" y="19"/>
                      <a:pt x="11" y="19"/>
                      <a:pt x="11" y="19"/>
                    </a:cubicBezTo>
                    <a:cubicBezTo>
                      <a:pt x="9" y="19"/>
                      <a:pt x="9" y="20"/>
                      <a:pt x="9" y="22"/>
                    </a:cubicBezTo>
                    <a:cubicBezTo>
                      <a:pt x="12" y="28"/>
                      <a:pt x="12" y="28"/>
                      <a:pt x="12" y="28"/>
                    </a:cubicBezTo>
                    <a:cubicBezTo>
                      <a:pt x="12" y="29"/>
                      <a:pt x="13" y="31"/>
                      <a:pt x="13" y="31"/>
                    </a:cubicBezTo>
                    <a:cubicBezTo>
                      <a:pt x="13" y="32"/>
                      <a:pt x="11" y="33"/>
                      <a:pt x="9" y="34"/>
                    </a:cubicBezTo>
                    <a:cubicBezTo>
                      <a:pt x="3" y="36"/>
                      <a:pt x="3" y="36"/>
                      <a:pt x="3" y="36"/>
                    </a:cubicBezTo>
                    <a:cubicBezTo>
                      <a:pt x="1" y="36"/>
                      <a:pt x="1" y="38"/>
                      <a:pt x="2" y="39"/>
                    </a:cubicBezTo>
                    <a:cubicBezTo>
                      <a:pt x="7" y="43"/>
                      <a:pt x="7" y="43"/>
                      <a:pt x="7" y="43"/>
                    </a:cubicBezTo>
                    <a:cubicBezTo>
                      <a:pt x="8" y="45"/>
                      <a:pt x="9" y="46"/>
                      <a:pt x="9" y="46"/>
                    </a:cubicBezTo>
                    <a:cubicBezTo>
                      <a:pt x="9" y="47"/>
                      <a:pt x="8" y="49"/>
                      <a:pt x="6" y="50"/>
                    </a:cubicBezTo>
                    <a:cubicBezTo>
                      <a:pt x="2" y="54"/>
                      <a:pt x="2" y="54"/>
                      <a:pt x="2" y="54"/>
                    </a:cubicBezTo>
                    <a:cubicBezTo>
                      <a:pt x="0" y="55"/>
                      <a:pt x="0" y="57"/>
                      <a:pt x="2" y="58"/>
                    </a:cubicBezTo>
                    <a:cubicBezTo>
                      <a:pt x="8" y="60"/>
                      <a:pt x="8" y="60"/>
                      <a:pt x="8" y="60"/>
                    </a:cubicBezTo>
                    <a:cubicBezTo>
                      <a:pt x="10" y="61"/>
                      <a:pt x="11" y="62"/>
                      <a:pt x="11" y="62"/>
                    </a:cubicBezTo>
                    <a:cubicBezTo>
                      <a:pt x="11" y="62"/>
                      <a:pt x="11" y="65"/>
                      <a:pt x="10" y="66"/>
                    </a:cubicBezTo>
                    <a:cubicBezTo>
                      <a:pt x="7" y="72"/>
                      <a:pt x="7" y="72"/>
                      <a:pt x="7" y="72"/>
                    </a:cubicBezTo>
                    <a:cubicBezTo>
                      <a:pt x="7" y="73"/>
                      <a:pt x="7" y="75"/>
                      <a:pt x="9" y="75"/>
                    </a:cubicBezTo>
                    <a:cubicBezTo>
                      <a:pt x="16" y="75"/>
                      <a:pt x="16" y="75"/>
                      <a:pt x="16" y="75"/>
                    </a:cubicBezTo>
                    <a:cubicBezTo>
                      <a:pt x="17" y="75"/>
                      <a:pt x="19" y="75"/>
                      <a:pt x="19" y="75"/>
                    </a:cubicBezTo>
                    <a:cubicBezTo>
                      <a:pt x="20" y="76"/>
                      <a:pt x="20" y="78"/>
                      <a:pt x="20" y="80"/>
                    </a:cubicBezTo>
                    <a:cubicBezTo>
                      <a:pt x="20" y="86"/>
                      <a:pt x="20" y="86"/>
                      <a:pt x="20" y="86"/>
                    </a:cubicBezTo>
                    <a:cubicBezTo>
                      <a:pt x="20" y="88"/>
                      <a:pt x="21" y="89"/>
                      <a:pt x="22" y="88"/>
                    </a:cubicBezTo>
                    <a:cubicBezTo>
                      <a:pt x="28" y="86"/>
                      <a:pt x="28" y="86"/>
                      <a:pt x="28" y="86"/>
                    </a:cubicBezTo>
                    <a:cubicBezTo>
                      <a:pt x="30" y="85"/>
                      <a:pt x="32" y="84"/>
                      <a:pt x="32" y="85"/>
                    </a:cubicBezTo>
                    <a:cubicBezTo>
                      <a:pt x="32" y="85"/>
                      <a:pt x="34" y="87"/>
                      <a:pt x="34" y="88"/>
                    </a:cubicBezTo>
                    <a:cubicBezTo>
                      <a:pt x="36" y="94"/>
                      <a:pt x="36" y="94"/>
                      <a:pt x="36" y="94"/>
                    </a:cubicBezTo>
                    <a:cubicBezTo>
                      <a:pt x="37" y="96"/>
                      <a:pt x="38" y="96"/>
                      <a:pt x="40" y="95"/>
                    </a:cubicBezTo>
                    <a:cubicBezTo>
                      <a:pt x="44" y="91"/>
                      <a:pt x="44" y="91"/>
                      <a:pt x="44" y="91"/>
                    </a:cubicBezTo>
                    <a:cubicBezTo>
                      <a:pt x="45" y="89"/>
                      <a:pt x="47" y="88"/>
                      <a:pt x="47" y="88"/>
                    </a:cubicBezTo>
                    <a:cubicBezTo>
                      <a:pt x="48" y="88"/>
                      <a:pt x="50" y="89"/>
                      <a:pt x="51" y="91"/>
                    </a:cubicBezTo>
                    <a:cubicBezTo>
                      <a:pt x="55" y="96"/>
                      <a:pt x="55" y="96"/>
                      <a:pt x="55" y="96"/>
                    </a:cubicBezTo>
                    <a:cubicBezTo>
                      <a:pt x="56" y="97"/>
                      <a:pt x="58" y="97"/>
                      <a:pt x="58" y="95"/>
                    </a:cubicBezTo>
                    <a:cubicBezTo>
                      <a:pt x="61" y="89"/>
                      <a:pt x="61" y="89"/>
                      <a:pt x="61" y="89"/>
                    </a:cubicBezTo>
                    <a:cubicBezTo>
                      <a:pt x="61" y="88"/>
                      <a:pt x="62" y="86"/>
                      <a:pt x="63" y="86"/>
                    </a:cubicBezTo>
                    <a:cubicBezTo>
                      <a:pt x="63" y="86"/>
                      <a:pt x="65" y="86"/>
                      <a:pt x="67" y="87"/>
                    </a:cubicBezTo>
                    <a:cubicBezTo>
                      <a:pt x="73" y="90"/>
                      <a:pt x="73" y="90"/>
                      <a:pt x="73" y="90"/>
                    </a:cubicBezTo>
                    <a:cubicBezTo>
                      <a:pt x="74" y="91"/>
                      <a:pt x="75" y="90"/>
                      <a:pt x="75" y="88"/>
                    </a:cubicBezTo>
                    <a:cubicBezTo>
                      <a:pt x="75" y="82"/>
                      <a:pt x="75" y="82"/>
                      <a:pt x="75" y="82"/>
                    </a:cubicBezTo>
                    <a:cubicBezTo>
                      <a:pt x="75" y="80"/>
                      <a:pt x="76" y="78"/>
                      <a:pt x="76" y="78"/>
                    </a:cubicBezTo>
                    <a:cubicBezTo>
                      <a:pt x="76" y="78"/>
                      <a:pt x="78" y="77"/>
                      <a:pt x="80" y="77"/>
                    </a:cubicBezTo>
                    <a:cubicBezTo>
                      <a:pt x="87" y="78"/>
                      <a:pt x="87" y="78"/>
                      <a:pt x="87" y="78"/>
                    </a:cubicBezTo>
                    <a:cubicBezTo>
                      <a:pt x="88" y="78"/>
                      <a:pt x="89" y="77"/>
                      <a:pt x="89" y="75"/>
                    </a:cubicBezTo>
                    <a:cubicBezTo>
                      <a:pt x="86" y="69"/>
                      <a:pt x="86" y="69"/>
                      <a:pt x="86" y="69"/>
                    </a:cubicBezTo>
                    <a:cubicBezTo>
                      <a:pt x="86" y="67"/>
                      <a:pt x="85" y="66"/>
                      <a:pt x="85" y="65"/>
                    </a:cubicBezTo>
                    <a:cubicBezTo>
                      <a:pt x="85" y="65"/>
                      <a:pt x="87" y="64"/>
                      <a:pt x="89" y="63"/>
                    </a:cubicBezTo>
                    <a:lnTo>
                      <a:pt x="95" y="61"/>
                    </a:lnTo>
                    <a:close/>
                    <a:moveTo>
                      <a:pt x="57" y="47"/>
                    </a:moveTo>
                    <a:cubicBezTo>
                      <a:pt x="58" y="52"/>
                      <a:pt x="55" y="56"/>
                      <a:pt x="50" y="57"/>
                    </a:cubicBezTo>
                    <a:cubicBezTo>
                      <a:pt x="46" y="57"/>
                      <a:pt x="41" y="54"/>
                      <a:pt x="41" y="50"/>
                    </a:cubicBezTo>
                    <a:cubicBezTo>
                      <a:pt x="40" y="45"/>
                      <a:pt x="43" y="41"/>
                      <a:pt x="48" y="40"/>
                    </a:cubicBezTo>
                    <a:cubicBezTo>
                      <a:pt x="52" y="39"/>
                      <a:pt x="57" y="42"/>
                      <a:pt x="57" y="47"/>
                    </a:cubicBezTo>
                    <a:close/>
                  </a:path>
                </a:pathLst>
              </a:custGeom>
              <a:grpFill/>
              <a:ln w="9525">
                <a:solidFill>
                  <a:srgbClr val="000000"/>
                </a:solidFill>
                <a:round/>
                <a:headEnd/>
                <a:tailEnd/>
              </a:ln>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48" name="Freeform 344">
                <a:extLst>
                  <a:ext uri="{FF2B5EF4-FFF2-40B4-BE49-F238E27FC236}">
                    <a16:creationId xmlns:a16="http://schemas.microsoft.com/office/drawing/2014/main" id="{BB224575-A728-4940-B29C-BFC4B2D4CAEA}"/>
                  </a:ext>
                </a:extLst>
              </p:cNvPr>
              <p:cNvSpPr>
                <a:spLocks noEditPoints="1"/>
              </p:cNvSpPr>
              <p:nvPr/>
            </p:nvSpPr>
            <p:spPr bwMode="auto">
              <a:xfrm>
                <a:off x="2851151" y="1431925"/>
                <a:ext cx="636588" cy="633412"/>
              </a:xfrm>
              <a:custGeom>
                <a:avLst/>
                <a:gdLst>
                  <a:gd name="T0" fmla="*/ 168 w 186"/>
                  <a:gd name="T1" fmla="*/ 74 h 186"/>
                  <a:gd name="T2" fmla="*/ 178 w 186"/>
                  <a:gd name="T3" fmla="*/ 54 h 186"/>
                  <a:gd name="T4" fmla="*/ 154 w 186"/>
                  <a:gd name="T5" fmla="*/ 47 h 186"/>
                  <a:gd name="T6" fmla="*/ 156 w 186"/>
                  <a:gd name="T7" fmla="*/ 24 h 186"/>
                  <a:gd name="T8" fmla="*/ 132 w 186"/>
                  <a:gd name="T9" fmla="*/ 27 h 186"/>
                  <a:gd name="T10" fmla="*/ 125 w 186"/>
                  <a:gd name="T11" fmla="*/ 6 h 186"/>
                  <a:gd name="T12" fmla="*/ 104 w 186"/>
                  <a:gd name="T13" fmla="*/ 17 h 186"/>
                  <a:gd name="T14" fmla="*/ 89 w 186"/>
                  <a:gd name="T15" fmla="*/ 0 h 186"/>
                  <a:gd name="T16" fmla="*/ 74 w 186"/>
                  <a:gd name="T17" fmla="*/ 19 h 186"/>
                  <a:gd name="T18" fmla="*/ 54 w 186"/>
                  <a:gd name="T19" fmla="*/ 9 h 186"/>
                  <a:gd name="T20" fmla="*/ 47 w 186"/>
                  <a:gd name="T21" fmla="*/ 32 h 186"/>
                  <a:gd name="T22" fmla="*/ 24 w 186"/>
                  <a:gd name="T23" fmla="*/ 31 h 186"/>
                  <a:gd name="T24" fmla="*/ 27 w 186"/>
                  <a:gd name="T25" fmla="*/ 54 h 186"/>
                  <a:gd name="T26" fmla="*/ 6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2 w 186"/>
                  <a:gd name="T43" fmla="*/ 181 h 186"/>
                  <a:gd name="T44" fmla="*/ 83 w 186"/>
                  <a:gd name="T45" fmla="*/ 169 h 186"/>
                  <a:gd name="T46" fmla="*/ 98 w 186"/>
                  <a:gd name="T47" fmla="*/ 186 h 186"/>
                  <a:gd name="T48" fmla="*/ 113 w 186"/>
                  <a:gd name="T49" fmla="*/ 167 h 186"/>
                  <a:gd name="T50" fmla="*/ 133 w 186"/>
                  <a:gd name="T51" fmla="*/ 177 h 186"/>
                  <a:gd name="T52" fmla="*/ 140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1 w 186"/>
                  <a:gd name="T69" fmla="*/ 108 h 186"/>
                  <a:gd name="T70" fmla="*/ 115 w 186"/>
                  <a:gd name="T71" fmla="*/ 76 h 186"/>
                  <a:gd name="T72" fmla="*/ 123 w 186"/>
                  <a:gd name="T73" fmla="*/ 42 h 186"/>
                  <a:gd name="T74" fmla="*/ 78 w 186"/>
                  <a:gd name="T75" fmla="*/ 35 h 186"/>
                  <a:gd name="T76" fmla="*/ 111 w 186"/>
                  <a:gd name="T77" fmla="*/ 42 h 186"/>
                  <a:gd name="T78" fmla="*/ 76 w 186"/>
                  <a:gd name="T79" fmla="*/ 42 h 186"/>
                  <a:gd name="T80" fmla="*/ 93 w 186"/>
                  <a:gd name="T81" fmla="*/ 108 h 186"/>
                  <a:gd name="T82" fmla="*/ 108 w 186"/>
                  <a:gd name="T83" fmla="*/ 93 h 186"/>
                  <a:gd name="T84" fmla="*/ 77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70 w 186"/>
                  <a:gd name="T97" fmla="*/ 141 h 186"/>
                  <a:gd name="T98" fmla="*/ 41 w 186"/>
                  <a:gd name="T99" fmla="*/ 123 h 186"/>
                  <a:gd name="T100" fmla="*/ 78 w 186"/>
                  <a:gd name="T101" fmla="*/ 150 h 186"/>
                  <a:gd name="T102" fmla="*/ 96 w 186"/>
                  <a:gd name="T103" fmla="*/ 120 h 186"/>
                  <a:gd name="T104" fmla="*/ 123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9" y="80"/>
                      <a:pt x="168" y="77"/>
                      <a:pt x="168" y="74"/>
                    </a:cubicBezTo>
                    <a:cubicBezTo>
                      <a:pt x="180" y="67"/>
                      <a:pt x="180" y="67"/>
                      <a:pt x="180" y="67"/>
                    </a:cubicBezTo>
                    <a:cubicBezTo>
                      <a:pt x="181" y="66"/>
                      <a:pt x="182" y="64"/>
                      <a:pt x="181" y="62"/>
                    </a:cubicBezTo>
                    <a:cubicBezTo>
                      <a:pt x="178" y="54"/>
                      <a:pt x="178" y="54"/>
                      <a:pt x="178" y="54"/>
                    </a:cubicBezTo>
                    <a:cubicBezTo>
                      <a:pt x="177" y="52"/>
                      <a:pt x="175" y="51"/>
                      <a:pt x="173" y="51"/>
                    </a:cubicBezTo>
                    <a:cubicBezTo>
                      <a:pt x="160" y="55"/>
                      <a:pt x="160" y="55"/>
                      <a:pt x="160" y="55"/>
                    </a:cubicBezTo>
                    <a:cubicBezTo>
                      <a:pt x="158" y="52"/>
                      <a:pt x="156" y="49"/>
                      <a:pt x="154" y="47"/>
                    </a:cubicBezTo>
                    <a:cubicBezTo>
                      <a:pt x="163" y="35"/>
                      <a:pt x="163" y="35"/>
                      <a:pt x="163" y="35"/>
                    </a:cubicBezTo>
                    <a:cubicBezTo>
                      <a:pt x="164" y="34"/>
                      <a:pt x="164" y="32"/>
                      <a:pt x="162" y="31"/>
                    </a:cubicBezTo>
                    <a:cubicBezTo>
                      <a:pt x="156" y="24"/>
                      <a:pt x="156" y="24"/>
                      <a:pt x="156" y="24"/>
                    </a:cubicBezTo>
                    <a:cubicBezTo>
                      <a:pt x="155" y="23"/>
                      <a:pt x="152" y="23"/>
                      <a:pt x="151" y="24"/>
                    </a:cubicBezTo>
                    <a:cubicBezTo>
                      <a:pt x="140" y="32"/>
                      <a:pt x="140" y="32"/>
                      <a:pt x="140" y="32"/>
                    </a:cubicBezTo>
                    <a:cubicBezTo>
                      <a:pt x="137" y="30"/>
                      <a:pt x="135" y="29"/>
                      <a:pt x="132" y="27"/>
                    </a:cubicBezTo>
                    <a:cubicBezTo>
                      <a:pt x="136" y="13"/>
                      <a:pt x="136" y="13"/>
                      <a:pt x="136" y="13"/>
                    </a:cubicBezTo>
                    <a:cubicBezTo>
                      <a:pt x="136" y="12"/>
                      <a:pt x="135" y="10"/>
                      <a:pt x="134" y="9"/>
                    </a:cubicBezTo>
                    <a:cubicBezTo>
                      <a:pt x="125" y="6"/>
                      <a:pt x="125" y="6"/>
                      <a:pt x="125" y="6"/>
                    </a:cubicBezTo>
                    <a:cubicBezTo>
                      <a:pt x="123" y="5"/>
                      <a:pt x="121" y="6"/>
                      <a:pt x="121" y="7"/>
                    </a:cubicBezTo>
                    <a:cubicBezTo>
                      <a:pt x="113" y="19"/>
                      <a:pt x="113" y="19"/>
                      <a:pt x="113" y="19"/>
                    </a:cubicBezTo>
                    <a:cubicBezTo>
                      <a:pt x="110" y="18"/>
                      <a:pt x="107" y="18"/>
                      <a:pt x="104" y="17"/>
                    </a:cubicBezTo>
                    <a:cubicBezTo>
                      <a:pt x="102" y="3"/>
                      <a:pt x="102" y="3"/>
                      <a:pt x="102" y="3"/>
                    </a:cubicBezTo>
                    <a:cubicBezTo>
                      <a:pt x="101" y="1"/>
                      <a:pt x="100" y="0"/>
                      <a:pt x="98" y="0"/>
                    </a:cubicBezTo>
                    <a:cubicBezTo>
                      <a:pt x="89" y="0"/>
                      <a:pt x="89" y="0"/>
                      <a:pt x="89"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3" y="5"/>
                    </a:cubicBezTo>
                    <a:cubicBezTo>
                      <a:pt x="54" y="9"/>
                      <a:pt x="54" y="9"/>
                      <a:pt x="54" y="9"/>
                    </a:cubicBezTo>
                    <a:cubicBezTo>
                      <a:pt x="52" y="9"/>
                      <a:pt x="51" y="11"/>
                      <a:pt x="52" y="13"/>
                    </a:cubicBezTo>
                    <a:cubicBezTo>
                      <a:pt x="55" y="27"/>
                      <a:pt x="55" y="27"/>
                      <a:pt x="55" y="27"/>
                    </a:cubicBezTo>
                    <a:cubicBezTo>
                      <a:pt x="52" y="28"/>
                      <a:pt x="50" y="30"/>
                      <a:pt x="47" y="32"/>
                    </a:cubicBezTo>
                    <a:cubicBezTo>
                      <a:pt x="36" y="24"/>
                      <a:pt x="36" y="24"/>
                      <a:pt x="36" y="24"/>
                    </a:cubicBezTo>
                    <a:cubicBezTo>
                      <a:pt x="34" y="23"/>
                      <a:pt x="32" y="23"/>
                      <a:pt x="31" y="24"/>
                    </a:cubicBezTo>
                    <a:cubicBezTo>
                      <a:pt x="24" y="31"/>
                      <a:pt x="24" y="31"/>
                      <a:pt x="24" y="31"/>
                    </a:cubicBezTo>
                    <a:cubicBezTo>
                      <a:pt x="23" y="32"/>
                      <a:pt x="23" y="34"/>
                      <a:pt x="24" y="35"/>
                    </a:cubicBezTo>
                    <a:cubicBezTo>
                      <a:pt x="32" y="47"/>
                      <a:pt x="32" y="47"/>
                      <a:pt x="32" y="47"/>
                    </a:cubicBezTo>
                    <a:cubicBezTo>
                      <a:pt x="31" y="49"/>
                      <a:pt x="29" y="52"/>
                      <a:pt x="27" y="54"/>
                    </a:cubicBezTo>
                    <a:cubicBezTo>
                      <a:pt x="14" y="51"/>
                      <a:pt x="14" y="51"/>
                      <a:pt x="14" y="51"/>
                    </a:cubicBezTo>
                    <a:cubicBezTo>
                      <a:pt x="12" y="50"/>
                      <a:pt x="10" y="51"/>
                      <a:pt x="9" y="53"/>
                    </a:cubicBezTo>
                    <a:cubicBezTo>
                      <a:pt x="6" y="61"/>
                      <a:pt x="6" y="61"/>
                      <a:pt x="6" y="61"/>
                    </a:cubicBezTo>
                    <a:cubicBezTo>
                      <a:pt x="5" y="63"/>
                      <a:pt x="6" y="65"/>
                      <a:pt x="7" y="66"/>
                    </a:cubicBezTo>
                    <a:cubicBezTo>
                      <a:pt x="19" y="73"/>
                      <a:pt x="19" y="73"/>
                      <a:pt x="19" y="73"/>
                    </a:cubicBezTo>
                    <a:cubicBezTo>
                      <a:pt x="19" y="76"/>
                      <a:pt x="18" y="80"/>
                      <a:pt x="17" y="83"/>
                    </a:cubicBezTo>
                    <a:cubicBezTo>
                      <a:pt x="3" y="85"/>
                      <a:pt x="3" y="85"/>
                      <a:pt x="3" y="85"/>
                    </a:cubicBezTo>
                    <a:cubicBezTo>
                      <a:pt x="2" y="85"/>
                      <a:pt x="0" y="87"/>
                      <a:pt x="0" y="88"/>
                    </a:cubicBezTo>
                    <a:cubicBezTo>
                      <a:pt x="0" y="98"/>
                      <a:pt x="0" y="98"/>
                      <a:pt x="0" y="98"/>
                    </a:cubicBezTo>
                    <a:cubicBezTo>
                      <a:pt x="0" y="100"/>
                      <a:pt x="2" y="101"/>
                      <a:pt x="3" y="101"/>
                    </a:cubicBezTo>
                    <a:cubicBezTo>
                      <a:pt x="17" y="103"/>
                      <a:pt x="17" y="103"/>
                      <a:pt x="17" y="103"/>
                    </a:cubicBezTo>
                    <a:cubicBezTo>
                      <a:pt x="18" y="106"/>
                      <a:pt x="18" y="109"/>
                      <a:pt x="19" y="112"/>
                    </a:cubicBezTo>
                    <a:cubicBezTo>
                      <a:pt x="7" y="119"/>
                      <a:pt x="7" y="119"/>
                      <a:pt x="7" y="119"/>
                    </a:cubicBezTo>
                    <a:cubicBezTo>
                      <a:pt x="6" y="120"/>
                      <a:pt x="5" y="122"/>
                      <a:pt x="5" y="124"/>
                    </a:cubicBezTo>
                    <a:cubicBezTo>
                      <a:pt x="9" y="133"/>
                      <a:pt x="9" y="133"/>
                      <a:pt x="9" y="133"/>
                    </a:cubicBezTo>
                    <a:cubicBezTo>
                      <a:pt x="10" y="134"/>
                      <a:pt x="12" y="135"/>
                      <a:pt x="13" y="135"/>
                    </a:cubicBezTo>
                    <a:cubicBezTo>
                      <a:pt x="27" y="131"/>
                      <a:pt x="27" y="131"/>
                      <a:pt x="27" y="131"/>
                    </a:cubicBezTo>
                    <a:cubicBezTo>
                      <a:pt x="29" y="134"/>
                      <a:pt x="30" y="137"/>
                      <a:pt x="32" y="139"/>
                    </a:cubicBezTo>
                    <a:cubicBezTo>
                      <a:pt x="24" y="151"/>
                      <a:pt x="24" y="151"/>
                      <a:pt x="24" y="151"/>
                    </a:cubicBezTo>
                    <a:cubicBezTo>
                      <a:pt x="23" y="152"/>
                      <a:pt x="23" y="154"/>
                      <a:pt x="24" y="156"/>
                    </a:cubicBezTo>
                    <a:cubicBezTo>
                      <a:pt x="31" y="162"/>
                      <a:pt x="31" y="162"/>
                      <a:pt x="31" y="162"/>
                    </a:cubicBezTo>
                    <a:cubicBezTo>
                      <a:pt x="32" y="163"/>
                      <a:pt x="34" y="164"/>
                      <a:pt x="36" y="163"/>
                    </a:cubicBezTo>
                    <a:cubicBezTo>
                      <a:pt x="47" y="154"/>
                      <a:pt x="47" y="154"/>
                      <a:pt x="47" y="154"/>
                    </a:cubicBezTo>
                    <a:cubicBezTo>
                      <a:pt x="49" y="156"/>
                      <a:pt x="52" y="158"/>
                      <a:pt x="54" y="159"/>
                    </a:cubicBezTo>
                    <a:cubicBezTo>
                      <a:pt x="51" y="173"/>
                      <a:pt x="51" y="173"/>
                      <a:pt x="51" y="173"/>
                    </a:cubicBezTo>
                    <a:cubicBezTo>
                      <a:pt x="50" y="174"/>
                      <a:pt x="51" y="176"/>
                      <a:pt x="53" y="177"/>
                    </a:cubicBezTo>
                    <a:cubicBezTo>
                      <a:pt x="62" y="181"/>
                      <a:pt x="62" y="181"/>
                      <a:pt x="62" y="181"/>
                    </a:cubicBezTo>
                    <a:cubicBezTo>
                      <a:pt x="63" y="181"/>
                      <a:pt x="65" y="181"/>
                      <a:pt x="66" y="179"/>
                    </a:cubicBezTo>
                    <a:cubicBezTo>
                      <a:pt x="74" y="167"/>
                      <a:pt x="74" y="167"/>
                      <a:pt x="74" y="167"/>
                    </a:cubicBezTo>
                    <a:cubicBezTo>
                      <a:pt x="77" y="168"/>
                      <a:pt x="80" y="169"/>
                      <a:pt x="83" y="169"/>
                    </a:cubicBezTo>
                    <a:cubicBezTo>
                      <a:pt x="85" y="183"/>
                      <a:pt x="85" y="183"/>
                      <a:pt x="85" y="183"/>
                    </a:cubicBezTo>
                    <a:cubicBezTo>
                      <a:pt x="85" y="185"/>
                      <a:pt x="87" y="186"/>
                      <a:pt x="89" y="186"/>
                    </a:cubicBezTo>
                    <a:cubicBezTo>
                      <a:pt x="98" y="186"/>
                      <a:pt x="98" y="186"/>
                      <a:pt x="98" y="186"/>
                    </a:cubicBezTo>
                    <a:cubicBezTo>
                      <a:pt x="100" y="186"/>
                      <a:pt x="101" y="185"/>
                      <a:pt x="102" y="183"/>
                    </a:cubicBezTo>
                    <a:cubicBezTo>
                      <a:pt x="104" y="169"/>
                      <a:pt x="104" y="169"/>
                      <a:pt x="104" y="169"/>
                    </a:cubicBezTo>
                    <a:cubicBezTo>
                      <a:pt x="107" y="169"/>
                      <a:pt x="110" y="168"/>
                      <a:pt x="113" y="167"/>
                    </a:cubicBezTo>
                    <a:cubicBezTo>
                      <a:pt x="120" y="179"/>
                      <a:pt x="120" y="179"/>
                      <a:pt x="120" y="179"/>
                    </a:cubicBezTo>
                    <a:cubicBezTo>
                      <a:pt x="121" y="181"/>
                      <a:pt x="123" y="182"/>
                      <a:pt x="124" y="181"/>
                    </a:cubicBezTo>
                    <a:cubicBezTo>
                      <a:pt x="133" y="177"/>
                      <a:pt x="133" y="177"/>
                      <a:pt x="133" y="177"/>
                    </a:cubicBezTo>
                    <a:cubicBezTo>
                      <a:pt x="135" y="177"/>
                      <a:pt x="135" y="175"/>
                      <a:pt x="135" y="173"/>
                    </a:cubicBezTo>
                    <a:cubicBezTo>
                      <a:pt x="132" y="159"/>
                      <a:pt x="132" y="159"/>
                      <a:pt x="132" y="159"/>
                    </a:cubicBezTo>
                    <a:cubicBezTo>
                      <a:pt x="134" y="158"/>
                      <a:pt x="137" y="156"/>
                      <a:pt x="140" y="154"/>
                    </a:cubicBezTo>
                    <a:cubicBezTo>
                      <a:pt x="151" y="163"/>
                      <a:pt x="151" y="163"/>
                      <a:pt x="151" y="163"/>
                    </a:cubicBezTo>
                    <a:cubicBezTo>
                      <a:pt x="152" y="164"/>
                      <a:pt x="155" y="163"/>
                      <a:pt x="156" y="162"/>
                    </a:cubicBezTo>
                    <a:cubicBezTo>
                      <a:pt x="162" y="156"/>
                      <a:pt x="162" y="156"/>
                      <a:pt x="162" y="156"/>
                    </a:cubicBezTo>
                    <a:cubicBezTo>
                      <a:pt x="164" y="154"/>
                      <a:pt x="164" y="152"/>
                      <a:pt x="163" y="151"/>
                    </a:cubicBezTo>
                    <a:cubicBezTo>
                      <a:pt x="154" y="139"/>
                      <a:pt x="154" y="139"/>
                      <a:pt x="154" y="139"/>
                    </a:cubicBezTo>
                    <a:cubicBezTo>
                      <a:pt x="156" y="137"/>
                      <a:pt x="158" y="135"/>
                      <a:pt x="159" y="132"/>
                    </a:cubicBezTo>
                    <a:cubicBezTo>
                      <a:pt x="173" y="136"/>
                      <a:pt x="173" y="136"/>
                      <a:pt x="173" y="136"/>
                    </a:cubicBezTo>
                    <a:cubicBezTo>
                      <a:pt x="175" y="136"/>
                      <a:pt x="177" y="135"/>
                      <a:pt x="177" y="133"/>
                    </a:cubicBezTo>
                    <a:cubicBezTo>
                      <a:pt x="181" y="125"/>
                      <a:pt x="181" y="125"/>
                      <a:pt x="181" y="125"/>
                    </a:cubicBezTo>
                    <a:cubicBezTo>
                      <a:pt x="182" y="123"/>
                      <a:pt x="181" y="121"/>
                      <a:pt x="179" y="120"/>
                    </a:cubicBezTo>
                    <a:cubicBezTo>
                      <a:pt x="167" y="113"/>
                      <a:pt x="167" y="113"/>
                      <a:pt x="167" y="113"/>
                    </a:cubicBezTo>
                    <a:cubicBezTo>
                      <a:pt x="168" y="110"/>
                      <a:pt x="169"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1" y="108"/>
                    </a:moveTo>
                    <a:cubicBezTo>
                      <a:pt x="150" y="111"/>
                      <a:pt x="146" y="113"/>
                      <a:pt x="143" y="111"/>
                    </a:cubicBezTo>
                    <a:cubicBezTo>
                      <a:pt x="120" y="96"/>
                      <a:pt x="120" y="96"/>
                      <a:pt x="120" y="96"/>
                    </a:cubicBezTo>
                    <a:cubicBezTo>
                      <a:pt x="117" y="95"/>
                      <a:pt x="117" y="92"/>
                      <a:pt x="120" y="90"/>
                    </a:cubicBezTo>
                    <a:cubicBezTo>
                      <a:pt x="143" y="75"/>
                      <a:pt x="143" y="75"/>
                      <a:pt x="143" y="75"/>
                    </a:cubicBezTo>
                    <a:cubicBezTo>
                      <a:pt x="146" y="74"/>
                      <a:pt x="150" y="75"/>
                      <a:pt x="151" y="78"/>
                    </a:cubicBezTo>
                    <a:cubicBezTo>
                      <a:pt x="151" y="78"/>
                      <a:pt x="153" y="86"/>
                      <a:pt x="153" y="93"/>
                    </a:cubicBezTo>
                    <a:cubicBezTo>
                      <a:pt x="153" y="101"/>
                      <a:pt x="151" y="108"/>
                      <a:pt x="151" y="108"/>
                    </a:cubicBezTo>
                    <a:close/>
                    <a:moveTo>
                      <a:pt x="145" y="63"/>
                    </a:moveTo>
                    <a:cubicBezTo>
                      <a:pt x="146" y="66"/>
                      <a:pt x="145" y="69"/>
                      <a:pt x="142" y="70"/>
                    </a:cubicBezTo>
                    <a:cubicBezTo>
                      <a:pt x="115" y="76"/>
                      <a:pt x="115" y="76"/>
                      <a:pt x="115"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1" y="56"/>
                      <a:pt x="145" y="63"/>
                      <a:pt x="145" y="63"/>
                    </a:cubicBezTo>
                    <a:close/>
                    <a:moveTo>
                      <a:pt x="78" y="35"/>
                    </a:moveTo>
                    <a:cubicBezTo>
                      <a:pt x="78" y="35"/>
                      <a:pt x="86" y="33"/>
                      <a:pt x="93" y="33"/>
                    </a:cubicBezTo>
                    <a:cubicBezTo>
                      <a:pt x="101" y="33"/>
                      <a:pt x="108" y="35"/>
                      <a:pt x="108" y="35"/>
                    </a:cubicBezTo>
                    <a:cubicBezTo>
                      <a:pt x="112" y="36"/>
                      <a:pt x="113" y="39"/>
                      <a:pt x="111" y="42"/>
                    </a:cubicBezTo>
                    <a:cubicBezTo>
                      <a:pt x="97" y="66"/>
                      <a:pt x="97" y="66"/>
                      <a:pt x="97" y="66"/>
                    </a:cubicBezTo>
                    <a:cubicBezTo>
                      <a:pt x="95" y="69"/>
                      <a:pt x="92" y="69"/>
                      <a:pt x="90" y="66"/>
                    </a:cubicBezTo>
                    <a:cubicBezTo>
                      <a:pt x="76" y="42"/>
                      <a:pt x="76" y="42"/>
                      <a:pt x="76" y="42"/>
                    </a:cubicBezTo>
                    <a:cubicBezTo>
                      <a:pt x="74" y="39"/>
                      <a:pt x="75" y="36"/>
                      <a:pt x="78" y="35"/>
                    </a:cubicBezTo>
                    <a:close/>
                    <a:moveTo>
                      <a:pt x="108" y="93"/>
                    </a:moveTo>
                    <a:cubicBezTo>
                      <a:pt x="108" y="101"/>
                      <a:pt x="101" y="108"/>
                      <a:pt x="93" y="108"/>
                    </a:cubicBezTo>
                    <a:cubicBezTo>
                      <a:pt x="85" y="108"/>
                      <a:pt x="79" y="101"/>
                      <a:pt x="79" y="93"/>
                    </a:cubicBezTo>
                    <a:cubicBezTo>
                      <a:pt x="79" y="85"/>
                      <a:pt x="85" y="79"/>
                      <a:pt x="93" y="79"/>
                    </a:cubicBezTo>
                    <a:cubicBezTo>
                      <a:pt x="101" y="79"/>
                      <a:pt x="108" y="85"/>
                      <a:pt x="108" y="93"/>
                    </a:cubicBezTo>
                    <a:close/>
                    <a:moveTo>
                      <a:pt x="63" y="41"/>
                    </a:moveTo>
                    <a:cubicBezTo>
                      <a:pt x="66" y="39"/>
                      <a:pt x="69" y="41"/>
                      <a:pt x="70" y="44"/>
                    </a:cubicBezTo>
                    <a:cubicBezTo>
                      <a:pt x="77" y="71"/>
                      <a:pt x="77" y="71"/>
                      <a:pt x="77" y="71"/>
                    </a:cubicBezTo>
                    <a:cubicBezTo>
                      <a:pt x="77" y="74"/>
                      <a:pt x="75" y="76"/>
                      <a:pt x="72" y="76"/>
                    </a:cubicBezTo>
                    <a:cubicBezTo>
                      <a:pt x="45" y="69"/>
                      <a:pt x="45" y="69"/>
                      <a:pt x="45" y="69"/>
                    </a:cubicBezTo>
                    <a:cubicBezTo>
                      <a:pt x="42" y="68"/>
                      <a:pt x="40" y="65"/>
                      <a:pt x="42" y="62"/>
                    </a:cubicBezTo>
                    <a:cubicBezTo>
                      <a:pt x="42" y="62"/>
                      <a:pt x="46" y="55"/>
                      <a:pt x="51" y="50"/>
                    </a:cubicBezTo>
                    <a:cubicBezTo>
                      <a:pt x="56" y="45"/>
                      <a:pt x="63" y="41"/>
                      <a:pt x="63" y="41"/>
                    </a:cubicBezTo>
                    <a:close/>
                    <a:moveTo>
                      <a:pt x="35" y="107"/>
                    </a:moveTo>
                    <a:cubicBezTo>
                      <a:pt x="35" y="107"/>
                      <a:pt x="33" y="100"/>
                      <a:pt x="33" y="92"/>
                    </a:cubicBezTo>
                    <a:cubicBezTo>
                      <a:pt x="33" y="85"/>
                      <a:pt x="35" y="77"/>
                      <a:pt x="35" y="77"/>
                    </a:cubicBezTo>
                    <a:cubicBezTo>
                      <a:pt x="36" y="74"/>
                      <a:pt x="40" y="73"/>
                      <a:pt x="42" y="75"/>
                    </a:cubicBezTo>
                    <a:cubicBezTo>
                      <a:pt x="66" y="89"/>
                      <a:pt x="66" y="89"/>
                      <a:pt x="66" y="89"/>
                    </a:cubicBezTo>
                    <a:cubicBezTo>
                      <a:pt x="69" y="91"/>
                      <a:pt x="69" y="94"/>
                      <a:pt x="66" y="96"/>
                    </a:cubicBezTo>
                    <a:cubicBezTo>
                      <a:pt x="42" y="110"/>
                      <a:pt x="42" y="110"/>
                      <a:pt x="42" y="110"/>
                    </a:cubicBezTo>
                    <a:cubicBezTo>
                      <a:pt x="40" y="112"/>
                      <a:pt x="36" y="111"/>
                      <a:pt x="35" y="107"/>
                    </a:cubicBezTo>
                    <a:close/>
                    <a:moveTo>
                      <a:pt x="41" y="123"/>
                    </a:moveTo>
                    <a:cubicBezTo>
                      <a:pt x="40" y="120"/>
                      <a:pt x="41" y="116"/>
                      <a:pt x="44" y="116"/>
                    </a:cubicBezTo>
                    <a:cubicBezTo>
                      <a:pt x="71" y="109"/>
                      <a:pt x="71" y="109"/>
                      <a:pt x="71" y="109"/>
                    </a:cubicBezTo>
                    <a:cubicBezTo>
                      <a:pt x="75" y="108"/>
                      <a:pt x="77" y="110"/>
                      <a:pt x="76" y="114"/>
                    </a:cubicBezTo>
                    <a:cubicBezTo>
                      <a:pt x="70" y="141"/>
                      <a:pt x="70" y="141"/>
                      <a:pt x="70" y="141"/>
                    </a:cubicBezTo>
                    <a:cubicBezTo>
                      <a:pt x="69" y="144"/>
                      <a:pt x="66" y="145"/>
                      <a:pt x="63" y="144"/>
                    </a:cubicBezTo>
                    <a:cubicBezTo>
                      <a:pt x="63" y="144"/>
                      <a:pt x="56" y="140"/>
                      <a:pt x="50" y="135"/>
                    </a:cubicBezTo>
                    <a:cubicBezTo>
                      <a:pt x="45" y="129"/>
                      <a:pt x="41" y="123"/>
                      <a:pt x="41" y="123"/>
                    </a:cubicBezTo>
                    <a:close/>
                    <a:moveTo>
                      <a:pt x="108" y="150"/>
                    </a:moveTo>
                    <a:cubicBezTo>
                      <a:pt x="108" y="150"/>
                      <a:pt x="100" y="152"/>
                      <a:pt x="93" y="152"/>
                    </a:cubicBezTo>
                    <a:cubicBezTo>
                      <a:pt x="85" y="152"/>
                      <a:pt x="78" y="150"/>
                      <a:pt x="78" y="150"/>
                    </a:cubicBezTo>
                    <a:cubicBezTo>
                      <a:pt x="74" y="149"/>
                      <a:pt x="73" y="146"/>
                      <a:pt x="75" y="143"/>
                    </a:cubicBezTo>
                    <a:cubicBezTo>
                      <a:pt x="89" y="120"/>
                      <a:pt x="89" y="120"/>
                      <a:pt x="89" y="120"/>
                    </a:cubicBezTo>
                    <a:cubicBezTo>
                      <a:pt x="91" y="117"/>
                      <a:pt x="94" y="117"/>
                      <a:pt x="96" y="120"/>
                    </a:cubicBezTo>
                    <a:cubicBezTo>
                      <a:pt x="110" y="143"/>
                      <a:pt x="110" y="143"/>
                      <a:pt x="110" y="143"/>
                    </a:cubicBezTo>
                    <a:cubicBezTo>
                      <a:pt x="112" y="146"/>
                      <a:pt x="111" y="149"/>
                      <a:pt x="108" y="150"/>
                    </a:cubicBezTo>
                    <a:close/>
                    <a:moveTo>
                      <a:pt x="123" y="144"/>
                    </a:moveTo>
                    <a:cubicBezTo>
                      <a:pt x="120" y="146"/>
                      <a:pt x="117" y="145"/>
                      <a:pt x="116" y="141"/>
                    </a:cubicBezTo>
                    <a:cubicBezTo>
                      <a:pt x="109" y="114"/>
                      <a:pt x="109" y="114"/>
                      <a:pt x="109" y="114"/>
                    </a:cubicBezTo>
                    <a:cubicBezTo>
                      <a:pt x="109" y="111"/>
                      <a:pt x="111" y="109"/>
                      <a:pt x="114" y="110"/>
                    </a:cubicBezTo>
                    <a:cubicBezTo>
                      <a:pt x="141" y="116"/>
                      <a:pt x="141" y="116"/>
                      <a:pt x="141" y="116"/>
                    </a:cubicBezTo>
                    <a:cubicBezTo>
                      <a:pt x="144" y="117"/>
                      <a:pt x="146" y="120"/>
                      <a:pt x="144" y="123"/>
                    </a:cubicBezTo>
                    <a:cubicBezTo>
                      <a:pt x="144" y="123"/>
                      <a:pt x="140" y="130"/>
                      <a:pt x="135" y="135"/>
                    </a:cubicBezTo>
                    <a:cubicBezTo>
                      <a:pt x="130" y="140"/>
                      <a:pt x="123" y="144"/>
                      <a:pt x="123" y="144"/>
                    </a:cubicBezTo>
                    <a:close/>
                  </a:path>
                </a:pathLst>
              </a:custGeom>
              <a:grpFill/>
              <a:ln w="9525">
                <a:solidFill>
                  <a:srgbClr val="000000"/>
                </a:solidFill>
                <a:round/>
                <a:headEnd/>
                <a:tailEnd/>
              </a:ln>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49" name="Freeform 345">
                <a:extLst>
                  <a:ext uri="{FF2B5EF4-FFF2-40B4-BE49-F238E27FC236}">
                    <a16:creationId xmlns:a16="http://schemas.microsoft.com/office/drawing/2014/main" id="{FB0CC58B-CABD-49BD-BFC9-31646EC321A1}"/>
                  </a:ext>
                </a:extLst>
              </p:cNvPr>
              <p:cNvSpPr>
                <a:spLocks noEditPoints="1"/>
              </p:cNvSpPr>
              <p:nvPr/>
            </p:nvSpPr>
            <p:spPr bwMode="auto">
              <a:xfrm>
                <a:off x="3349626" y="1911350"/>
                <a:ext cx="292100" cy="290512"/>
              </a:xfrm>
              <a:custGeom>
                <a:avLst/>
                <a:gdLst>
                  <a:gd name="T0" fmla="*/ 83 w 85"/>
                  <a:gd name="T1" fmla="*/ 52 h 85"/>
                  <a:gd name="T2" fmla="*/ 71 w 85"/>
                  <a:gd name="T3" fmla="*/ 45 h 85"/>
                  <a:gd name="T4" fmla="*/ 71 w 85"/>
                  <a:gd name="T5" fmla="*/ 45 h 85"/>
                  <a:gd name="T6" fmla="*/ 71 w 85"/>
                  <a:gd name="T7" fmla="*/ 37 h 85"/>
                  <a:gd name="T8" fmla="*/ 71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9 w 85"/>
                  <a:gd name="T21" fmla="*/ 19 h 85"/>
                  <a:gd name="T22" fmla="*/ 59 w 85"/>
                  <a:gd name="T23" fmla="*/ 19 h 85"/>
                  <a:gd name="T24" fmla="*/ 60 w 85"/>
                  <a:gd name="T25" fmla="*/ 6 h 85"/>
                  <a:gd name="T26" fmla="*/ 57 w 85"/>
                  <a:gd name="T27" fmla="*/ 1 h 85"/>
                  <a:gd name="T28" fmla="*/ 52 w 85"/>
                  <a:gd name="T29" fmla="*/ 3 h 85"/>
                  <a:gd name="T30" fmla="*/ 45 w 85"/>
                  <a:gd name="T31" fmla="*/ 14 h 85"/>
                  <a:gd name="T32" fmla="*/ 45 w 85"/>
                  <a:gd name="T33" fmla="*/ 14 h 85"/>
                  <a:gd name="T34" fmla="*/ 37 w 85"/>
                  <a:gd name="T35" fmla="*/ 15 h 85"/>
                  <a:gd name="T36" fmla="*/ 37 w 85"/>
                  <a:gd name="T37" fmla="*/ 15 h 85"/>
                  <a:gd name="T38" fmla="*/ 29 w 85"/>
                  <a:gd name="T39" fmla="*/ 4 h 85"/>
                  <a:gd name="T40" fmla="*/ 23 w 85"/>
                  <a:gd name="T41" fmla="*/ 3 h 85"/>
                  <a:gd name="T42" fmla="*/ 21 w 85"/>
                  <a:gd name="T43" fmla="*/ 8 h 85"/>
                  <a:gd name="T44" fmla="*/ 24 w 85"/>
                  <a:gd name="T45" fmla="*/ 21 h 85"/>
                  <a:gd name="T46" fmla="*/ 24 w 85"/>
                  <a:gd name="T47" fmla="*/ 21 h 85"/>
                  <a:gd name="T48" fmla="*/ 19 w 85"/>
                  <a:gd name="T49" fmla="*/ 27 h 85"/>
                  <a:gd name="T50" fmla="*/ 19 w 85"/>
                  <a:gd name="T51" fmla="*/ 27 h 85"/>
                  <a:gd name="T52" fmla="*/ 5 w 85"/>
                  <a:gd name="T53" fmla="*/ 25 h 85"/>
                  <a:gd name="T54" fmla="*/ 1 w 85"/>
                  <a:gd name="T55" fmla="*/ 28 h 85"/>
                  <a:gd name="T56" fmla="*/ 3 w 85"/>
                  <a:gd name="T57" fmla="*/ 34 h 85"/>
                  <a:gd name="T58" fmla="*/ 14 w 85"/>
                  <a:gd name="T59" fmla="*/ 41 h 85"/>
                  <a:gd name="T60" fmla="*/ 14 w 85"/>
                  <a:gd name="T61" fmla="*/ 48 h 85"/>
                  <a:gd name="T62" fmla="*/ 4 w 85"/>
                  <a:gd name="T63" fmla="*/ 57 h 85"/>
                  <a:gd name="T64" fmla="*/ 3 w 85"/>
                  <a:gd name="T65" fmla="*/ 62 h 85"/>
                  <a:gd name="T66" fmla="*/ 8 w 85"/>
                  <a:gd name="T67" fmla="*/ 65 h 85"/>
                  <a:gd name="T68" fmla="*/ 21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80 w 85"/>
                  <a:gd name="T93" fmla="*/ 60 h 85"/>
                  <a:gd name="T94" fmla="*/ 84 w 85"/>
                  <a:gd name="T95" fmla="*/ 57 h 85"/>
                  <a:gd name="T96" fmla="*/ 83 w 85"/>
                  <a:gd name="T97" fmla="*/ 52 h 85"/>
                  <a:gd name="T98" fmla="*/ 36 w 85"/>
                  <a:gd name="T99" fmla="*/ 61 h 85"/>
                  <a:gd name="T100" fmla="*/ 25 w 85"/>
                  <a:gd name="T101" fmla="*/ 37 h 85"/>
                  <a:gd name="T102" fmla="*/ 48 w 85"/>
                  <a:gd name="T103" fmla="*/ 26 h 85"/>
                  <a:gd name="T104" fmla="*/ 60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3" y="52"/>
                    </a:moveTo>
                    <a:cubicBezTo>
                      <a:pt x="71" y="45"/>
                      <a:pt x="71" y="45"/>
                      <a:pt x="71" y="45"/>
                    </a:cubicBezTo>
                    <a:cubicBezTo>
                      <a:pt x="71" y="45"/>
                      <a:pt x="71" y="45"/>
                      <a:pt x="71" y="45"/>
                    </a:cubicBezTo>
                    <a:cubicBezTo>
                      <a:pt x="71" y="42"/>
                      <a:pt x="71" y="40"/>
                      <a:pt x="71" y="37"/>
                    </a:cubicBezTo>
                    <a:cubicBezTo>
                      <a:pt x="71" y="37"/>
                      <a:pt x="71" y="37"/>
                      <a:pt x="71" y="37"/>
                    </a:cubicBezTo>
                    <a:cubicBezTo>
                      <a:pt x="81" y="29"/>
                      <a:pt x="81" y="29"/>
                      <a:pt x="81" y="29"/>
                    </a:cubicBezTo>
                    <a:cubicBezTo>
                      <a:pt x="83" y="28"/>
                      <a:pt x="83" y="25"/>
                      <a:pt x="82" y="23"/>
                    </a:cubicBezTo>
                    <a:cubicBezTo>
                      <a:pt x="82" y="22"/>
                      <a:pt x="79" y="21"/>
                      <a:pt x="77" y="21"/>
                    </a:cubicBezTo>
                    <a:cubicBezTo>
                      <a:pt x="64" y="24"/>
                      <a:pt x="64" y="24"/>
                      <a:pt x="64" y="24"/>
                    </a:cubicBezTo>
                    <a:cubicBezTo>
                      <a:pt x="64" y="24"/>
                      <a:pt x="64" y="24"/>
                      <a:pt x="64" y="24"/>
                    </a:cubicBezTo>
                    <a:cubicBezTo>
                      <a:pt x="62" y="22"/>
                      <a:pt x="61" y="21"/>
                      <a:pt x="59" y="19"/>
                    </a:cubicBezTo>
                    <a:cubicBezTo>
                      <a:pt x="59" y="19"/>
                      <a:pt x="59" y="19"/>
                      <a:pt x="59" y="19"/>
                    </a:cubicBezTo>
                    <a:cubicBezTo>
                      <a:pt x="60" y="6"/>
                      <a:pt x="60" y="6"/>
                      <a:pt x="60" y="6"/>
                    </a:cubicBezTo>
                    <a:cubicBezTo>
                      <a:pt x="60" y="4"/>
                      <a:pt x="59" y="2"/>
                      <a:pt x="57" y="1"/>
                    </a:cubicBezTo>
                    <a:cubicBezTo>
                      <a:pt x="55" y="0"/>
                      <a:pt x="53" y="1"/>
                      <a:pt x="52" y="3"/>
                    </a:cubicBezTo>
                    <a:cubicBezTo>
                      <a:pt x="45" y="14"/>
                      <a:pt x="45" y="14"/>
                      <a:pt x="45" y="14"/>
                    </a:cubicBezTo>
                    <a:cubicBezTo>
                      <a:pt x="45" y="14"/>
                      <a:pt x="45" y="14"/>
                      <a:pt x="45" y="14"/>
                    </a:cubicBezTo>
                    <a:cubicBezTo>
                      <a:pt x="42" y="14"/>
                      <a:pt x="40" y="14"/>
                      <a:pt x="37" y="15"/>
                    </a:cubicBezTo>
                    <a:cubicBezTo>
                      <a:pt x="37" y="15"/>
                      <a:pt x="37" y="15"/>
                      <a:pt x="37" y="15"/>
                    </a:cubicBezTo>
                    <a:cubicBezTo>
                      <a:pt x="29" y="4"/>
                      <a:pt x="29" y="4"/>
                      <a:pt x="29" y="4"/>
                    </a:cubicBezTo>
                    <a:cubicBezTo>
                      <a:pt x="27" y="3"/>
                      <a:pt x="25" y="2"/>
                      <a:pt x="23" y="3"/>
                    </a:cubicBezTo>
                    <a:cubicBezTo>
                      <a:pt x="21" y="4"/>
                      <a:pt x="20" y="6"/>
                      <a:pt x="21" y="8"/>
                    </a:cubicBezTo>
                    <a:cubicBezTo>
                      <a:pt x="24" y="21"/>
                      <a:pt x="24" y="21"/>
                      <a:pt x="24" y="21"/>
                    </a:cubicBezTo>
                    <a:cubicBezTo>
                      <a:pt x="24" y="21"/>
                      <a:pt x="24" y="21"/>
                      <a:pt x="24" y="21"/>
                    </a:cubicBezTo>
                    <a:cubicBezTo>
                      <a:pt x="22" y="23"/>
                      <a:pt x="20" y="25"/>
                      <a:pt x="19" y="27"/>
                    </a:cubicBezTo>
                    <a:cubicBezTo>
                      <a:pt x="19" y="27"/>
                      <a:pt x="19" y="27"/>
                      <a:pt x="19" y="27"/>
                    </a:cubicBezTo>
                    <a:cubicBezTo>
                      <a:pt x="5" y="25"/>
                      <a:pt x="5" y="25"/>
                      <a:pt x="5" y="25"/>
                    </a:cubicBezTo>
                    <a:cubicBezTo>
                      <a:pt x="3" y="25"/>
                      <a:pt x="1" y="26"/>
                      <a:pt x="1" y="28"/>
                    </a:cubicBezTo>
                    <a:cubicBezTo>
                      <a:pt x="0" y="30"/>
                      <a:pt x="1" y="33"/>
                      <a:pt x="3" y="34"/>
                    </a:cubicBezTo>
                    <a:cubicBezTo>
                      <a:pt x="14" y="41"/>
                      <a:pt x="14" y="41"/>
                      <a:pt x="14" y="41"/>
                    </a:cubicBezTo>
                    <a:cubicBezTo>
                      <a:pt x="14" y="43"/>
                      <a:pt x="14" y="46"/>
                      <a:pt x="14" y="48"/>
                    </a:cubicBezTo>
                    <a:cubicBezTo>
                      <a:pt x="4" y="57"/>
                      <a:pt x="4" y="57"/>
                      <a:pt x="4" y="57"/>
                    </a:cubicBezTo>
                    <a:cubicBezTo>
                      <a:pt x="2" y="58"/>
                      <a:pt x="2" y="60"/>
                      <a:pt x="3" y="62"/>
                    </a:cubicBezTo>
                    <a:cubicBezTo>
                      <a:pt x="4" y="64"/>
                      <a:pt x="6" y="65"/>
                      <a:pt x="8" y="65"/>
                    </a:cubicBezTo>
                    <a:cubicBezTo>
                      <a:pt x="21" y="62"/>
                      <a:pt x="21" y="62"/>
                      <a:pt x="21" y="62"/>
                    </a:cubicBezTo>
                    <a:cubicBezTo>
                      <a:pt x="22" y="64"/>
                      <a:pt x="24" y="65"/>
                      <a:pt x="26" y="67"/>
                    </a:cubicBezTo>
                    <a:cubicBezTo>
                      <a:pt x="25" y="80"/>
                      <a:pt x="25" y="80"/>
                      <a:pt x="25" y="80"/>
                    </a:cubicBezTo>
                    <a:cubicBezTo>
                      <a:pt x="25" y="82"/>
                      <a:pt x="26" y="84"/>
                      <a:pt x="28" y="85"/>
                    </a:cubicBezTo>
                    <a:cubicBezTo>
                      <a:pt x="30" y="85"/>
                      <a:pt x="32" y="84"/>
                      <a:pt x="33" y="83"/>
                    </a:cubicBezTo>
                    <a:cubicBezTo>
                      <a:pt x="40" y="72"/>
                      <a:pt x="40" y="72"/>
                      <a:pt x="40" y="72"/>
                    </a:cubicBezTo>
                    <a:cubicBezTo>
                      <a:pt x="43" y="72"/>
                      <a:pt x="46" y="72"/>
                      <a:pt x="48" y="71"/>
                    </a:cubicBezTo>
                    <a:cubicBezTo>
                      <a:pt x="56" y="81"/>
                      <a:pt x="56" y="81"/>
                      <a:pt x="56" y="81"/>
                    </a:cubicBezTo>
                    <a:cubicBezTo>
                      <a:pt x="58" y="83"/>
                      <a:pt x="60" y="84"/>
                      <a:pt x="62" y="83"/>
                    </a:cubicBezTo>
                    <a:cubicBezTo>
                      <a:pt x="64" y="82"/>
                      <a:pt x="65" y="79"/>
                      <a:pt x="64" y="78"/>
                    </a:cubicBezTo>
                    <a:cubicBezTo>
                      <a:pt x="61" y="65"/>
                      <a:pt x="61" y="65"/>
                      <a:pt x="61" y="65"/>
                    </a:cubicBezTo>
                    <a:cubicBezTo>
                      <a:pt x="63" y="63"/>
                      <a:pt x="65" y="61"/>
                      <a:pt x="66" y="59"/>
                    </a:cubicBezTo>
                    <a:cubicBezTo>
                      <a:pt x="80" y="60"/>
                      <a:pt x="80" y="60"/>
                      <a:pt x="80" y="60"/>
                    </a:cubicBezTo>
                    <a:cubicBezTo>
                      <a:pt x="82" y="61"/>
                      <a:pt x="84" y="59"/>
                      <a:pt x="84" y="57"/>
                    </a:cubicBezTo>
                    <a:cubicBezTo>
                      <a:pt x="85" y="55"/>
                      <a:pt x="84" y="53"/>
                      <a:pt x="83" y="52"/>
                    </a:cubicBezTo>
                    <a:close/>
                    <a:moveTo>
                      <a:pt x="36" y="61"/>
                    </a:moveTo>
                    <a:cubicBezTo>
                      <a:pt x="27" y="57"/>
                      <a:pt x="22" y="47"/>
                      <a:pt x="25" y="37"/>
                    </a:cubicBezTo>
                    <a:cubicBezTo>
                      <a:pt x="28" y="27"/>
                      <a:pt x="39" y="22"/>
                      <a:pt x="48" y="26"/>
                    </a:cubicBezTo>
                    <a:cubicBezTo>
                      <a:pt x="58" y="29"/>
                      <a:pt x="63" y="39"/>
                      <a:pt x="60" y="49"/>
                    </a:cubicBezTo>
                    <a:cubicBezTo>
                      <a:pt x="57" y="59"/>
                      <a:pt x="46" y="64"/>
                      <a:pt x="3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0" name="Freeform 346">
                <a:extLst>
                  <a:ext uri="{FF2B5EF4-FFF2-40B4-BE49-F238E27FC236}">
                    <a16:creationId xmlns:a16="http://schemas.microsoft.com/office/drawing/2014/main" id="{3DC503C5-3B45-4FD7-967D-2694FD456B48}"/>
                  </a:ext>
                </a:extLst>
              </p:cNvPr>
              <p:cNvSpPr>
                <a:spLocks noEditPoints="1"/>
              </p:cNvSpPr>
              <p:nvPr/>
            </p:nvSpPr>
            <p:spPr bwMode="auto">
              <a:xfrm>
                <a:off x="4148138" y="1847850"/>
                <a:ext cx="304800" cy="303212"/>
              </a:xfrm>
              <a:custGeom>
                <a:avLst/>
                <a:gdLst>
                  <a:gd name="T0" fmla="*/ 86 w 89"/>
                  <a:gd name="T1" fmla="*/ 48 h 89"/>
                  <a:gd name="T2" fmla="*/ 88 w 89"/>
                  <a:gd name="T3" fmla="*/ 43 h 89"/>
                  <a:gd name="T4" fmla="*/ 82 w 89"/>
                  <a:gd name="T5" fmla="*/ 39 h 89"/>
                  <a:gd name="T6" fmla="*/ 77 w 89"/>
                  <a:gd name="T7" fmla="*/ 36 h 89"/>
                  <a:gd name="T8" fmla="*/ 74 w 89"/>
                  <a:gd name="T9" fmla="*/ 24 h 89"/>
                  <a:gd name="T10" fmla="*/ 77 w 89"/>
                  <a:gd name="T11" fmla="*/ 18 h 89"/>
                  <a:gd name="T12" fmla="*/ 74 w 89"/>
                  <a:gd name="T13" fmla="*/ 12 h 89"/>
                  <a:gd name="T14" fmla="*/ 67 w 89"/>
                  <a:gd name="T15" fmla="*/ 13 h 89"/>
                  <a:gd name="T16" fmla="*/ 61 w 89"/>
                  <a:gd name="T17" fmla="*/ 15 h 89"/>
                  <a:gd name="T18" fmla="*/ 51 w 89"/>
                  <a:gd name="T19" fmla="*/ 9 h 89"/>
                  <a:gd name="T20" fmla="*/ 48 w 89"/>
                  <a:gd name="T21" fmla="*/ 2 h 89"/>
                  <a:gd name="T22" fmla="*/ 43 w 89"/>
                  <a:gd name="T23" fmla="*/ 1 h 89"/>
                  <a:gd name="T24" fmla="*/ 39 w 89"/>
                  <a:gd name="T25" fmla="*/ 6 h 89"/>
                  <a:gd name="T26" fmla="*/ 36 w 89"/>
                  <a:gd name="T27" fmla="*/ 12 h 89"/>
                  <a:gd name="T28" fmla="*/ 24 w 89"/>
                  <a:gd name="T29" fmla="*/ 15 h 89"/>
                  <a:gd name="T30" fmla="*/ 18 w 89"/>
                  <a:gd name="T31" fmla="*/ 12 h 89"/>
                  <a:gd name="T32" fmla="*/ 12 w 89"/>
                  <a:gd name="T33" fmla="*/ 15 h 89"/>
                  <a:gd name="T34" fmla="*/ 13 w 89"/>
                  <a:gd name="T35" fmla="*/ 22 h 89"/>
                  <a:gd name="T36" fmla="*/ 15 w 89"/>
                  <a:gd name="T37" fmla="*/ 28 h 89"/>
                  <a:gd name="T38" fmla="*/ 9 w 89"/>
                  <a:gd name="T39" fmla="*/ 38 h 89"/>
                  <a:gd name="T40" fmla="*/ 2 w 89"/>
                  <a:gd name="T41" fmla="*/ 40 h 89"/>
                  <a:gd name="T42" fmla="*/ 0 w 89"/>
                  <a:gd name="T43" fmla="*/ 46 h 89"/>
                  <a:gd name="T44" fmla="*/ 6 w 89"/>
                  <a:gd name="T45" fmla="*/ 50 h 89"/>
                  <a:gd name="T46" fmla="*/ 11 w 89"/>
                  <a:gd name="T47" fmla="*/ 53 h 89"/>
                  <a:gd name="T48" fmla="*/ 14 w 89"/>
                  <a:gd name="T49" fmla="*/ 65 h 89"/>
                  <a:gd name="T50" fmla="*/ 12 w 89"/>
                  <a:gd name="T51" fmla="*/ 71 h 89"/>
                  <a:gd name="T52" fmla="*/ 14 w 89"/>
                  <a:gd name="T53" fmla="*/ 77 h 89"/>
                  <a:gd name="T54" fmla="*/ 22 w 89"/>
                  <a:gd name="T55" fmla="*/ 75 h 89"/>
                  <a:gd name="T56" fmla="*/ 27 w 89"/>
                  <a:gd name="T57" fmla="*/ 74 h 89"/>
                  <a:gd name="T58" fmla="*/ 38 w 89"/>
                  <a:gd name="T59" fmla="*/ 81 h 89"/>
                  <a:gd name="T60" fmla="*/ 40 w 89"/>
                  <a:gd name="T61" fmla="*/ 86 h 89"/>
                  <a:gd name="T62" fmla="*/ 46 w 89"/>
                  <a:gd name="T63" fmla="*/ 88 h 89"/>
                  <a:gd name="T64" fmla="*/ 50 w 89"/>
                  <a:gd name="T65" fmla="*/ 82 h 89"/>
                  <a:gd name="T66" fmla="*/ 53 w 89"/>
                  <a:gd name="T67" fmla="*/ 78 h 89"/>
                  <a:gd name="T68" fmla="*/ 66 w 89"/>
                  <a:gd name="T69" fmla="*/ 75 h 89"/>
                  <a:gd name="T70" fmla="*/ 71 w 89"/>
                  <a:gd name="T71" fmla="*/ 77 h 89"/>
                  <a:gd name="T72" fmla="*/ 76 w 89"/>
                  <a:gd name="T73" fmla="*/ 74 h 89"/>
                  <a:gd name="T74" fmla="*/ 75 w 89"/>
                  <a:gd name="T75" fmla="*/ 67 h 89"/>
                  <a:gd name="T76" fmla="*/ 74 w 89"/>
                  <a:gd name="T77" fmla="*/ 62 h 89"/>
                  <a:gd name="T78" fmla="*/ 81 w 89"/>
                  <a:gd name="T79" fmla="*/ 51 h 89"/>
                  <a:gd name="T80" fmla="*/ 64 w 89"/>
                  <a:gd name="T81" fmla="*/ 25 h 89"/>
                  <a:gd name="T82" fmla="*/ 54 w 89"/>
                  <a:gd name="T83" fmla="*/ 36 h 89"/>
                  <a:gd name="T84" fmla="*/ 64 w 89"/>
                  <a:gd name="T85" fmla="*/ 25 h 89"/>
                  <a:gd name="T86" fmla="*/ 49 w 89"/>
                  <a:gd name="T87" fmla="*/ 41 h 89"/>
                  <a:gd name="T88" fmla="*/ 40 w 89"/>
                  <a:gd name="T89" fmla="*/ 49 h 89"/>
                  <a:gd name="T90" fmla="*/ 36 w 89"/>
                  <a:gd name="T91" fmla="*/ 36 h 89"/>
                  <a:gd name="T92" fmla="*/ 25 w 89"/>
                  <a:gd name="T93" fmla="*/ 25 h 89"/>
                  <a:gd name="T94" fmla="*/ 36 w 89"/>
                  <a:gd name="T95" fmla="*/ 36 h 89"/>
                  <a:gd name="T96" fmla="*/ 25 w 89"/>
                  <a:gd name="T97" fmla="*/ 54 h 89"/>
                  <a:gd name="T98" fmla="*/ 36 w 89"/>
                  <a:gd name="T99" fmla="*/ 64 h 89"/>
                  <a:gd name="T100" fmla="*/ 54 w 89"/>
                  <a:gd name="T101" fmla="*/ 54 h 89"/>
                  <a:gd name="T102" fmla="*/ 64 w 89"/>
                  <a:gd name="T103" fmla="*/ 64 h 89"/>
                  <a:gd name="T104" fmla="*/ 54 w 89"/>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89">
                    <a:moveTo>
                      <a:pt x="82" y="51"/>
                    </a:moveTo>
                    <a:cubicBezTo>
                      <a:pt x="84" y="50"/>
                      <a:pt x="85" y="49"/>
                      <a:pt x="86" y="48"/>
                    </a:cubicBezTo>
                    <a:cubicBezTo>
                      <a:pt x="88" y="46"/>
                      <a:pt x="88" y="46"/>
                      <a:pt x="88" y="46"/>
                    </a:cubicBezTo>
                    <a:cubicBezTo>
                      <a:pt x="89" y="45"/>
                      <a:pt x="89" y="44"/>
                      <a:pt x="88" y="43"/>
                    </a:cubicBezTo>
                    <a:cubicBezTo>
                      <a:pt x="86" y="41"/>
                      <a:pt x="86" y="41"/>
                      <a:pt x="86" y="41"/>
                    </a:cubicBezTo>
                    <a:cubicBezTo>
                      <a:pt x="85" y="40"/>
                      <a:pt x="84" y="39"/>
                      <a:pt x="82" y="39"/>
                    </a:cubicBezTo>
                    <a:cubicBezTo>
                      <a:pt x="81" y="38"/>
                      <a:pt x="81" y="38"/>
                      <a:pt x="81" y="38"/>
                    </a:cubicBezTo>
                    <a:cubicBezTo>
                      <a:pt x="79" y="38"/>
                      <a:pt x="78" y="37"/>
                      <a:pt x="77" y="36"/>
                    </a:cubicBezTo>
                    <a:cubicBezTo>
                      <a:pt x="74" y="28"/>
                      <a:pt x="74" y="28"/>
                      <a:pt x="74" y="28"/>
                    </a:cubicBezTo>
                    <a:cubicBezTo>
                      <a:pt x="73" y="26"/>
                      <a:pt x="73" y="25"/>
                      <a:pt x="74" y="24"/>
                    </a:cubicBezTo>
                    <a:cubicBezTo>
                      <a:pt x="75" y="22"/>
                      <a:pt x="75" y="22"/>
                      <a:pt x="75" y="22"/>
                    </a:cubicBezTo>
                    <a:cubicBezTo>
                      <a:pt x="76" y="21"/>
                      <a:pt x="77" y="19"/>
                      <a:pt x="77" y="18"/>
                    </a:cubicBezTo>
                    <a:cubicBezTo>
                      <a:pt x="77" y="15"/>
                      <a:pt x="77" y="15"/>
                      <a:pt x="77" y="15"/>
                    </a:cubicBezTo>
                    <a:cubicBezTo>
                      <a:pt x="77" y="13"/>
                      <a:pt x="76" y="12"/>
                      <a:pt x="74" y="12"/>
                    </a:cubicBezTo>
                    <a:cubicBezTo>
                      <a:pt x="71" y="12"/>
                      <a:pt x="71" y="12"/>
                      <a:pt x="71" y="12"/>
                    </a:cubicBezTo>
                    <a:cubicBezTo>
                      <a:pt x="70" y="12"/>
                      <a:pt x="68" y="13"/>
                      <a:pt x="67" y="13"/>
                    </a:cubicBezTo>
                    <a:cubicBezTo>
                      <a:pt x="65" y="15"/>
                      <a:pt x="65" y="15"/>
                      <a:pt x="65" y="15"/>
                    </a:cubicBezTo>
                    <a:cubicBezTo>
                      <a:pt x="64" y="16"/>
                      <a:pt x="62" y="16"/>
                      <a:pt x="61" y="15"/>
                    </a:cubicBezTo>
                    <a:cubicBezTo>
                      <a:pt x="53" y="12"/>
                      <a:pt x="53" y="12"/>
                      <a:pt x="53" y="12"/>
                    </a:cubicBezTo>
                    <a:cubicBezTo>
                      <a:pt x="52" y="12"/>
                      <a:pt x="51" y="10"/>
                      <a:pt x="51" y="9"/>
                    </a:cubicBezTo>
                    <a:cubicBezTo>
                      <a:pt x="51" y="6"/>
                      <a:pt x="51" y="6"/>
                      <a:pt x="51" y="6"/>
                    </a:cubicBezTo>
                    <a:cubicBezTo>
                      <a:pt x="50" y="5"/>
                      <a:pt x="49" y="3"/>
                      <a:pt x="48" y="2"/>
                    </a:cubicBezTo>
                    <a:cubicBezTo>
                      <a:pt x="46" y="1"/>
                      <a:pt x="46" y="1"/>
                      <a:pt x="46" y="1"/>
                    </a:cubicBezTo>
                    <a:cubicBezTo>
                      <a:pt x="45" y="0"/>
                      <a:pt x="44" y="0"/>
                      <a:pt x="43" y="1"/>
                    </a:cubicBezTo>
                    <a:cubicBezTo>
                      <a:pt x="41" y="2"/>
                      <a:pt x="41" y="2"/>
                      <a:pt x="41" y="2"/>
                    </a:cubicBezTo>
                    <a:cubicBezTo>
                      <a:pt x="40" y="3"/>
                      <a:pt x="39" y="5"/>
                      <a:pt x="39" y="6"/>
                    </a:cubicBezTo>
                    <a:cubicBezTo>
                      <a:pt x="38" y="9"/>
                      <a:pt x="38" y="9"/>
                      <a:pt x="38" y="9"/>
                    </a:cubicBezTo>
                    <a:cubicBezTo>
                      <a:pt x="38" y="10"/>
                      <a:pt x="37" y="12"/>
                      <a:pt x="36" y="12"/>
                    </a:cubicBezTo>
                    <a:cubicBezTo>
                      <a:pt x="28" y="15"/>
                      <a:pt x="28" y="15"/>
                      <a:pt x="28" y="15"/>
                    </a:cubicBezTo>
                    <a:cubicBezTo>
                      <a:pt x="27" y="16"/>
                      <a:pt x="25" y="16"/>
                      <a:pt x="24" y="15"/>
                    </a:cubicBezTo>
                    <a:cubicBezTo>
                      <a:pt x="22" y="13"/>
                      <a:pt x="22" y="13"/>
                      <a:pt x="22" y="13"/>
                    </a:cubicBezTo>
                    <a:cubicBezTo>
                      <a:pt x="21" y="12"/>
                      <a:pt x="19" y="12"/>
                      <a:pt x="18" y="12"/>
                    </a:cubicBezTo>
                    <a:cubicBezTo>
                      <a:pt x="15" y="12"/>
                      <a:pt x="15" y="12"/>
                      <a:pt x="15" y="12"/>
                    </a:cubicBezTo>
                    <a:cubicBezTo>
                      <a:pt x="13" y="12"/>
                      <a:pt x="12" y="13"/>
                      <a:pt x="12" y="15"/>
                    </a:cubicBezTo>
                    <a:cubicBezTo>
                      <a:pt x="12" y="17"/>
                      <a:pt x="12" y="17"/>
                      <a:pt x="12" y="17"/>
                    </a:cubicBezTo>
                    <a:cubicBezTo>
                      <a:pt x="12" y="19"/>
                      <a:pt x="13" y="21"/>
                      <a:pt x="13" y="22"/>
                    </a:cubicBezTo>
                    <a:cubicBezTo>
                      <a:pt x="15" y="23"/>
                      <a:pt x="15" y="23"/>
                      <a:pt x="15" y="23"/>
                    </a:cubicBezTo>
                    <a:cubicBezTo>
                      <a:pt x="16" y="25"/>
                      <a:pt x="16" y="26"/>
                      <a:pt x="15" y="28"/>
                    </a:cubicBezTo>
                    <a:cubicBezTo>
                      <a:pt x="12" y="35"/>
                      <a:pt x="12" y="35"/>
                      <a:pt x="12" y="35"/>
                    </a:cubicBezTo>
                    <a:cubicBezTo>
                      <a:pt x="11" y="37"/>
                      <a:pt x="10" y="38"/>
                      <a:pt x="9" y="38"/>
                    </a:cubicBezTo>
                    <a:cubicBezTo>
                      <a:pt x="6" y="38"/>
                      <a:pt x="6" y="38"/>
                      <a:pt x="6" y="38"/>
                    </a:cubicBezTo>
                    <a:cubicBezTo>
                      <a:pt x="5" y="38"/>
                      <a:pt x="3" y="39"/>
                      <a:pt x="2" y="40"/>
                    </a:cubicBezTo>
                    <a:cubicBezTo>
                      <a:pt x="0" y="42"/>
                      <a:pt x="0" y="42"/>
                      <a:pt x="0" y="42"/>
                    </a:cubicBezTo>
                    <a:cubicBezTo>
                      <a:pt x="0" y="43"/>
                      <a:pt x="0" y="45"/>
                      <a:pt x="0" y="46"/>
                    </a:cubicBezTo>
                    <a:cubicBezTo>
                      <a:pt x="2" y="48"/>
                      <a:pt x="2" y="48"/>
                      <a:pt x="2" y="48"/>
                    </a:cubicBezTo>
                    <a:cubicBezTo>
                      <a:pt x="3" y="49"/>
                      <a:pt x="5" y="50"/>
                      <a:pt x="6" y="50"/>
                    </a:cubicBezTo>
                    <a:cubicBezTo>
                      <a:pt x="8" y="50"/>
                      <a:pt x="8" y="50"/>
                      <a:pt x="8" y="50"/>
                    </a:cubicBezTo>
                    <a:cubicBezTo>
                      <a:pt x="10" y="51"/>
                      <a:pt x="11" y="52"/>
                      <a:pt x="11" y="53"/>
                    </a:cubicBezTo>
                    <a:cubicBezTo>
                      <a:pt x="15" y="61"/>
                      <a:pt x="15" y="61"/>
                      <a:pt x="15" y="61"/>
                    </a:cubicBezTo>
                    <a:cubicBezTo>
                      <a:pt x="15" y="62"/>
                      <a:pt x="15" y="64"/>
                      <a:pt x="14" y="65"/>
                    </a:cubicBezTo>
                    <a:cubicBezTo>
                      <a:pt x="13" y="67"/>
                      <a:pt x="13" y="67"/>
                      <a:pt x="13" y="67"/>
                    </a:cubicBezTo>
                    <a:cubicBezTo>
                      <a:pt x="12" y="68"/>
                      <a:pt x="12" y="70"/>
                      <a:pt x="12" y="71"/>
                    </a:cubicBezTo>
                    <a:cubicBezTo>
                      <a:pt x="12" y="74"/>
                      <a:pt x="12" y="74"/>
                      <a:pt x="12" y="74"/>
                    </a:cubicBezTo>
                    <a:cubicBezTo>
                      <a:pt x="12" y="75"/>
                      <a:pt x="13" y="76"/>
                      <a:pt x="14" y="77"/>
                    </a:cubicBezTo>
                    <a:cubicBezTo>
                      <a:pt x="17" y="77"/>
                      <a:pt x="17" y="77"/>
                      <a:pt x="17" y="77"/>
                    </a:cubicBezTo>
                    <a:cubicBezTo>
                      <a:pt x="19" y="77"/>
                      <a:pt x="21" y="76"/>
                      <a:pt x="22" y="75"/>
                    </a:cubicBezTo>
                    <a:cubicBezTo>
                      <a:pt x="23" y="74"/>
                      <a:pt x="23" y="74"/>
                      <a:pt x="23" y="74"/>
                    </a:cubicBezTo>
                    <a:cubicBezTo>
                      <a:pt x="24" y="73"/>
                      <a:pt x="26" y="73"/>
                      <a:pt x="27" y="74"/>
                    </a:cubicBezTo>
                    <a:cubicBezTo>
                      <a:pt x="35" y="78"/>
                      <a:pt x="35" y="78"/>
                      <a:pt x="35" y="78"/>
                    </a:cubicBezTo>
                    <a:cubicBezTo>
                      <a:pt x="37" y="78"/>
                      <a:pt x="38" y="79"/>
                      <a:pt x="38" y="81"/>
                    </a:cubicBezTo>
                    <a:cubicBezTo>
                      <a:pt x="38" y="82"/>
                      <a:pt x="38" y="82"/>
                      <a:pt x="38" y="82"/>
                    </a:cubicBezTo>
                    <a:cubicBezTo>
                      <a:pt x="38" y="84"/>
                      <a:pt x="39" y="85"/>
                      <a:pt x="40" y="86"/>
                    </a:cubicBezTo>
                    <a:cubicBezTo>
                      <a:pt x="42" y="88"/>
                      <a:pt x="42" y="88"/>
                      <a:pt x="42" y="88"/>
                    </a:cubicBezTo>
                    <a:cubicBezTo>
                      <a:pt x="43" y="89"/>
                      <a:pt x="45" y="89"/>
                      <a:pt x="46" y="88"/>
                    </a:cubicBezTo>
                    <a:cubicBezTo>
                      <a:pt x="48" y="86"/>
                      <a:pt x="48" y="86"/>
                      <a:pt x="48" y="86"/>
                    </a:cubicBezTo>
                    <a:cubicBezTo>
                      <a:pt x="49" y="85"/>
                      <a:pt x="50" y="84"/>
                      <a:pt x="50" y="82"/>
                    </a:cubicBezTo>
                    <a:cubicBezTo>
                      <a:pt x="50" y="81"/>
                      <a:pt x="50" y="81"/>
                      <a:pt x="50" y="81"/>
                    </a:cubicBezTo>
                    <a:cubicBezTo>
                      <a:pt x="50" y="80"/>
                      <a:pt x="52" y="78"/>
                      <a:pt x="53" y="78"/>
                    </a:cubicBezTo>
                    <a:cubicBezTo>
                      <a:pt x="62" y="74"/>
                      <a:pt x="62" y="74"/>
                      <a:pt x="62" y="74"/>
                    </a:cubicBezTo>
                    <a:cubicBezTo>
                      <a:pt x="63" y="74"/>
                      <a:pt x="65" y="74"/>
                      <a:pt x="66" y="75"/>
                    </a:cubicBezTo>
                    <a:cubicBezTo>
                      <a:pt x="67" y="76"/>
                      <a:pt x="67" y="76"/>
                      <a:pt x="67" y="76"/>
                    </a:cubicBezTo>
                    <a:cubicBezTo>
                      <a:pt x="68" y="76"/>
                      <a:pt x="70" y="77"/>
                      <a:pt x="71" y="77"/>
                    </a:cubicBezTo>
                    <a:cubicBezTo>
                      <a:pt x="74" y="77"/>
                      <a:pt x="74" y="77"/>
                      <a:pt x="74" y="77"/>
                    </a:cubicBezTo>
                    <a:cubicBezTo>
                      <a:pt x="75" y="77"/>
                      <a:pt x="76" y="76"/>
                      <a:pt x="76" y="74"/>
                    </a:cubicBezTo>
                    <a:cubicBezTo>
                      <a:pt x="77" y="71"/>
                      <a:pt x="77" y="71"/>
                      <a:pt x="77" y="71"/>
                    </a:cubicBezTo>
                    <a:cubicBezTo>
                      <a:pt x="77" y="70"/>
                      <a:pt x="76" y="68"/>
                      <a:pt x="75" y="67"/>
                    </a:cubicBezTo>
                    <a:cubicBezTo>
                      <a:pt x="74" y="66"/>
                      <a:pt x="74" y="66"/>
                      <a:pt x="74" y="66"/>
                    </a:cubicBezTo>
                    <a:cubicBezTo>
                      <a:pt x="74" y="65"/>
                      <a:pt x="73" y="63"/>
                      <a:pt x="74" y="62"/>
                    </a:cubicBezTo>
                    <a:cubicBezTo>
                      <a:pt x="78" y="53"/>
                      <a:pt x="78" y="53"/>
                      <a:pt x="78" y="53"/>
                    </a:cubicBezTo>
                    <a:cubicBezTo>
                      <a:pt x="78" y="52"/>
                      <a:pt x="79" y="51"/>
                      <a:pt x="81" y="51"/>
                    </a:cubicBezTo>
                    <a:lnTo>
                      <a:pt x="82" y="51"/>
                    </a:lnTo>
                    <a:close/>
                    <a:moveTo>
                      <a:pt x="64" y="25"/>
                    </a:moveTo>
                    <a:cubicBezTo>
                      <a:pt x="67" y="28"/>
                      <a:pt x="67" y="33"/>
                      <a:pt x="64" y="36"/>
                    </a:cubicBezTo>
                    <a:cubicBezTo>
                      <a:pt x="61" y="39"/>
                      <a:pt x="57" y="39"/>
                      <a:pt x="54" y="36"/>
                    </a:cubicBezTo>
                    <a:cubicBezTo>
                      <a:pt x="51" y="33"/>
                      <a:pt x="51" y="28"/>
                      <a:pt x="54" y="25"/>
                    </a:cubicBezTo>
                    <a:cubicBezTo>
                      <a:pt x="57" y="22"/>
                      <a:pt x="61" y="22"/>
                      <a:pt x="64" y="25"/>
                    </a:cubicBezTo>
                    <a:close/>
                    <a:moveTo>
                      <a:pt x="40" y="41"/>
                    </a:moveTo>
                    <a:cubicBezTo>
                      <a:pt x="43" y="38"/>
                      <a:pt x="46" y="38"/>
                      <a:pt x="49" y="41"/>
                    </a:cubicBezTo>
                    <a:cubicBezTo>
                      <a:pt x="51" y="43"/>
                      <a:pt x="51" y="47"/>
                      <a:pt x="49" y="49"/>
                    </a:cubicBezTo>
                    <a:cubicBezTo>
                      <a:pt x="46" y="51"/>
                      <a:pt x="43" y="51"/>
                      <a:pt x="40" y="49"/>
                    </a:cubicBezTo>
                    <a:cubicBezTo>
                      <a:pt x="38" y="47"/>
                      <a:pt x="38" y="43"/>
                      <a:pt x="40" y="41"/>
                    </a:cubicBezTo>
                    <a:close/>
                    <a:moveTo>
                      <a:pt x="36" y="36"/>
                    </a:moveTo>
                    <a:cubicBezTo>
                      <a:pt x="33" y="39"/>
                      <a:pt x="28" y="39"/>
                      <a:pt x="25" y="36"/>
                    </a:cubicBezTo>
                    <a:cubicBezTo>
                      <a:pt x="22" y="33"/>
                      <a:pt x="22" y="28"/>
                      <a:pt x="25" y="25"/>
                    </a:cubicBezTo>
                    <a:cubicBezTo>
                      <a:pt x="28" y="22"/>
                      <a:pt x="33" y="22"/>
                      <a:pt x="36" y="25"/>
                    </a:cubicBezTo>
                    <a:cubicBezTo>
                      <a:pt x="39" y="28"/>
                      <a:pt x="39" y="33"/>
                      <a:pt x="36" y="36"/>
                    </a:cubicBezTo>
                    <a:close/>
                    <a:moveTo>
                      <a:pt x="25" y="64"/>
                    </a:moveTo>
                    <a:cubicBezTo>
                      <a:pt x="22" y="61"/>
                      <a:pt x="22" y="57"/>
                      <a:pt x="25" y="54"/>
                    </a:cubicBezTo>
                    <a:cubicBezTo>
                      <a:pt x="28" y="51"/>
                      <a:pt x="33" y="51"/>
                      <a:pt x="36" y="54"/>
                    </a:cubicBezTo>
                    <a:cubicBezTo>
                      <a:pt x="39" y="57"/>
                      <a:pt x="39" y="61"/>
                      <a:pt x="36" y="64"/>
                    </a:cubicBezTo>
                    <a:cubicBezTo>
                      <a:pt x="33" y="67"/>
                      <a:pt x="28" y="67"/>
                      <a:pt x="25" y="64"/>
                    </a:cubicBezTo>
                    <a:close/>
                    <a:moveTo>
                      <a:pt x="54" y="54"/>
                    </a:moveTo>
                    <a:cubicBezTo>
                      <a:pt x="57" y="51"/>
                      <a:pt x="61" y="51"/>
                      <a:pt x="64" y="54"/>
                    </a:cubicBezTo>
                    <a:cubicBezTo>
                      <a:pt x="67" y="57"/>
                      <a:pt x="67" y="61"/>
                      <a:pt x="64" y="64"/>
                    </a:cubicBezTo>
                    <a:cubicBezTo>
                      <a:pt x="61" y="67"/>
                      <a:pt x="57" y="67"/>
                      <a:pt x="54" y="64"/>
                    </a:cubicBezTo>
                    <a:cubicBezTo>
                      <a:pt x="51" y="61"/>
                      <a:pt x="51" y="57"/>
                      <a:pt x="54" y="54"/>
                    </a:cubicBezTo>
                    <a:close/>
                  </a:path>
                </a:pathLst>
              </a:custGeom>
              <a:grpFill/>
              <a:ln w="9525">
                <a:solidFill>
                  <a:srgbClr val="000000"/>
                </a:solidFill>
                <a:round/>
                <a:headEnd/>
                <a:tailEnd/>
              </a:ln>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1" name="Freeform 347">
                <a:extLst>
                  <a:ext uri="{FF2B5EF4-FFF2-40B4-BE49-F238E27FC236}">
                    <a16:creationId xmlns:a16="http://schemas.microsoft.com/office/drawing/2014/main" id="{0B3E9432-20B5-46D3-8530-C55BBEA7242E}"/>
                  </a:ext>
                </a:extLst>
              </p:cNvPr>
              <p:cNvSpPr>
                <a:spLocks noEditPoints="1"/>
              </p:cNvSpPr>
              <p:nvPr/>
            </p:nvSpPr>
            <p:spPr bwMode="auto">
              <a:xfrm>
                <a:off x="4065588" y="1833563"/>
                <a:ext cx="109538" cy="109537"/>
              </a:xfrm>
              <a:custGeom>
                <a:avLst/>
                <a:gdLst>
                  <a:gd name="T0" fmla="*/ 15 w 32"/>
                  <a:gd name="T1" fmla="*/ 1 h 32"/>
                  <a:gd name="T2" fmla="*/ 0 w 32"/>
                  <a:gd name="T3" fmla="*/ 17 h 32"/>
                  <a:gd name="T4" fmla="*/ 17 w 32"/>
                  <a:gd name="T5" fmla="*/ 32 h 32"/>
                  <a:gd name="T6" fmla="*/ 31 w 32"/>
                  <a:gd name="T7" fmla="*/ 15 h 32"/>
                  <a:gd name="T8" fmla="*/ 15 w 32"/>
                  <a:gd name="T9" fmla="*/ 1 h 32"/>
                  <a:gd name="T10" fmla="*/ 16 w 32"/>
                  <a:gd name="T11" fmla="*/ 23 h 32"/>
                  <a:gd name="T12" fmla="*/ 9 w 32"/>
                  <a:gd name="T13" fmla="*/ 17 h 32"/>
                  <a:gd name="T14" fmla="*/ 15 w 32"/>
                  <a:gd name="T15" fmla="*/ 9 h 32"/>
                  <a:gd name="T16" fmla="*/ 23 w 32"/>
                  <a:gd name="T17" fmla="*/ 16 h 32"/>
                  <a:gd name="T18" fmla="*/ 16 w 32"/>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5" y="1"/>
                    </a:moveTo>
                    <a:cubicBezTo>
                      <a:pt x="6" y="1"/>
                      <a:pt x="0" y="9"/>
                      <a:pt x="0" y="17"/>
                    </a:cubicBezTo>
                    <a:cubicBezTo>
                      <a:pt x="1" y="26"/>
                      <a:pt x="8" y="32"/>
                      <a:pt x="17" y="32"/>
                    </a:cubicBezTo>
                    <a:cubicBezTo>
                      <a:pt x="26" y="31"/>
                      <a:pt x="32" y="24"/>
                      <a:pt x="31" y="15"/>
                    </a:cubicBezTo>
                    <a:cubicBezTo>
                      <a:pt x="31" y="6"/>
                      <a:pt x="23" y="0"/>
                      <a:pt x="15" y="1"/>
                    </a:cubicBezTo>
                    <a:close/>
                    <a:moveTo>
                      <a:pt x="16" y="23"/>
                    </a:moveTo>
                    <a:cubicBezTo>
                      <a:pt x="13" y="23"/>
                      <a:pt x="9" y="21"/>
                      <a:pt x="9" y="17"/>
                    </a:cubicBezTo>
                    <a:cubicBezTo>
                      <a:pt x="9" y="13"/>
                      <a:pt x="11" y="10"/>
                      <a:pt x="15" y="9"/>
                    </a:cubicBezTo>
                    <a:cubicBezTo>
                      <a:pt x="19" y="9"/>
                      <a:pt x="22" y="12"/>
                      <a:pt x="23" y="16"/>
                    </a:cubicBezTo>
                    <a:cubicBezTo>
                      <a:pt x="23" y="19"/>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2" name="Freeform 348">
                <a:extLst>
                  <a:ext uri="{FF2B5EF4-FFF2-40B4-BE49-F238E27FC236}">
                    <a16:creationId xmlns:a16="http://schemas.microsoft.com/office/drawing/2014/main" id="{079CF79A-BBC8-4107-B8F6-7D9273FAB652}"/>
                  </a:ext>
                </a:extLst>
              </p:cNvPr>
              <p:cNvSpPr>
                <a:spLocks/>
              </p:cNvSpPr>
              <p:nvPr/>
            </p:nvSpPr>
            <p:spPr bwMode="auto">
              <a:xfrm>
                <a:off x="4100513" y="1812925"/>
                <a:ext cx="26988" cy="34925"/>
              </a:xfrm>
              <a:custGeom>
                <a:avLst/>
                <a:gdLst>
                  <a:gd name="T0" fmla="*/ 8 w 8"/>
                  <a:gd name="T1" fmla="*/ 6 h 10"/>
                  <a:gd name="T2" fmla="*/ 6 w 8"/>
                  <a:gd name="T3" fmla="*/ 10 h 10"/>
                  <a:gd name="T4" fmla="*/ 4 w 8"/>
                  <a:gd name="T5" fmla="*/ 10 h 10"/>
                  <a:gd name="T6" fmla="*/ 1 w 8"/>
                  <a:gd name="T7" fmla="*/ 7 h 10"/>
                  <a:gd name="T8" fmla="*/ 1 w 8"/>
                  <a:gd name="T9" fmla="*/ 4 h 10"/>
                  <a:gd name="T10" fmla="*/ 3 w 8"/>
                  <a:gd name="T11" fmla="*/ 0 h 10"/>
                  <a:gd name="T12" fmla="*/ 5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6" y="10"/>
                    </a:cubicBezTo>
                    <a:cubicBezTo>
                      <a:pt x="4" y="10"/>
                      <a:pt x="4" y="10"/>
                      <a:pt x="4" y="10"/>
                    </a:cubicBezTo>
                    <a:cubicBezTo>
                      <a:pt x="2" y="10"/>
                      <a:pt x="1" y="9"/>
                      <a:pt x="1" y="7"/>
                    </a:cubicBezTo>
                    <a:cubicBezTo>
                      <a:pt x="1" y="4"/>
                      <a:pt x="1" y="4"/>
                      <a:pt x="1" y="4"/>
                    </a:cubicBezTo>
                    <a:cubicBezTo>
                      <a:pt x="0" y="2"/>
                      <a:pt x="2" y="1"/>
                      <a:pt x="3" y="0"/>
                    </a:cubicBezTo>
                    <a:cubicBezTo>
                      <a:pt x="5" y="0"/>
                      <a:pt x="5" y="0"/>
                      <a:pt x="5" y="0"/>
                    </a:cubicBezTo>
                    <a:cubicBezTo>
                      <a:pt x="6" y="0"/>
                      <a:pt x="8"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3" name="Freeform 349">
                <a:extLst>
                  <a:ext uri="{FF2B5EF4-FFF2-40B4-BE49-F238E27FC236}">
                    <a16:creationId xmlns:a16="http://schemas.microsoft.com/office/drawing/2014/main" id="{306D77EF-64D0-40C2-85A2-87DDA99ACD05}"/>
                  </a:ext>
                </a:extLst>
              </p:cNvPr>
              <p:cNvSpPr>
                <a:spLocks/>
              </p:cNvSpPr>
              <p:nvPr/>
            </p:nvSpPr>
            <p:spPr bwMode="auto">
              <a:xfrm>
                <a:off x="4068763" y="1919288"/>
                <a:ext cx="34925" cy="33337"/>
              </a:xfrm>
              <a:custGeom>
                <a:avLst/>
                <a:gdLst>
                  <a:gd name="T0" fmla="*/ 7 w 10"/>
                  <a:gd name="T1" fmla="*/ 9 h 10"/>
                  <a:gd name="T2" fmla="*/ 3 w 10"/>
                  <a:gd name="T3" fmla="*/ 9 h 10"/>
                  <a:gd name="T4" fmla="*/ 2 w 10"/>
                  <a:gd name="T5" fmla="*/ 8 h 10"/>
                  <a:gd name="T6" fmla="*/ 1 w 10"/>
                  <a:gd name="T7" fmla="*/ 4 h 10"/>
                  <a:gd name="T8" fmla="*/ 3 w 10"/>
                  <a:gd name="T9" fmla="*/ 2 h 10"/>
                  <a:gd name="T10" fmla="*/ 7 w 10"/>
                  <a:gd name="T11" fmla="*/ 1 h 10"/>
                  <a:gd name="T12" fmla="*/ 8 w 10"/>
                  <a:gd name="T13" fmla="*/ 2 h 10"/>
                  <a:gd name="T14" fmla="*/ 9 w 10"/>
                  <a:gd name="T15" fmla="*/ 6 h 10"/>
                  <a:gd name="T16" fmla="*/ 7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7" y="9"/>
                    </a:moveTo>
                    <a:cubicBezTo>
                      <a:pt x="6" y="10"/>
                      <a:pt x="4" y="10"/>
                      <a:pt x="3" y="9"/>
                    </a:cubicBezTo>
                    <a:cubicBezTo>
                      <a:pt x="2" y="8"/>
                      <a:pt x="2" y="8"/>
                      <a:pt x="2" y="8"/>
                    </a:cubicBezTo>
                    <a:cubicBezTo>
                      <a:pt x="0" y="7"/>
                      <a:pt x="0" y="6"/>
                      <a:pt x="1" y="4"/>
                    </a:cubicBezTo>
                    <a:cubicBezTo>
                      <a:pt x="3" y="2"/>
                      <a:pt x="3" y="2"/>
                      <a:pt x="3" y="2"/>
                    </a:cubicBezTo>
                    <a:cubicBezTo>
                      <a:pt x="4" y="0"/>
                      <a:pt x="6" y="0"/>
                      <a:pt x="7" y="1"/>
                    </a:cubicBezTo>
                    <a:cubicBezTo>
                      <a:pt x="8" y="2"/>
                      <a:pt x="8" y="2"/>
                      <a:pt x="8" y="2"/>
                    </a:cubicBezTo>
                    <a:cubicBezTo>
                      <a:pt x="10" y="3"/>
                      <a:pt x="10"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4" name="Freeform 350">
                <a:extLst>
                  <a:ext uri="{FF2B5EF4-FFF2-40B4-BE49-F238E27FC236}">
                    <a16:creationId xmlns:a16="http://schemas.microsoft.com/office/drawing/2014/main" id="{39C0F174-A87D-492B-9123-F69588E1BC0A}"/>
                  </a:ext>
                </a:extLst>
              </p:cNvPr>
              <p:cNvSpPr>
                <a:spLocks/>
              </p:cNvSpPr>
              <p:nvPr/>
            </p:nvSpPr>
            <p:spPr bwMode="auto">
              <a:xfrm>
                <a:off x="4144963" y="1911350"/>
                <a:ext cx="33338" cy="34925"/>
              </a:xfrm>
              <a:custGeom>
                <a:avLst/>
                <a:gdLst>
                  <a:gd name="T0" fmla="*/ 9 w 10"/>
                  <a:gd name="T1" fmla="*/ 4 h 10"/>
                  <a:gd name="T2" fmla="*/ 9 w 10"/>
                  <a:gd name="T3" fmla="*/ 8 h 10"/>
                  <a:gd name="T4" fmla="*/ 8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9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9" y="4"/>
                    </a:moveTo>
                    <a:cubicBezTo>
                      <a:pt x="10" y="5"/>
                      <a:pt x="10" y="7"/>
                      <a:pt x="9" y="8"/>
                    </a:cubicBezTo>
                    <a:cubicBezTo>
                      <a:pt x="8" y="9"/>
                      <a:pt x="8" y="9"/>
                      <a:pt x="8" y="9"/>
                    </a:cubicBezTo>
                    <a:cubicBezTo>
                      <a:pt x="6" y="10"/>
                      <a:pt x="5" y="10"/>
                      <a:pt x="3" y="9"/>
                    </a:cubicBezTo>
                    <a:cubicBezTo>
                      <a:pt x="1" y="7"/>
                      <a:pt x="1" y="7"/>
                      <a:pt x="1" y="7"/>
                    </a:cubicBezTo>
                    <a:cubicBezTo>
                      <a:pt x="0" y="6"/>
                      <a:pt x="0" y="4"/>
                      <a:pt x="1" y="3"/>
                    </a:cubicBezTo>
                    <a:cubicBezTo>
                      <a:pt x="2" y="2"/>
                      <a:pt x="2" y="2"/>
                      <a:pt x="2" y="2"/>
                    </a:cubicBezTo>
                    <a:cubicBezTo>
                      <a:pt x="3" y="0"/>
                      <a:pt x="5" y="0"/>
                      <a:pt x="6" y="2"/>
                    </a:cubicBez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5" name="Freeform 351">
                <a:extLst>
                  <a:ext uri="{FF2B5EF4-FFF2-40B4-BE49-F238E27FC236}">
                    <a16:creationId xmlns:a16="http://schemas.microsoft.com/office/drawing/2014/main" id="{64CF329C-D629-4E59-B4D0-79BEDA6904FA}"/>
                  </a:ext>
                </a:extLst>
              </p:cNvPr>
              <p:cNvSpPr>
                <a:spLocks/>
              </p:cNvSpPr>
              <p:nvPr/>
            </p:nvSpPr>
            <p:spPr bwMode="auto">
              <a:xfrm>
                <a:off x="4154488" y="1843088"/>
                <a:ext cx="34925" cy="34925"/>
              </a:xfrm>
              <a:custGeom>
                <a:avLst/>
                <a:gdLst>
                  <a:gd name="T0" fmla="*/ 5 w 10"/>
                  <a:gd name="T1" fmla="*/ 1 h 10"/>
                  <a:gd name="T2" fmla="*/ 9 w 10"/>
                  <a:gd name="T3" fmla="*/ 3 h 10"/>
                  <a:gd name="T4" fmla="*/ 10 w 10"/>
                  <a:gd name="T5" fmla="*/ 4 h 10"/>
                  <a:gd name="T6" fmla="*/ 8 w 10"/>
                  <a:gd name="T7" fmla="*/ 8 h 10"/>
                  <a:gd name="T8" fmla="*/ 5 w 10"/>
                  <a:gd name="T9" fmla="*/ 9 h 10"/>
                  <a:gd name="T10" fmla="*/ 1 w 10"/>
                  <a:gd name="T11" fmla="*/ 8 h 10"/>
                  <a:gd name="T12" fmla="*/ 1 w 10"/>
                  <a:gd name="T13" fmla="*/ 7 h 10"/>
                  <a:gd name="T14" fmla="*/ 2 w 10"/>
                  <a:gd name="T15" fmla="*/ 3 h 10"/>
                  <a:gd name="T16" fmla="*/ 5 w 10"/>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5" y="1"/>
                    </a:moveTo>
                    <a:cubicBezTo>
                      <a:pt x="6" y="0"/>
                      <a:pt x="8" y="1"/>
                      <a:pt x="9" y="3"/>
                    </a:cubicBezTo>
                    <a:cubicBezTo>
                      <a:pt x="10" y="4"/>
                      <a:pt x="10" y="4"/>
                      <a:pt x="10" y="4"/>
                    </a:cubicBezTo>
                    <a:cubicBezTo>
                      <a:pt x="10" y="5"/>
                      <a:pt x="10" y="7"/>
                      <a:pt x="8" y="8"/>
                    </a:cubicBezTo>
                    <a:cubicBezTo>
                      <a:pt x="5" y="9"/>
                      <a:pt x="5" y="9"/>
                      <a:pt x="5" y="9"/>
                    </a:cubicBezTo>
                    <a:cubicBezTo>
                      <a:pt x="4" y="10"/>
                      <a:pt x="2" y="10"/>
                      <a:pt x="1" y="8"/>
                    </a:cubicBezTo>
                    <a:cubicBezTo>
                      <a:pt x="1" y="7"/>
                      <a:pt x="1" y="7"/>
                      <a:pt x="1" y="7"/>
                    </a:cubicBezTo>
                    <a:cubicBezTo>
                      <a:pt x="0" y="5"/>
                      <a:pt x="0"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6" name="Freeform 352">
                <a:extLst>
                  <a:ext uri="{FF2B5EF4-FFF2-40B4-BE49-F238E27FC236}">
                    <a16:creationId xmlns:a16="http://schemas.microsoft.com/office/drawing/2014/main" id="{BEFE41A3-81A9-410A-8B9A-7329E625B004}"/>
                  </a:ext>
                </a:extLst>
              </p:cNvPr>
              <p:cNvSpPr>
                <a:spLocks/>
              </p:cNvSpPr>
              <p:nvPr/>
            </p:nvSpPr>
            <p:spPr bwMode="auto">
              <a:xfrm>
                <a:off x="4044951" y="1854200"/>
                <a:ext cx="38100" cy="33337"/>
              </a:xfrm>
              <a:custGeom>
                <a:avLst/>
                <a:gdLst>
                  <a:gd name="T0" fmla="*/ 3 w 11"/>
                  <a:gd name="T1" fmla="*/ 8 h 10"/>
                  <a:gd name="T2" fmla="*/ 1 w 11"/>
                  <a:gd name="T3" fmla="*/ 4 h 10"/>
                  <a:gd name="T4" fmla="*/ 1 w 11"/>
                  <a:gd name="T5" fmla="*/ 3 h 10"/>
                  <a:gd name="T6" fmla="*/ 5 w 11"/>
                  <a:gd name="T7" fmla="*/ 1 h 10"/>
                  <a:gd name="T8" fmla="*/ 8 w 11"/>
                  <a:gd name="T9" fmla="*/ 2 h 10"/>
                  <a:gd name="T10" fmla="*/ 10 w 11"/>
                  <a:gd name="T11" fmla="*/ 6 h 10"/>
                  <a:gd name="T12" fmla="*/ 10 w 11"/>
                  <a:gd name="T13" fmla="*/ 7 h 10"/>
                  <a:gd name="T14" fmla="*/ 6 w 11"/>
                  <a:gd name="T15" fmla="*/ 9 h 10"/>
                  <a:gd name="T16" fmla="*/ 3 w 11"/>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3" y="8"/>
                    </a:moveTo>
                    <a:cubicBezTo>
                      <a:pt x="1" y="7"/>
                      <a:pt x="0" y="6"/>
                      <a:pt x="1" y="4"/>
                    </a:cubicBezTo>
                    <a:cubicBezTo>
                      <a:pt x="1" y="3"/>
                      <a:pt x="1" y="3"/>
                      <a:pt x="1" y="3"/>
                    </a:cubicBezTo>
                    <a:cubicBezTo>
                      <a:pt x="2" y="1"/>
                      <a:pt x="4" y="0"/>
                      <a:pt x="5" y="1"/>
                    </a:cubicBezTo>
                    <a:cubicBezTo>
                      <a:pt x="8" y="2"/>
                      <a:pt x="8" y="2"/>
                      <a:pt x="8" y="2"/>
                    </a:cubicBezTo>
                    <a:cubicBezTo>
                      <a:pt x="10" y="2"/>
                      <a:pt x="11" y="4"/>
                      <a:pt x="10" y="6"/>
                    </a:cubicBezTo>
                    <a:cubicBezTo>
                      <a:pt x="10" y="7"/>
                      <a:pt x="10" y="7"/>
                      <a:pt x="10" y="7"/>
                    </a:cubicBezTo>
                    <a:cubicBezTo>
                      <a:pt x="9" y="9"/>
                      <a:pt x="7" y="10"/>
                      <a:pt x="6" y="9"/>
                    </a:cubicBezTo>
                    <a:lnTo>
                      <a:pt x="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7" name="Freeform 353">
                <a:extLst>
                  <a:ext uri="{FF2B5EF4-FFF2-40B4-BE49-F238E27FC236}">
                    <a16:creationId xmlns:a16="http://schemas.microsoft.com/office/drawing/2014/main" id="{B924FE64-96E2-409D-A9DA-C684ED0D2FAB}"/>
                  </a:ext>
                </a:extLst>
              </p:cNvPr>
              <p:cNvSpPr>
                <a:spLocks noEditPoints="1"/>
              </p:cNvSpPr>
              <p:nvPr/>
            </p:nvSpPr>
            <p:spPr bwMode="auto">
              <a:xfrm>
                <a:off x="3617913" y="1643063"/>
                <a:ext cx="400050" cy="398462"/>
              </a:xfrm>
              <a:custGeom>
                <a:avLst/>
                <a:gdLst>
                  <a:gd name="T0" fmla="*/ 55 w 117"/>
                  <a:gd name="T1" fmla="*/ 2 h 117"/>
                  <a:gd name="T2" fmla="*/ 2 w 117"/>
                  <a:gd name="T3" fmla="*/ 62 h 117"/>
                  <a:gd name="T4" fmla="*/ 62 w 117"/>
                  <a:gd name="T5" fmla="*/ 115 h 117"/>
                  <a:gd name="T6" fmla="*/ 115 w 117"/>
                  <a:gd name="T7" fmla="*/ 55 h 117"/>
                  <a:gd name="T8" fmla="*/ 55 w 117"/>
                  <a:gd name="T9" fmla="*/ 2 h 117"/>
                  <a:gd name="T10" fmla="*/ 60 w 117"/>
                  <a:gd name="T11" fmla="*/ 85 h 117"/>
                  <a:gd name="T12" fmla="*/ 32 w 117"/>
                  <a:gd name="T13" fmla="*/ 60 h 117"/>
                  <a:gd name="T14" fmla="*/ 57 w 117"/>
                  <a:gd name="T15" fmla="*/ 32 h 117"/>
                  <a:gd name="T16" fmla="*/ 85 w 117"/>
                  <a:gd name="T17" fmla="*/ 57 h 117"/>
                  <a:gd name="T18" fmla="*/ 60 w 117"/>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5" y="2"/>
                    </a:moveTo>
                    <a:cubicBezTo>
                      <a:pt x="24" y="4"/>
                      <a:pt x="0" y="31"/>
                      <a:pt x="2" y="62"/>
                    </a:cubicBezTo>
                    <a:cubicBezTo>
                      <a:pt x="4" y="93"/>
                      <a:pt x="31" y="117"/>
                      <a:pt x="62" y="115"/>
                    </a:cubicBezTo>
                    <a:cubicBezTo>
                      <a:pt x="93" y="113"/>
                      <a:pt x="117" y="86"/>
                      <a:pt x="115" y="55"/>
                    </a:cubicBezTo>
                    <a:cubicBezTo>
                      <a:pt x="112" y="24"/>
                      <a:pt x="86" y="0"/>
                      <a:pt x="55" y="2"/>
                    </a:cubicBezTo>
                    <a:close/>
                    <a:moveTo>
                      <a:pt x="60" y="85"/>
                    </a:moveTo>
                    <a:cubicBezTo>
                      <a:pt x="45" y="86"/>
                      <a:pt x="33" y="75"/>
                      <a:pt x="32" y="60"/>
                    </a:cubicBezTo>
                    <a:cubicBezTo>
                      <a:pt x="31" y="46"/>
                      <a:pt x="42" y="33"/>
                      <a:pt x="57" y="32"/>
                    </a:cubicBezTo>
                    <a:cubicBezTo>
                      <a:pt x="71" y="31"/>
                      <a:pt x="84" y="42"/>
                      <a:pt x="85" y="57"/>
                    </a:cubicBezTo>
                    <a:cubicBezTo>
                      <a:pt x="86" y="71"/>
                      <a:pt x="75"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8" name="Freeform 354">
                <a:extLst>
                  <a:ext uri="{FF2B5EF4-FFF2-40B4-BE49-F238E27FC236}">
                    <a16:creationId xmlns:a16="http://schemas.microsoft.com/office/drawing/2014/main" id="{FFAF3810-250D-453A-B6ED-90E24AAC2607}"/>
                  </a:ext>
                </a:extLst>
              </p:cNvPr>
              <p:cNvSpPr>
                <a:spLocks/>
              </p:cNvSpPr>
              <p:nvPr/>
            </p:nvSpPr>
            <p:spPr bwMode="auto">
              <a:xfrm>
                <a:off x="3775076" y="1604963"/>
                <a:ext cx="68263" cy="115887"/>
              </a:xfrm>
              <a:custGeom>
                <a:avLst/>
                <a:gdLst>
                  <a:gd name="T0" fmla="*/ 19 w 20"/>
                  <a:gd name="T1" fmla="*/ 28 h 34"/>
                  <a:gd name="T2" fmla="*/ 15 w 20"/>
                  <a:gd name="T3" fmla="*/ 33 h 34"/>
                  <a:gd name="T4" fmla="*/ 5 w 20"/>
                  <a:gd name="T5" fmla="*/ 34 h 34"/>
                  <a:gd name="T6" fmla="*/ 0 w 20"/>
                  <a:gd name="T7" fmla="*/ 29 h 34"/>
                  <a:gd name="T8" fmla="*/ 2 w 20"/>
                  <a:gd name="T9" fmla="*/ 5 h 34"/>
                  <a:gd name="T10" fmla="*/ 7 w 20"/>
                  <a:gd name="T11" fmla="*/ 0 h 34"/>
                  <a:gd name="T12" fmla="*/ 8 w 20"/>
                  <a:gd name="T13" fmla="*/ 0 h 34"/>
                  <a:gd name="T14" fmla="*/ 14 w 20"/>
                  <a:gd name="T15" fmla="*/ 5 h 34"/>
                  <a:gd name="T16" fmla="*/ 19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9" y="28"/>
                    </a:moveTo>
                    <a:cubicBezTo>
                      <a:pt x="20" y="30"/>
                      <a:pt x="18" y="33"/>
                      <a:pt x="15" y="33"/>
                    </a:cubicBezTo>
                    <a:cubicBezTo>
                      <a:pt x="5" y="34"/>
                      <a:pt x="5" y="34"/>
                      <a:pt x="5" y="34"/>
                    </a:cubicBezTo>
                    <a:cubicBezTo>
                      <a:pt x="2" y="34"/>
                      <a:pt x="0" y="32"/>
                      <a:pt x="0" y="29"/>
                    </a:cubicBezTo>
                    <a:cubicBezTo>
                      <a:pt x="2" y="5"/>
                      <a:pt x="2" y="5"/>
                      <a:pt x="2" y="5"/>
                    </a:cubicBezTo>
                    <a:cubicBezTo>
                      <a:pt x="2" y="3"/>
                      <a:pt x="4" y="0"/>
                      <a:pt x="7" y="0"/>
                    </a:cubicBezTo>
                    <a:cubicBezTo>
                      <a:pt x="8" y="0"/>
                      <a:pt x="8" y="0"/>
                      <a:pt x="8" y="0"/>
                    </a:cubicBezTo>
                    <a:cubicBezTo>
                      <a:pt x="11" y="0"/>
                      <a:pt x="14" y="2"/>
                      <a:pt x="14" y="5"/>
                    </a:cubicBezTo>
                    <a:lnTo>
                      <a:pt x="1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59" name="Freeform 355">
                <a:extLst>
                  <a:ext uri="{FF2B5EF4-FFF2-40B4-BE49-F238E27FC236}">
                    <a16:creationId xmlns:a16="http://schemas.microsoft.com/office/drawing/2014/main" id="{CCA2C98B-B65E-4F71-92AA-31CF9851602C}"/>
                  </a:ext>
                </a:extLst>
              </p:cNvPr>
              <p:cNvSpPr>
                <a:spLocks/>
              </p:cNvSpPr>
              <p:nvPr/>
            </p:nvSpPr>
            <p:spPr bwMode="auto">
              <a:xfrm>
                <a:off x="3792538" y="1962150"/>
                <a:ext cx="68263" cy="115887"/>
              </a:xfrm>
              <a:custGeom>
                <a:avLst/>
                <a:gdLst>
                  <a:gd name="T0" fmla="*/ 0 w 20"/>
                  <a:gd name="T1" fmla="*/ 7 h 34"/>
                  <a:gd name="T2" fmla="*/ 5 w 20"/>
                  <a:gd name="T3" fmla="*/ 1 h 34"/>
                  <a:gd name="T4" fmla="*/ 15 w 20"/>
                  <a:gd name="T5" fmla="*/ 0 h 34"/>
                  <a:gd name="T6" fmla="*/ 20 w 20"/>
                  <a:gd name="T7" fmla="*/ 5 h 34"/>
                  <a:gd name="T8" fmla="*/ 18 w 20"/>
                  <a:gd name="T9" fmla="*/ 29 h 34"/>
                  <a:gd name="T10" fmla="*/ 12 w 20"/>
                  <a:gd name="T11" fmla="*/ 34 h 34"/>
                  <a:gd name="T12" fmla="*/ 11 w 20"/>
                  <a:gd name="T13" fmla="*/ 34 h 34"/>
                  <a:gd name="T14" fmla="*/ 5 w 20"/>
                  <a:gd name="T15" fmla="*/ 30 h 34"/>
                  <a:gd name="T16" fmla="*/ 0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0" y="7"/>
                    </a:moveTo>
                    <a:cubicBezTo>
                      <a:pt x="0" y="4"/>
                      <a:pt x="2" y="1"/>
                      <a:pt x="5" y="1"/>
                    </a:cubicBezTo>
                    <a:cubicBezTo>
                      <a:pt x="15" y="0"/>
                      <a:pt x="15" y="0"/>
                      <a:pt x="15" y="0"/>
                    </a:cubicBezTo>
                    <a:cubicBezTo>
                      <a:pt x="18" y="0"/>
                      <a:pt x="20" y="2"/>
                      <a:pt x="20" y="5"/>
                    </a:cubicBezTo>
                    <a:cubicBezTo>
                      <a:pt x="18" y="29"/>
                      <a:pt x="18" y="29"/>
                      <a:pt x="18" y="29"/>
                    </a:cubicBezTo>
                    <a:cubicBezTo>
                      <a:pt x="18" y="32"/>
                      <a:pt x="15" y="34"/>
                      <a:pt x="12" y="34"/>
                    </a:cubicBezTo>
                    <a:cubicBezTo>
                      <a:pt x="11" y="34"/>
                      <a:pt x="11" y="34"/>
                      <a:pt x="11" y="34"/>
                    </a:cubicBezTo>
                    <a:cubicBezTo>
                      <a:pt x="9" y="34"/>
                      <a:pt x="6" y="32"/>
                      <a:pt x="5" y="30"/>
                    </a:cubicBez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0" name="Freeform 356">
                <a:extLst>
                  <a:ext uri="{FF2B5EF4-FFF2-40B4-BE49-F238E27FC236}">
                    <a16:creationId xmlns:a16="http://schemas.microsoft.com/office/drawing/2014/main" id="{AB171C34-4CBA-4557-8650-27CFF6790B08}"/>
                  </a:ext>
                </a:extLst>
              </p:cNvPr>
              <p:cNvSpPr>
                <a:spLocks/>
              </p:cNvSpPr>
              <p:nvPr/>
            </p:nvSpPr>
            <p:spPr bwMode="auto">
              <a:xfrm>
                <a:off x="3576638" y="1816100"/>
                <a:ext cx="119063" cy="68262"/>
              </a:xfrm>
              <a:custGeom>
                <a:avLst/>
                <a:gdLst>
                  <a:gd name="T0" fmla="*/ 28 w 35"/>
                  <a:gd name="T1" fmla="*/ 1 h 20"/>
                  <a:gd name="T2" fmla="*/ 34 w 35"/>
                  <a:gd name="T3" fmla="*/ 5 h 20"/>
                  <a:gd name="T4" fmla="*/ 34 w 35"/>
                  <a:gd name="T5" fmla="*/ 15 h 20"/>
                  <a:gd name="T6" fmla="*/ 30 w 35"/>
                  <a:gd name="T7" fmla="*/ 20 h 20"/>
                  <a:gd name="T8" fmla="*/ 6 w 35"/>
                  <a:gd name="T9" fmla="*/ 18 h 20"/>
                  <a:gd name="T10" fmla="*/ 1 w 35"/>
                  <a:gd name="T11" fmla="*/ 13 h 20"/>
                  <a:gd name="T12" fmla="*/ 1 w 35"/>
                  <a:gd name="T13" fmla="*/ 12 h 20"/>
                  <a:gd name="T14" fmla="*/ 5 w 35"/>
                  <a:gd name="T15" fmla="*/ 5 h 20"/>
                  <a:gd name="T16" fmla="*/ 28 w 35"/>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0">
                    <a:moveTo>
                      <a:pt x="28" y="1"/>
                    </a:moveTo>
                    <a:cubicBezTo>
                      <a:pt x="31" y="0"/>
                      <a:pt x="34" y="2"/>
                      <a:pt x="34" y="5"/>
                    </a:cubicBezTo>
                    <a:cubicBezTo>
                      <a:pt x="34" y="15"/>
                      <a:pt x="34" y="15"/>
                      <a:pt x="34" y="15"/>
                    </a:cubicBezTo>
                    <a:cubicBezTo>
                      <a:pt x="35" y="18"/>
                      <a:pt x="32" y="20"/>
                      <a:pt x="30" y="20"/>
                    </a:cubicBezTo>
                    <a:cubicBezTo>
                      <a:pt x="6" y="18"/>
                      <a:pt x="6" y="18"/>
                      <a:pt x="6" y="18"/>
                    </a:cubicBezTo>
                    <a:cubicBezTo>
                      <a:pt x="3" y="18"/>
                      <a:pt x="1" y="15"/>
                      <a:pt x="1" y="13"/>
                    </a:cubicBezTo>
                    <a:cubicBezTo>
                      <a:pt x="1" y="12"/>
                      <a:pt x="1" y="12"/>
                      <a:pt x="1" y="12"/>
                    </a:cubicBezTo>
                    <a:cubicBezTo>
                      <a:pt x="0" y="9"/>
                      <a:pt x="3"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1" name="Freeform 357">
                <a:extLst>
                  <a:ext uri="{FF2B5EF4-FFF2-40B4-BE49-F238E27FC236}">
                    <a16:creationId xmlns:a16="http://schemas.microsoft.com/office/drawing/2014/main" id="{833C9068-A36D-49F5-AEED-4FA04CE78A33}"/>
                  </a:ext>
                </a:extLst>
              </p:cNvPr>
              <p:cNvSpPr>
                <a:spLocks/>
              </p:cNvSpPr>
              <p:nvPr/>
            </p:nvSpPr>
            <p:spPr bwMode="auto">
              <a:xfrm>
                <a:off x="3938588" y="1798638"/>
                <a:ext cx="117475" cy="68262"/>
              </a:xfrm>
              <a:custGeom>
                <a:avLst/>
                <a:gdLst>
                  <a:gd name="T0" fmla="*/ 6 w 34"/>
                  <a:gd name="T1" fmla="*/ 19 h 20"/>
                  <a:gd name="T2" fmla="*/ 1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1" y="15"/>
                    </a:cubicBezTo>
                    <a:cubicBezTo>
                      <a:pt x="0" y="5"/>
                      <a:pt x="0" y="5"/>
                      <a:pt x="0" y="5"/>
                    </a:cubicBezTo>
                    <a:cubicBezTo>
                      <a:pt x="0" y="2"/>
                      <a:pt x="2" y="0"/>
                      <a:pt x="5" y="0"/>
                    </a:cubicBezTo>
                    <a:cubicBezTo>
                      <a:pt x="28" y="2"/>
                      <a:pt x="28" y="2"/>
                      <a:pt x="28" y="2"/>
                    </a:cubicBezTo>
                    <a:cubicBezTo>
                      <a:pt x="31" y="2"/>
                      <a:pt x="34"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2" name="Freeform 358">
                <a:extLst>
                  <a:ext uri="{FF2B5EF4-FFF2-40B4-BE49-F238E27FC236}">
                    <a16:creationId xmlns:a16="http://schemas.microsoft.com/office/drawing/2014/main" id="{56F6F9CA-233F-4C8E-995E-C69409AF674B}"/>
                  </a:ext>
                </a:extLst>
              </p:cNvPr>
              <p:cNvSpPr>
                <a:spLocks/>
              </p:cNvSpPr>
              <p:nvPr/>
            </p:nvSpPr>
            <p:spPr bwMode="auto">
              <a:xfrm>
                <a:off x="3630613" y="1676400"/>
                <a:ext cx="109538" cy="106362"/>
              </a:xfrm>
              <a:custGeom>
                <a:avLst/>
                <a:gdLst>
                  <a:gd name="T0" fmla="*/ 29 w 32"/>
                  <a:gd name="T1" fmla="*/ 14 h 31"/>
                  <a:gd name="T2" fmla="*/ 30 w 32"/>
                  <a:gd name="T3" fmla="*/ 21 h 31"/>
                  <a:gd name="T4" fmla="*/ 24 w 32"/>
                  <a:gd name="T5" fmla="*/ 28 h 31"/>
                  <a:gd name="T6" fmla="*/ 17 w 32"/>
                  <a:gd name="T7" fmla="*/ 28 h 31"/>
                  <a:gd name="T8" fmla="*/ 1 w 32"/>
                  <a:gd name="T9" fmla="*/ 11 h 31"/>
                  <a:gd name="T10" fmla="*/ 1 w 32"/>
                  <a:gd name="T11" fmla="*/ 3 h 31"/>
                  <a:gd name="T12" fmla="*/ 2 w 32"/>
                  <a:gd name="T13" fmla="*/ 2 h 31"/>
                  <a:gd name="T14" fmla="*/ 10 w 32"/>
                  <a:gd name="T15" fmla="*/ 1 h 31"/>
                  <a:gd name="T16" fmla="*/ 29 w 32"/>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1">
                    <a:moveTo>
                      <a:pt x="29" y="14"/>
                    </a:moveTo>
                    <a:cubicBezTo>
                      <a:pt x="32" y="16"/>
                      <a:pt x="32" y="19"/>
                      <a:pt x="30" y="21"/>
                    </a:cubicBezTo>
                    <a:cubicBezTo>
                      <a:pt x="24" y="28"/>
                      <a:pt x="24" y="28"/>
                      <a:pt x="24" y="28"/>
                    </a:cubicBezTo>
                    <a:cubicBezTo>
                      <a:pt x="22" y="31"/>
                      <a:pt x="19" y="31"/>
                      <a:pt x="17" y="28"/>
                    </a:cubicBezTo>
                    <a:cubicBezTo>
                      <a:pt x="1" y="11"/>
                      <a:pt x="1" y="11"/>
                      <a:pt x="1" y="11"/>
                    </a:cubicBezTo>
                    <a:cubicBezTo>
                      <a:pt x="0" y="9"/>
                      <a:pt x="0" y="5"/>
                      <a:pt x="1" y="3"/>
                    </a:cubicBezTo>
                    <a:cubicBezTo>
                      <a:pt x="2" y="2"/>
                      <a:pt x="2" y="2"/>
                      <a:pt x="2" y="2"/>
                    </a:cubicBezTo>
                    <a:cubicBezTo>
                      <a:pt x="4" y="0"/>
                      <a:pt x="7" y="0"/>
                      <a:pt x="10" y="1"/>
                    </a:cubicBezTo>
                    <a:lnTo>
                      <a:pt x="2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3" name="Freeform 359">
                <a:extLst>
                  <a:ext uri="{FF2B5EF4-FFF2-40B4-BE49-F238E27FC236}">
                    <a16:creationId xmlns:a16="http://schemas.microsoft.com/office/drawing/2014/main" id="{E4104A32-F1DB-482F-8EF0-ECA05847E047}"/>
                  </a:ext>
                </a:extLst>
              </p:cNvPr>
              <p:cNvSpPr>
                <a:spLocks/>
              </p:cNvSpPr>
              <p:nvPr/>
            </p:nvSpPr>
            <p:spPr bwMode="auto">
              <a:xfrm>
                <a:off x="3890963" y="1901825"/>
                <a:ext cx="112713" cy="109537"/>
              </a:xfrm>
              <a:custGeom>
                <a:avLst/>
                <a:gdLst>
                  <a:gd name="T0" fmla="*/ 3 w 33"/>
                  <a:gd name="T1" fmla="*/ 17 h 32"/>
                  <a:gd name="T2" fmla="*/ 2 w 33"/>
                  <a:gd name="T3" fmla="*/ 10 h 32"/>
                  <a:gd name="T4" fmla="*/ 9 w 33"/>
                  <a:gd name="T5" fmla="*/ 3 h 32"/>
                  <a:gd name="T6" fmla="*/ 16 w 33"/>
                  <a:gd name="T7" fmla="*/ 3 h 32"/>
                  <a:gd name="T8" fmla="*/ 31 w 33"/>
                  <a:gd name="T9" fmla="*/ 20 h 32"/>
                  <a:gd name="T10" fmla="*/ 31 w 33"/>
                  <a:gd name="T11" fmla="*/ 28 h 32"/>
                  <a:gd name="T12" fmla="*/ 30 w 33"/>
                  <a:gd name="T13" fmla="*/ 29 h 32"/>
                  <a:gd name="T14" fmla="*/ 23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1" y="16"/>
                      <a:pt x="0" y="13"/>
                      <a:pt x="2" y="10"/>
                    </a:cubicBezTo>
                    <a:cubicBezTo>
                      <a:pt x="9" y="3"/>
                      <a:pt x="9" y="3"/>
                      <a:pt x="9" y="3"/>
                    </a:cubicBezTo>
                    <a:cubicBezTo>
                      <a:pt x="11" y="0"/>
                      <a:pt x="14" y="0"/>
                      <a:pt x="16" y="3"/>
                    </a:cubicBezTo>
                    <a:cubicBezTo>
                      <a:pt x="31" y="20"/>
                      <a:pt x="31" y="20"/>
                      <a:pt x="31" y="20"/>
                    </a:cubicBezTo>
                    <a:cubicBezTo>
                      <a:pt x="33" y="23"/>
                      <a:pt x="33" y="26"/>
                      <a:pt x="31" y="28"/>
                    </a:cubicBezTo>
                    <a:cubicBezTo>
                      <a:pt x="30" y="29"/>
                      <a:pt x="30" y="29"/>
                      <a:pt x="30" y="29"/>
                    </a:cubicBezTo>
                    <a:cubicBezTo>
                      <a:pt x="29" y="31"/>
                      <a:pt x="25" y="32"/>
                      <a:pt x="23"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4" name="Freeform 360">
                <a:extLst>
                  <a:ext uri="{FF2B5EF4-FFF2-40B4-BE49-F238E27FC236}">
                    <a16:creationId xmlns:a16="http://schemas.microsoft.com/office/drawing/2014/main" id="{D2E5BBCE-DDB0-4D79-A611-C95DB14F6765}"/>
                  </a:ext>
                </a:extLst>
              </p:cNvPr>
              <p:cNvSpPr>
                <a:spLocks/>
              </p:cNvSpPr>
              <p:nvPr/>
            </p:nvSpPr>
            <p:spPr bwMode="auto">
              <a:xfrm>
                <a:off x="3648076" y="1919288"/>
                <a:ext cx="106363" cy="107950"/>
              </a:xfrm>
              <a:custGeom>
                <a:avLst/>
                <a:gdLst>
                  <a:gd name="T0" fmla="*/ 15 w 31"/>
                  <a:gd name="T1" fmla="*/ 2 h 32"/>
                  <a:gd name="T2" fmla="*/ 21 w 31"/>
                  <a:gd name="T3" fmla="*/ 1 h 32"/>
                  <a:gd name="T4" fmla="*/ 29 w 31"/>
                  <a:gd name="T5" fmla="*/ 8 h 32"/>
                  <a:gd name="T6" fmla="*/ 29 w 31"/>
                  <a:gd name="T7" fmla="*/ 15 h 32"/>
                  <a:gd name="T8" fmla="*/ 11 w 31"/>
                  <a:gd name="T9" fmla="*/ 30 h 32"/>
                  <a:gd name="T10" fmla="*/ 4 w 31"/>
                  <a:gd name="T11" fmla="*/ 30 h 32"/>
                  <a:gd name="T12" fmla="*/ 3 w 31"/>
                  <a:gd name="T13" fmla="*/ 30 h 32"/>
                  <a:gd name="T14" fmla="*/ 2 w 31"/>
                  <a:gd name="T15" fmla="*/ 22 h 32"/>
                  <a:gd name="T16" fmla="*/ 15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5" y="2"/>
                    </a:moveTo>
                    <a:cubicBezTo>
                      <a:pt x="16" y="0"/>
                      <a:pt x="19" y="0"/>
                      <a:pt x="21" y="1"/>
                    </a:cubicBezTo>
                    <a:cubicBezTo>
                      <a:pt x="29" y="8"/>
                      <a:pt x="29" y="8"/>
                      <a:pt x="29" y="8"/>
                    </a:cubicBezTo>
                    <a:cubicBezTo>
                      <a:pt x="31" y="10"/>
                      <a:pt x="31" y="13"/>
                      <a:pt x="29" y="15"/>
                    </a:cubicBezTo>
                    <a:cubicBezTo>
                      <a:pt x="11" y="30"/>
                      <a:pt x="11" y="30"/>
                      <a:pt x="11" y="30"/>
                    </a:cubicBezTo>
                    <a:cubicBezTo>
                      <a:pt x="9" y="32"/>
                      <a:pt x="6" y="32"/>
                      <a:pt x="4" y="30"/>
                    </a:cubicBezTo>
                    <a:cubicBezTo>
                      <a:pt x="3" y="30"/>
                      <a:pt x="3" y="30"/>
                      <a:pt x="3" y="30"/>
                    </a:cubicBezTo>
                    <a:cubicBezTo>
                      <a:pt x="1" y="28"/>
                      <a:pt x="0" y="24"/>
                      <a:pt x="2" y="22"/>
                    </a:cubicBezTo>
                    <a:lnTo>
                      <a:pt x="1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5" name="Freeform 361">
                <a:extLst>
                  <a:ext uri="{FF2B5EF4-FFF2-40B4-BE49-F238E27FC236}">
                    <a16:creationId xmlns:a16="http://schemas.microsoft.com/office/drawing/2014/main" id="{E3C5A502-D93A-4980-AF7B-AA884A451F18}"/>
                  </a:ext>
                </a:extLst>
              </p:cNvPr>
              <p:cNvSpPr>
                <a:spLocks/>
              </p:cNvSpPr>
              <p:nvPr/>
            </p:nvSpPr>
            <p:spPr bwMode="auto">
              <a:xfrm>
                <a:off x="3876676" y="1655763"/>
                <a:ext cx="106363" cy="112712"/>
              </a:xfrm>
              <a:custGeom>
                <a:avLst/>
                <a:gdLst>
                  <a:gd name="T0" fmla="*/ 17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9 w 31"/>
                  <a:gd name="T13" fmla="*/ 2 h 33"/>
                  <a:gd name="T14" fmla="*/ 30 w 31"/>
                  <a:gd name="T15" fmla="*/ 10 h 33"/>
                  <a:gd name="T16" fmla="*/ 17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7" y="30"/>
                    </a:moveTo>
                    <a:cubicBezTo>
                      <a:pt x="15" y="32"/>
                      <a:pt x="12" y="33"/>
                      <a:pt x="10" y="31"/>
                    </a:cubicBezTo>
                    <a:cubicBezTo>
                      <a:pt x="2" y="24"/>
                      <a:pt x="2" y="24"/>
                      <a:pt x="2" y="24"/>
                    </a:cubicBezTo>
                    <a:cubicBezTo>
                      <a:pt x="0" y="22"/>
                      <a:pt x="0" y="19"/>
                      <a:pt x="2" y="17"/>
                    </a:cubicBezTo>
                    <a:cubicBezTo>
                      <a:pt x="20" y="2"/>
                      <a:pt x="20" y="2"/>
                      <a:pt x="20" y="2"/>
                    </a:cubicBezTo>
                    <a:cubicBezTo>
                      <a:pt x="22" y="0"/>
                      <a:pt x="26" y="0"/>
                      <a:pt x="28" y="2"/>
                    </a:cubicBezTo>
                    <a:cubicBezTo>
                      <a:pt x="29" y="2"/>
                      <a:pt x="29" y="2"/>
                      <a:pt x="29" y="2"/>
                    </a:cubicBezTo>
                    <a:cubicBezTo>
                      <a:pt x="31" y="4"/>
                      <a:pt x="31" y="8"/>
                      <a:pt x="30" y="10"/>
                    </a:cubicBezTo>
                    <a:lnTo>
                      <a:pt x="17"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6" name="Freeform 362">
                <a:extLst>
                  <a:ext uri="{FF2B5EF4-FFF2-40B4-BE49-F238E27FC236}">
                    <a16:creationId xmlns:a16="http://schemas.microsoft.com/office/drawing/2014/main" id="{85B3E89B-A03A-4608-9EE5-6FF73EFE7DA0}"/>
                  </a:ext>
                </a:extLst>
              </p:cNvPr>
              <p:cNvSpPr>
                <a:spLocks/>
              </p:cNvSpPr>
              <p:nvPr/>
            </p:nvSpPr>
            <p:spPr bwMode="auto">
              <a:xfrm>
                <a:off x="3695701" y="1625600"/>
                <a:ext cx="92075" cy="119062"/>
              </a:xfrm>
              <a:custGeom>
                <a:avLst/>
                <a:gdLst>
                  <a:gd name="T0" fmla="*/ 25 w 27"/>
                  <a:gd name="T1" fmla="*/ 22 h 35"/>
                  <a:gd name="T2" fmla="*/ 24 w 27"/>
                  <a:gd name="T3" fmla="*/ 29 h 35"/>
                  <a:gd name="T4" fmla="*/ 14 w 27"/>
                  <a:gd name="T5" fmla="*/ 33 h 35"/>
                  <a:gd name="T6" fmla="*/ 8 w 27"/>
                  <a:gd name="T7" fmla="*/ 31 h 35"/>
                  <a:gd name="T8" fmla="*/ 1 w 27"/>
                  <a:gd name="T9" fmla="*/ 9 h 35"/>
                  <a:gd name="T10" fmla="*/ 3 w 27"/>
                  <a:gd name="T11" fmla="*/ 1 h 35"/>
                  <a:gd name="T12" fmla="*/ 4 w 27"/>
                  <a:gd name="T13" fmla="*/ 1 h 35"/>
                  <a:gd name="T14" fmla="*/ 12 w 27"/>
                  <a:gd name="T15" fmla="*/ 3 h 35"/>
                  <a:gd name="T16" fmla="*/ 25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5" y="22"/>
                    </a:moveTo>
                    <a:cubicBezTo>
                      <a:pt x="27" y="25"/>
                      <a:pt x="26" y="27"/>
                      <a:pt x="24" y="29"/>
                    </a:cubicBezTo>
                    <a:cubicBezTo>
                      <a:pt x="14" y="33"/>
                      <a:pt x="14" y="33"/>
                      <a:pt x="14" y="33"/>
                    </a:cubicBezTo>
                    <a:cubicBezTo>
                      <a:pt x="12" y="35"/>
                      <a:pt x="9" y="34"/>
                      <a:pt x="8" y="31"/>
                    </a:cubicBezTo>
                    <a:cubicBezTo>
                      <a:pt x="1" y="9"/>
                      <a:pt x="1" y="9"/>
                      <a:pt x="1" y="9"/>
                    </a:cubicBezTo>
                    <a:cubicBezTo>
                      <a:pt x="0" y="6"/>
                      <a:pt x="1" y="3"/>
                      <a:pt x="3" y="1"/>
                    </a:cubicBezTo>
                    <a:cubicBezTo>
                      <a:pt x="4" y="1"/>
                      <a:pt x="4" y="1"/>
                      <a:pt x="4" y="1"/>
                    </a:cubicBezTo>
                    <a:cubicBezTo>
                      <a:pt x="7" y="0"/>
                      <a:pt x="10" y="1"/>
                      <a:pt x="12" y="3"/>
                    </a:cubicBezTo>
                    <a:lnTo>
                      <a:pt x="25"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7" name="Freeform 363">
                <a:extLst>
                  <a:ext uri="{FF2B5EF4-FFF2-40B4-BE49-F238E27FC236}">
                    <a16:creationId xmlns:a16="http://schemas.microsoft.com/office/drawing/2014/main" id="{EC6FD571-171A-427D-A5F0-C9F3953DAFDA}"/>
                  </a:ext>
                </a:extLst>
              </p:cNvPr>
              <p:cNvSpPr>
                <a:spLocks/>
              </p:cNvSpPr>
              <p:nvPr/>
            </p:nvSpPr>
            <p:spPr bwMode="auto">
              <a:xfrm>
                <a:off x="3846513" y="1938338"/>
                <a:ext cx="92075" cy="120650"/>
              </a:xfrm>
              <a:custGeom>
                <a:avLst/>
                <a:gdLst>
                  <a:gd name="T0" fmla="*/ 1 w 27"/>
                  <a:gd name="T1" fmla="*/ 13 h 35"/>
                  <a:gd name="T2" fmla="*/ 3 w 27"/>
                  <a:gd name="T3" fmla="*/ 6 h 35"/>
                  <a:gd name="T4" fmla="*/ 12 w 27"/>
                  <a:gd name="T5" fmla="*/ 2 h 35"/>
                  <a:gd name="T6" fmla="*/ 19 w 27"/>
                  <a:gd name="T7" fmla="*/ 4 h 35"/>
                  <a:gd name="T8" fmla="*/ 26 w 27"/>
                  <a:gd name="T9" fmla="*/ 26 h 35"/>
                  <a:gd name="T10" fmla="*/ 23 w 27"/>
                  <a:gd name="T11" fmla="*/ 34 h 35"/>
                  <a:gd name="T12" fmla="*/ 22 w 27"/>
                  <a:gd name="T13" fmla="*/ 34 h 35"/>
                  <a:gd name="T14" fmla="*/ 15 w 27"/>
                  <a:gd name="T15" fmla="*/ 32 h 35"/>
                  <a:gd name="T16" fmla="*/ 1 w 27"/>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1" y="13"/>
                    </a:moveTo>
                    <a:cubicBezTo>
                      <a:pt x="0" y="11"/>
                      <a:pt x="0" y="8"/>
                      <a:pt x="3" y="6"/>
                    </a:cubicBezTo>
                    <a:cubicBezTo>
                      <a:pt x="12" y="2"/>
                      <a:pt x="12" y="2"/>
                      <a:pt x="12" y="2"/>
                    </a:cubicBezTo>
                    <a:cubicBezTo>
                      <a:pt x="15" y="0"/>
                      <a:pt x="18" y="2"/>
                      <a:pt x="19" y="4"/>
                    </a:cubicBezTo>
                    <a:cubicBezTo>
                      <a:pt x="26" y="26"/>
                      <a:pt x="26" y="26"/>
                      <a:pt x="26" y="26"/>
                    </a:cubicBezTo>
                    <a:cubicBezTo>
                      <a:pt x="27" y="29"/>
                      <a:pt x="26" y="32"/>
                      <a:pt x="23" y="34"/>
                    </a:cubicBezTo>
                    <a:cubicBezTo>
                      <a:pt x="22" y="34"/>
                      <a:pt x="22" y="34"/>
                      <a:pt x="22" y="34"/>
                    </a:cubicBezTo>
                    <a:cubicBezTo>
                      <a:pt x="20" y="35"/>
                      <a:pt x="16" y="35"/>
                      <a:pt x="15" y="32"/>
                    </a:cubicBezTo>
                    <a:lnTo>
                      <a:pt x="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8" name="Freeform 364">
                <a:extLst>
                  <a:ext uri="{FF2B5EF4-FFF2-40B4-BE49-F238E27FC236}">
                    <a16:creationId xmlns:a16="http://schemas.microsoft.com/office/drawing/2014/main" id="{DF1300C1-B292-402E-BF3D-53D13F441E44}"/>
                  </a:ext>
                </a:extLst>
              </p:cNvPr>
              <p:cNvSpPr>
                <a:spLocks/>
              </p:cNvSpPr>
              <p:nvPr/>
            </p:nvSpPr>
            <p:spPr bwMode="auto">
              <a:xfrm>
                <a:off x="3597276" y="1871663"/>
                <a:ext cx="119063" cy="90487"/>
              </a:xfrm>
              <a:custGeom>
                <a:avLst/>
                <a:gdLst>
                  <a:gd name="T0" fmla="*/ 23 w 35"/>
                  <a:gd name="T1" fmla="*/ 2 h 27"/>
                  <a:gd name="T2" fmla="*/ 30 w 35"/>
                  <a:gd name="T3" fmla="*/ 3 h 27"/>
                  <a:gd name="T4" fmla="*/ 34 w 35"/>
                  <a:gd name="T5" fmla="*/ 13 h 27"/>
                  <a:gd name="T6" fmla="*/ 32 w 35"/>
                  <a:gd name="T7" fmla="*/ 19 h 27"/>
                  <a:gd name="T8" fmla="*/ 9 w 35"/>
                  <a:gd name="T9" fmla="*/ 26 h 27"/>
                  <a:gd name="T10" fmla="*/ 2 w 35"/>
                  <a:gd name="T11" fmla="*/ 23 h 27"/>
                  <a:gd name="T12" fmla="*/ 2 w 35"/>
                  <a:gd name="T13" fmla="*/ 23 h 27"/>
                  <a:gd name="T14" fmla="*/ 4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30" y="3"/>
                    </a:cubicBezTo>
                    <a:cubicBezTo>
                      <a:pt x="34" y="13"/>
                      <a:pt x="34" y="13"/>
                      <a:pt x="34" y="13"/>
                    </a:cubicBezTo>
                    <a:cubicBezTo>
                      <a:pt x="35" y="15"/>
                      <a:pt x="34" y="18"/>
                      <a:pt x="32" y="19"/>
                    </a:cubicBezTo>
                    <a:cubicBezTo>
                      <a:pt x="9" y="26"/>
                      <a:pt x="9" y="26"/>
                      <a:pt x="9" y="26"/>
                    </a:cubicBezTo>
                    <a:cubicBezTo>
                      <a:pt x="7" y="27"/>
                      <a:pt x="3" y="26"/>
                      <a:pt x="2" y="23"/>
                    </a:cubicBezTo>
                    <a:cubicBezTo>
                      <a:pt x="2" y="23"/>
                      <a:pt x="2" y="23"/>
                      <a:pt x="2" y="23"/>
                    </a:cubicBezTo>
                    <a:cubicBezTo>
                      <a:pt x="0" y="20"/>
                      <a:pt x="1" y="17"/>
                      <a:pt x="4"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69" name="Freeform 365">
                <a:extLst>
                  <a:ext uri="{FF2B5EF4-FFF2-40B4-BE49-F238E27FC236}">
                    <a16:creationId xmlns:a16="http://schemas.microsoft.com/office/drawing/2014/main" id="{5E9CF07A-6C55-4AEF-95F9-E5A94D59CB4F}"/>
                  </a:ext>
                </a:extLst>
              </p:cNvPr>
              <p:cNvSpPr>
                <a:spLocks/>
              </p:cNvSpPr>
              <p:nvPr/>
            </p:nvSpPr>
            <p:spPr bwMode="auto">
              <a:xfrm>
                <a:off x="3914776" y="1720850"/>
                <a:ext cx="120650" cy="92075"/>
              </a:xfrm>
              <a:custGeom>
                <a:avLst/>
                <a:gdLst>
                  <a:gd name="T0" fmla="*/ 13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4 w 35"/>
                  <a:gd name="T13" fmla="*/ 5 h 27"/>
                  <a:gd name="T14" fmla="*/ 32 w 35"/>
                  <a:gd name="T15" fmla="*/ 12 h 27"/>
                  <a:gd name="T16" fmla="*/ 13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3" y="26"/>
                    </a:moveTo>
                    <a:cubicBezTo>
                      <a:pt x="10" y="27"/>
                      <a:pt x="7" y="26"/>
                      <a:pt x="6" y="24"/>
                    </a:cubicBezTo>
                    <a:cubicBezTo>
                      <a:pt x="1" y="15"/>
                      <a:pt x="1" y="15"/>
                      <a:pt x="1" y="15"/>
                    </a:cubicBezTo>
                    <a:cubicBezTo>
                      <a:pt x="0" y="12"/>
                      <a:pt x="1" y="9"/>
                      <a:pt x="4" y="8"/>
                    </a:cubicBezTo>
                    <a:cubicBezTo>
                      <a:pt x="26" y="1"/>
                      <a:pt x="26" y="1"/>
                      <a:pt x="26" y="1"/>
                    </a:cubicBezTo>
                    <a:cubicBezTo>
                      <a:pt x="29" y="0"/>
                      <a:pt x="32" y="1"/>
                      <a:pt x="33" y="4"/>
                    </a:cubicBezTo>
                    <a:cubicBezTo>
                      <a:pt x="34" y="5"/>
                      <a:pt x="34" y="5"/>
                      <a:pt x="34" y="5"/>
                    </a:cubicBezTo>
                    <a:cubicBezTo>
                      <a:pt x="35" y="7"/>
                      <a:pt x="34" y="11"/>
                      <a:pt x="32" y="12"/>
                    </a:cubicBezTo>
                    <a:lnTo>
                      <a:pt x="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70" name="Freeform 366">
                <a:extLst>
                  <a:ext uri="{FF2B5EF4-FFF2-40B4-BE49-F238E27FC236}">
                    <a16:creationId xmlns:a16="http://schemas.microsoft.com/office/drawing/2014/main" id="{587C2AE4-F4E6-47C7-ADCA-9823F1A73474}"/>
                  </a:ext>
                </a:extLst>
              </p:cNvPr>
              <p:cNvSpPr>
                <a:spLocks/>
              </p:cNvSpPr>
              <p:nvPr/>
            </p:nvSpPr>
            <p:spPr bwMode="auto">
              <a:xfrm>
                <a:off x="3586163" y="1751013"/>
                <a:ext cx="120650" cy="82550"/>
              </a:xfrm>
              <a:custGeom>
                <a:avLst/>
                <a:gdLst>
                  <a:gd name="T0" fmla="*/ 31 w 35"/>
                  <a:gd name="T1" fmla="*/ 4 h 24"/>
                  <a:gd name="T2" fmla="*/ 34 w 35"/>
                  <a:gd name="T3" fmla="*/ 10 h 24"/>
                  <a:gd name="T4" fmla="*/ 31 w 35"/>
                  <a:gd name="T5" fmla="*/ 20 h 24"/>
                  <a:gd name="T6" fmla="*/ 25 w 35"/>
                  <a:gd name="T7" fmla="*/ 23 h 24"/>
                  <a:gd name="T8" fmla="*/ 4 w 35"/>
                  <a:gd name="T9" fmla="*/ 12 h 24"/>
                  <a:gd name="T10" fmla="*/ 1 w 35"/>
                  <a:gd name="T11" fmla="*/ 5 h 24"/>
                  <a:gd name="T12" fmla="*/ 1 w 35"/>
                  <a:gd name="T13" fmla="*/ 4 h 24"/>
                  <a:gd name="T14" fmla="*/ 8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4" y="5"/>
                      <a:pt x="35" y="8"/>
                      <a:pt x="34" y="10"/>
                    </a:cubicBezTo>
                    <a:cubicBezTo>
                      <a:pt x="31" y="20"/>
                      <a:pt x="31" y="20"/>
                      <a:pt x="31" y="20"/>
                    </a:cubicBezTo>
                    <a:cubicBezTo>
                      <a:pt x="30" y="23"/>
                      <a:pt x="27" y="24"/>
                      <a:pt x="25" y="23"/>
                    </a:cubicBezTo>
                    <a:cubicBezTo>
                      <a:pt x="4" y="12"/>
                      <a:pt x="4" y="12"/>
                      <a:pt x="4" y="12"/>
                    </a:cubicBezTo>
                    <a:cubicBezTo>
                      <a:pt x="1" y="11"/>
                      <a:pt x="0" y="8"/>
                      <a:pt x="1" y="5"/>
                    </a:cubicBezTo>
                    <a:cubicBezTo>
                      <a:pt x="1" y="4"/>
                      <a:pt x="1" y="4"/>
                      <a:pt x="1" y="4"/>
                    </a:cubicBezTo>
                    <a:cubicBezTo>
                      <a:pt x="2" y="2"/>
                      <a:pt x="5" y="0"/>
                      <a:pt x="8"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71" name="Freeform 367">
                <a:extLst>
                  <a:ext uri="{FF2B5EF4-FFF2-40B4-BE49-F238E27FC236}">
                    <a16:creationId xmlns:a16="http://schemas.microsoft.com/office/drawing/2014/main" id="{1046E97F-9DDF-443C-8416-A69EA8C41F67}"/>
                  </a:ext>
                </a:extLst>
              </p:cNvPr>
              <p:cNvSpPr>
                <a:spLocks/>
              </p:cNvSpPr>
              <p:nvPr/>
            </p:nvSpPr>
            <p:spPr bwMode="auto">
              <a:xfrm>
                <a:off x="3925888" y="1851025"/>
                <a:ext cx="122238" cy="80962"/>
              </a:xfrm>
              <a:custGeom>
                <a:avLst/>
                <a:gdLst>
                  <a:gd name="T0" fmla="*/ 5 w 36"/>
                  <a:gd name="T1" fmla="*/ 20 h 24"/>
                  <a:gd name="T2" fmla="*/ 1 w 36"/>
                  <a:gd name="T3" fmla="*/ 14 h 24"/>
                  <a:gd name="T4" fmla="*/ 4 w 36"/>
                  <a:gd name="T5" fmla="*/ 4 h 24"/>
                  <a:gd name="T6" fmla="*/ 11 w 36"/>
                  <a:gd name="T7" fmla="*/ 1 h 24"/>
                  <a:gd name="T8" fmla="*/ 32 w 36"/>
                  <a:gd name="T9" fmla="*/ 12 h 24"/>
                  <a:gd name="T10" fmla="*/ 35 w 36"/>
                  <a:gd name="T11" fmla="*/ 19 h 24"/>
                  <a:gd name="T12" fmla="*/ 34 w 36"/>
                  <a:gd name="T13" fmla="*/ 20 h 24"/>
                  <a:gd name="T14" fmla="*/ 28 w 36"/>
                  <a:gd name="T15" fmla="*/ 24 h 24"/>
                  <a:gd name="T16" fmla="*/ 5 w 36"/>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
                    <a:moveTo>
                      <a:pt x="5" y="20"/>
                    </a:moveTo>
                    <a:cubicBezTo>
                      <a:pt x="2" y="19"/>
                      <a:pt x="0" y="17"/>
                      <a:pt x="1" y="14"/>
                    </a:cubicBezTo>
                    <a:cubicBezTo>
                      <a:pt x="4" y="4"/>
                      <a:pt x="4" y="4"/>
                      <a:pt x="4" y="4"/>
                    </a:cubicBezTo>
                    <a:cubicBezTo>
                      <a:pt x="5" y="1"/>
                      <a:pt x="8" y="0"/>
                      <a:pt x="11" y="1"/>
                    </a:cubicBezTo>
                    <a:cubicBezTo>
                      <a:pt x="32" y="12"/>
                      <a:pt x="32" y="12"/>
                      <a:pt x="32" y="12"/>
                    </a:cubicBezTo>
                    <a:cubicBezTo>
                      <a:pt x="34" y="13"/>
                      <a:pt x="36" y="16"/>
                      <a:pt x="35" y="19"/>
                    </a:cubicBezTo>
                    <a:cubicBezTo>
                      <a:pt x="34" y="20"/>
                      <a:pt x="34" y="20"/>
                      <a:pt x="34" y="20"/>
                    </a:cubicBezTo>
                    <a:cubicBezTo>
                      <a:pt x="34" y="23"/>
                      <a:pt x="31" y="24"/>
                      <a:pt x="28" y="24"/>
                    </a:cubicBezTo>
                    <a:lnTo>
                      <a:pt x="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72" name="Freeform 368">
                <a:extLst>
                  <a:ext uri="{FF2B5EF4-FFF2-40B4-BE49-F238E27FC236}">
                    <a16:creationId xmlns:a16="http://schemas.microsoft.com/office/drawing/2014/main" id="{4C53FC5B-A278-4D9C-A713-5965B77DFAD2}"/>
                  </a:ext>
                </a:extLst>
              </p:cNvPr>
              <p:cNvSpPr>
                <a:spLocks/>
              </p:cNvSpPr>
              <p:nvPr/>
            </p:nvSpPr>
            <p:spPr bwMode="auto">
              <a:xfrm>
                <a:off x="3722688" y="1952625"/>
                <a:ext cx="85725" cy="119062"/>
              </a:xfrm>
              <a:custGeom>
                <a:avLst/>
                <a:gdLst>
                  <a:gd name="T0" fmla="*/ 5 w 25"/>
                  <a:gd name="T1" fmla="*/ 4 h 35"/>
                  <a:gd name="T2" fmla="*/ 11 w 25"/>
                  <a:gd name="T3" fmla="*/ 0 h 35"/>
                  <a:gd name="T4" fmla="*/ 21 w 25"/>
                  <a:gd name="T5" fmla="*/ 4 h 35"/>
                  <a:gd name="T6" fmla="*/ 23 w 25"/>
                  <a:gd name="T7" fmla="*/ 10 h 35"/>
                  <a:gd name="T8" fmla="*/ 13 w 25"/>
                  <a:gd name="T9" fmla="*/ 31 h 35"/>
                  <a:gd name="T10" fmla="*/ 6 w 25"/>
                  <a:gd name="T11" fmla="*/ 34 h 35"/>
                  <a:gd name="T12" fmla="*/ 5 w 25"/>
                  <a:gd name="T13" fmla="*/ 34 h 35"/>
                  <a:gd name="T14" fmla="*/ 1 w 25"/>
                  <a:gd name="T15" fmla="*/ 27 h 35"/>
                  <a:gd name="T16" fmla="*/ 5 w 25"/>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5">
                    <a:moveTo>
                      <a:pt x="5" y="4"/>
                    </a:moveTo>
                    <a:cubicBezTo>
                      <a:pt x="6" y="1"/>
                      <a:pt x="8" y="0"/>
                      <a:pt x="11" y="0"/>
                    </a:cubicBezTo>
                    <a:cubicBezTo>
                      <a:pt x="21" y="4"/>
                      <a:pt x="21" y="4"/>
                      <a:pt x="21" y="4"/>
                    </a:cubicBezTo>
                    <a:cubicBezTo>
                      <a:pt x="24" y="5"/>
                      <a:pt x="25" y="7"/>
                      <a:pt x="23" y="10"/>
                    </a:cubicBezTo>
                    <a:cubicBezTo>
                      <a:pt x="13" y="31"/>
                      <a:pt x="13" y="31"/>
                      <a:pt x="13" y="31"/>
                    </a:cubicBezTo>
                    <a:cubicBezTo>
                      <a:pt x="12" y="34"/>
                      <a:pt x="9" y="35"/>
                      <a:pt x="6"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73" name="Freeform 369">
                <a:extLst>
                  <a:ext uri="{FF2B5EF4-FFF2-40B4-BE49-F238E27FC236}">
                    <a16:creationId xmlns:a16="http://schemas.microsoft.com/office/drawing/2014/main" id="{285CA0D5-A1FA-46F8-BC6D-CC8E5E334C81}"/>
                  </a:ext>
                </a:extLst>
              </p:cNvPr>
              <p:cNvSpPr>
                <a:spLocks/>
              </p:cNvSpPr>
              <p:nvPr/>
            </p:nvSpPr>
            <p:spPr bwMode="auto">
              <a:xfrm>
                <a:off x="3825876" y="1611313"/>
                <a:ext cx="82550" cy="123825"/>
              </a:xfrm>
              <a:custGeom>
                <a:avLst/>
                <a:gdLst>
                  <a:gd name="T0" fmla="*/ 19 w 24"/>
                  <a:gd name="T1" fmla="*/ 31 h 36"/>
                  <a:gd name="T2" fmla="*/ 14 w 24"/>
                  <a:gd name="T3" fmla="*/ 35 h 36"/>
                  <a:gd name="T4" fmla="*/ 4 w 24"/>
                  <a:gd name="T5" fmla="*/ 31 h 36"/>
                  <a:gd name="T6" fmla="*/ 1 w 24"/>
                  <a:gd name="T7" fmla="*/ 25 h 36"/>
                  <a:gd name="T8" fmla="*/ 12 w 24"/>
                  <a:gd name="T9" fmla="*/ 4 h 36"/>
                  <a:gd name="T10" fmla="*/ 19 w 24"/>
                  <a:gd name="T11" fmla="*/ 1 h 36"/>
                  <a:gd name="T12" fmla="*/ 20 w 24"/>
                  <a:gd name="T13" fmla="*/ 1 h 36"/>
                  <a:gd name="T14" fmla="*/ 24 w 24"/>
                  <a:gd name="T15" fmla="*/ 8 h 36"/>
                  <a:gd name="T16" fmla="*/ 19 w 24"/>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19" y="31"/>
                    </a:moveTo>
                    <a:cubicBezTo>
                      <a:pt x="19" y="34"/>
                      <a:pt x="16" y="36"/>
                      <a:pt x="14" y="35"/>
                    </a:cubicBezTo>
                    <a:cubicBezTo>
                      <a:pt x="4" y="31"/>
                      <a:pt x="4" y="31"/>
                      <a:pt x="4" y="31"/>
                    </a:cubicBezTo>
                    <a:cubicBezTo>
                      <a:pt x="1" y="31"/>
                      <a:pt x="0" y="28"/>
                      <a:pt x="1" y="25"/>
                    </a:cubicBezTo>
                    <a:cubicBezTo>
                      <a:pt x="12" y="4"/>
                      <a:pt x="12" y="4"/>
                      <a:pt x="12" y="4"/>
                    </a:cubicBezTo>
                    <a:cubicBezTo>
                      <a:pt x="13" y="2"/>
                      <a:pt x="16" y="0"/>
                      <a:pt x="19" y="1"/>
                    </a:cubicBezTo>
                    <a:cubicBezTo>
                      <a:pt x="20" y="1"/>
                      <a:pt x="20" y="1"/>
                      <a:pt x="20" y="1"/>
                    </a:cubicBezTo>
                    <a:cubicBezTo>
                      <a:pt x="22" y="2"/>
                      <a:pt x="24" y="5"/>
                      <a:pt x="24" y="8"/>
                    </a:cubicBezTo>
                    <a:lnTo>
                      <a:pt x="19"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grpSp>
        <p:sp>
          <p:nvSpPr>
            <p:cNvPr id="45" name="Freeform 13" title="Icon of a cloud">
              <a:extLst>
                <a:ext uri="{FF2B5EF4-FFF2-40B4-BE49-F238E27FC236}">
                  <a16:creationId xmlns:a16="http://schemas.microsoft.com/office/drawing/2014/main" id="{C9E7820C-D128-4AF0-BF98-0DB50296F17F}"/>
                </a:ext>
              </a:extLst>
            </p:cNvPr>
            <p:cNvSpPr>
              <a:spLocks noChangeAspect="1"/>
            </p:cNvSpPr>
            <p:nvPr/>
          </p:nvSpPr>
          <p:spPr bwMode="auto">
            <a:xfrm>
              <a:off x="4240415" y="1244594"/>
              <a:ext cx="1847253" cy="101333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381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gradFill>
                <a:effectLst/>
                <a:uLnTx/>
                <a:uFillTx/>
              </a:endParaRPr>
            </a:p>
          </p:txBody>
        </p:sp>
      </p:grpSp>
      <p:grpSp>
        <p:nvGrpSpPr>
          <p:cNvPr id="76" name="Group 75">
            <a:extLst>
              <a:ext uri="{FF2B5EF4-FFF2-40B4-BE49-F238E27FC236}">
                <a16:creationId xmlns:a16="http://schemas.microsoft.com/office/drawing/2014/main" id="{AB39B4D5-9AEE-4328-B392-B0C879E03518}"/>
              </a:ext>
            </a:extLst>
          </p:cNvPr>
          <p:cNvGrpSpPr/>
          <p:nvPr/>
        </p:nvGrpSpPr>
        <p:grpSpPr>
          <a:xfrm>
            <a:off x="9817541" y="1272056"/>
            <a:ext cx="2195966" cy="1044474"/>
            <a:chOff x="9817541" y="1272056"/>
            <a:chExt cx="2195966" cy="1044474"/>
          </a:xfrm>
        </p:grpSpPr>
        <p:grpSp>
          <p:nvGrpSpPr>
            <p:cNvPr id="77" name="Group 76">
              <a:extLst>
                <a:ext uri="{FF2B5EF4-FFF2-40B4-BE49-F238E27FC236}">
                  <a16:creationId xmlns:a16="http://schemas.microsoft.com/office/drawing/2014/main" id="{E215F576-F305-4BE3-AE03-3BE715AE16B3}"/>
                </a:ext>
              </a:extLst>
            </p:cNvPr>
            <p:cNvGrpSpPr/>
            <p:nvPr/>
          </p:nvGrpSpPr>
          <p:grpSpPr>
            <a:xfrm>
              <a:off x="9817541" y="1272056"/>
              <a:ext cx="1831429" cy="1044474"/>
              <a:chOff x="9735671" y="2061587"/>
              <a:chExt cx="1475343" cy="782552"/>
            </a:xfrm>
          </p:grpSpPr>
          <p:grpSp>
            <p:nvGrpSpPr>
              <p:cNvPr id="79" name="Group 78">
                <a:extLst>
                  <a:ext uri="{FF2B5EF4-FFF2-40B4-BE49-F238E27FC236}">
                    <a16:creationId xmlns:a16="http://schemas.microsoft.com/office/drawing/2014/main" id="{FAF28317-0796-4113-84CB-EA582CA679FE}"/>
                  </a:ext>
                </a:extLst>
              </p:cNvPr>
              <p:cNvGrpSpPr/>
              <p:nvPr/>
            </p:nvGrpSpPr>
            <p:grpSpPr>
              <a:xfrm>
                <a:off x="9735671" y="2114289"/>
                <a:ext cx="508286" cy="462777"/>
                <a:chOff x="9647246" y="3078168"/>
                <a:chExt cx="400051" cy="365126"/>
              </a:xfrm>
            </p:grpSpPr>
            <p:sp>
              <p:nvSpPr>
                <p:cNvPr id="87" name="Rectangle 26">
                  <a:extLst>
                    <a:ext uri="{FF2B5EF4-FFF2-40B4-BE49-F238E27FC236}">
                      <a16:creationId xmlns:a16="http://schemas.microsoft.com/office/drawing/2014/main" id="{06454D66-34D9-483A-912F-9C8FFF2A7F62}"/>
                    </a:ext>
                  </a:extLst>
                </p:cNvPr>
                <p:cNvSpPr>
                  <a:spLocks noChangeArrowheads="1"/>
                </p:cNvSpPr>
                <p:nvPr/>
              </p:nvSpPr>
              <p:spPr bwMode="auto">
                <a:xfrm>
                  <a:off x="9647246" y="3276606"/>
                  <a:ext cx="74613" cy="1666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88" name="Rectangle 27">
                  <a:extLst>
                    <a:ext uri="{FF2B5EF4-FFF2-40B4-BE49-F238E27FC236}">
                      <a16:creationId xmlns:a16="http://schemas.microsoft.com/office/drawing/2014/main" id="{348C97B1-C8B6-4B5F-B5E4-C902EC33FF0B}"/>
                    </a:ext>
                  </a:extLst>
                </p:cNvPr>
                <p:cNvSpPr>
                  <a:spLocks noChangeArrowheads="1"/>
                </p:cNvSpPr>
                <p:nvPr/>
              </p:nvSpPr>
              <p:spPr bwMode="auto">
                <a:xfrm>
                  <a:off x="9863146" y="3224218"/>
                  <a:ext cx="74613" cy="21907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89" name="Rectangle 28">
                  <a:extLst>
                    <a:ext uri="{FF2B5EF4-FFF2-40B4-BE49-F238E27FC236}">
                      <a16:creationId xmlns:a16="http://schemas.microsoft.com/office/drawing/2014/main" id="{4F9A1B98-7E82-47A0-B278-3F2F345FACCE}"/>
                    </a:ext>
                  </a:extLst>
                </p:cNvPr>
                <p:cNvSpPr>
                  <a:spLocks noChangeArrowheads="1"/>
                </p:cNvSpPr>
                <p:nvPr/>
              </p:nvSpPr>
              <p:spPr bwMode="auto">
                <a:xfrm>
                  <a:off x="9972684" y="3078168"/>
                  <a:ext cx="74613" cy="36512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90" name="Rectangle 29">
                  <a:extLst>
                    <a:ext uri="{FF2B5EF4-FFF2-40B4-BE49-F238E27FC236}">
                      <a16:creationId xmlns:a16="http://schemas.microsoft.com/office/drawing/2014/main" id="{627F5802-6622-4D92-894D-4B51CE71C882}"/>
                    </a:ext>
                  </a:extLst>
                </p:cNvPr>
                <p:cNvSpPr>
                  <a:spLocks noChangeArrowheads="1"/>
                </p:cNvSpPr>
                <p:nvPr/>
              </p:nvSpPr>
              <p:spPr bwMode="auto">
                <a:xfrm>
                  <a:off x="9756784" y="3197230"/>
                  <a:ext cx="74613" cy="2460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grpSp>
          <p:grpSp>
            <p:nvGrpSpPr>
              <p:cNvPr id="80" name="Group 79">
                <a:extLst>
                  <a:ext uri="{FF2B5EF4-FFF2-40B4-BE49-F238E27FC236}">
                    <a16:creationId xmlns:a16="http://schemas.microsoft.com/office/drawing/2014/main" id="{639ACF46-FC92-4300-A7EC-60187A2E5459}"/>
                  </a:ext>
                </a:extLst>
              </p:cNvPr>
              <p:cNvGrpSpPr/>
              <p:nvPr/>
            </p:nvGrpSpPr>
            <p:grpSpPr>
              <a:xfrm>
                <a:off x="10300207" y="2061587"/>
                <a:ext cx="622866" cy="566734"/>
                <a:chOff x="5451693" y="3667502"/>
                <a:chExt cx="793750" cy="701675"/>
              </a:xfrm>
            </p:grpSpPr>
            <p:sp>
              <p:nvSpPr>
                <p:cNvPr id="82" name="Freeform 70">
                  <a:extLst>
                    <a:ext uri="{FF2B5EF4-FFF2-40B4-BE49-F238E27FC236}">
                      <a16:creationId xmlns:a16="http://schemas.microsoft.com/office/drawing/2014/main" id="{685EFB7D-305B-4E9D-9270-5C241B28CB2C}"/>
                    </a:ext>
                  </a:extLst>
                </p:cNvPr>
                <p:cNvSpPr>
                  <a:spLocks/>
                </p:cNvSpPr>
                <p:nvPr/>
              </p:nvSpPr>
              <p:spPr bwMode="auto">
                <a:xfrm>
                  <a:off x="5666005" y="3667502"/>
                  <a:ext cx="454025" cy="350838"/>
                </a:xfrm>
                <a:custGeom>
                  <a:avLst/>
                  <a:gdLst>
                    <a:gd name="T0" fmla="*/ 212 w 424"/>
                    <a:gd name="T1" fmla="*/ 330 h 330"/>
                    <a:gd name="T2" fmla="*/ 0 w 424"/>
                    <a:gd name="T3" fmla="*/ 118 h 330"/>
                    <a:gd name="T4" fmla="*/ 424 w 424"/>
                    <a:gd name="T5" fmla="*/ 118 h 330"/>
                    <a:gd name="T6" fmla="*/ 212 w 424"/>
                    <a:gd name="T7" fmla="*/ 330 h 330"/>
                  </a:gdLst>
                  <a:ahLst/>
                  <a:cxnLst>
                    <a:cxn ang="0">
                      <a:pos x="T0" y="T1"/>
                    </a:cxn>
                    <a:cxn ang="0">
                      <a:pos x="T2" y="T3"/>
                    </a:cxn>
                    <a:cxn ang="0">
                      <a:pos x="T4" y="T5"/>
                    </a:cxn>
                    <a:cxn ang="0">
                      <a:pos x="T6" y="T7"/>
                    </a:cxn>
                  </a:cxnLst>
                  <a:rect l="0" t="0" r="r" b="b"/>
                  <a:pathLst>
                    <a:path w="424" h="330">
                      <a:moveTo>
                        <a:pt x="212" y="330"/>
                      </a:moveTo>
                      <a:cubicBezTo>
                        <a:pt x="0" y="118"/>
                        <a:pt x="0" y="118"/>
                        <a:pt x="0" y="118"/>
                      </a:cubicBezTo>
                      <a:cubicBezTo>
                        <a:pt x="117" y="0"/>
                        <a:pt x="307" y="0"/>
                        <a:pt x="424" y="118"/>
                      </a:cubicBezTo>
                      <a:lnTo>
                        <a:pt x="212" y="330"/>
                      </a:lnTo>
                      <a:close/>
                    </a:path>
                  </a:pathLst>
                </a:cu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83" name="Freeform 71">
                  <a:extLst>
                    <a:ext uri="{FF2B5EF4-FFF2-40B4-BE49-F238E27FC236}">
                      <a16:creationId xmlns:a16="http://schemas.microsoft.com/office/drawing/2014/main" id="{B216197F-4E21-4293-B9C9-E3ABDC3CA82F}"/>
                    </a:ext>
                  </a:extLst>
                </p:cNvPr>
                <p:cNvSpPr>
                  <a:spLocks/>
                </p:cNvSpPr>
                <p:nvPr/>
              </p:nvSpPr>
              <p:spPr bwMode="auto">
                <a:xfrm>
                  <a:off x="5666005" y="4018339"/>
                  <a:ext cx="454025" cy="350838"/>
                </a:xfrm>
                <a:custGeom>
                  <a:avLst/>
                  <a:gdLst>
                    <a:gd name="T0" fmla="*/ 212 w 424"/>
                    <a:gd name="T1" fmla="*/ 0 h 329"/>
                    <a:gd name="T2" fmla="*/ 424 w 424"/>
                    <a:gd name="T3" fmla="*/ 212 h 329"/>
                    <a:gd name="T4" fmla="*/ 0 w 424"/>
                    <a:gd name="T5" fmla="*/ 212 h 329"/>
                    <a:gd name="T6" fmla="*/ 212 w 424"/>
                    <a:gd name="T7" fmla="*/ 0 h 329"/>
                  </a:gdLst>
                  <a:ahLst/>
                  <a:cxnLst>
                    <a:cxn ang="0">
                      <a:pos x="T0" y="T1"/>
                    </a:cxn>
                    <a:cxn ang="0">
                      <a:pos x="T2" y="T3"/>
                    </a:cxn>
                    <a:cxn ang="0">
                      <a:pos x="T4" y="T5"/>
                    </a:cxn>
                    <a:cxn ang="0">
                      <a:pos x="T6" y="T7"/>
                    </a:cxn>
                  </a:cxnLst>
                  <a:rect l="0" t="0" r="r" b="b"/>
                  <a:pathLst>
                    <a:path w="424" h="329">
                      <a:moveTo>
                        <a:pt x="212" y="0"/>
                      </a:moveTo>
                      <a:cubicBezTo>
                        <a:pt x="424" y="212"/>
                        <a:pt x="424" y="212"/>
                        <a:pt x="424" y="212"/>
                      </a:cubicBezTo>
                      <a:cubicBezTo>
                        <a:pt x="307" y="329"/>
                        <a:pt x="117" y="329"/>
                        <a:pt x="0" y="212"/>
                      </a:cubicBezTo>
                      <a:lnTo>
                        <a:pt x="212"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84" name="Freeform 72">
                  <a:extLst>
                    <a:ext uri="{FF2B5EF4-FFF2-40B4-BE49-F238E27FC236}">
                      <a16:creationId xmlns:a16="http://schemas.microsoft.com/office/drawing/2014/main" id="{3DAEF8C1-A738-467B-89DD-B0F4EB1D6B13}"/>
                    </a:ext>
                  </a:extLst>
                </p:cNvPr>
                <p:cNvSpPr>
                  <a:spLocks/>
                </p:cNvSpPr>
                <p:nvPr/>
              </p:nvSpPr>
              <p:spPr bwMode="auto">
                <a:xfrm>
                  <a:off x="5893018" y="3716714"/>
                  <a:ext cx="227013" cy="301625"/>
                </a:xfrm>
                <a:custGeom>
                  <a:avLst/>
                  <a:gdLst>
                    <a:gd name="T0" fmla="*/ 0 w 212"/>
                    <a:gd name="T1" fmla="*/ 284 h 284"/>
                    <a:gd name="T2" fmla="*/ 212 w 212"/>
                    <a:gd name="T3" fmla="*/ 72 h 284"/>
                    <a:gd name="T4" fmla="*/ 99 w 212"/>
                    <a:gd name="T5" fmla="*/ 0 h 284"/>
                    <a:gd name="T6" fmla="*/ 0 w 212"/>
                    <a:gd name="T7" fmla="*/ 284 h 284"/>
                  </a:gdLst>
                  <a:ahLst/>
                  <a:cxnLst>
                    <a:cxn ang="0">
                      <a:pos x="T0" y="T1"/>
                    </a:cxn>
                    <a:cxn ang="0">
                      <a:pos x="T2" y="T3"/>
                    </a:cxn>
                    <a:cxn ang="0">
                      <a:pos x="T4" y="T5"/>
                    </a:cxn>
                    <a:cxn ang="0">
                      <a:pos x="T6" y="T7"/>
                    </a:cxn>
                  </a:cxnLst>
                  <a:rect l="0" t="0" r="r" b="b"/>
                  <a:pathLst>
                    <a:path w="212" h="284">
                      <a:moveTo>
                        <a:pt x="0" y="284"/>
                      </a:moveTo>
                      <a:cubicBezTo>
                        <a:pt x="212" y="72"/>
                        <a:pt x="212" y="72"/>
                        <a:pt x="212" y="72"/>
                      </a:cubicBezTo>
                      <a:cubicBezTo>
                        <a:pt x="179" y="39"/>
                        <a:pt x="140" y="15"/>
                        <a:pt x="99" y="0"/>
                      </a:cubicBezTo>
                      <a:lnTo>
                        <a:pt x="0" y="284"/>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85" name="Freeform 82">
                  <a:extLst>
                    <a:ext uri="{FF2B5EF4-FFF2-40B4-BE49-F238E27FC236}">
                      <a16:creationId xmlns:a16="http://schemas.microsoft.com/office/drawing/2014/main" id="{C89EFACC-DBA7-46CD-84A4-D01889A5D86B}"/>
                    </a:ext>
                  </a:extLst>
                </p:cNvPr>
                <p:cNvSpPr>
                  <a:spLocks/>
                </p:cNvSpPr>
                <p:nvPr/>
              </p:nvSpPr>
              <p:spPr bwMode="auto">
                <a:xfrm>
                  <a:off x="5451693" y="3792914"/>
                  <a:ext cx="352425" cy="452438"/>
                </a:xfrm>
                <a:custGeom>
                  <a:avLst/>
                  <a:gdLst>
                    <a:gd name="T0" fmla="*/ 329 w 329"/>
                    <a:gd name="T1" fmla="*/ 212 h 424"/>
                    <a:gd name="T2" fmla="*/ 117 w 329"/>
                    <a:gd name="T3" fmla="*/ 424 h 424"/>
                    <a:gd name="T4" fmla="*/ 117 w 329"/>
                    <a:gd name="T5" fmla="*/ 0 h 424"/>
                    <a:gd name="T6" fmla="*/ 329 w 329"/>
                    <a:gd name="T7" fmla="*/ 212 h 424"/>
                  </a:gdLst>
                  <a:ahLst/>
                  <a:cxnLst>
                    <a:cxn ang="0">
                      <a:pos x="T0" y="T1"/>
                    </a:cxn>
                    <a:cxn ang="0">
                      <a:pos x="T2" y="T3"/>
                    </a:cxn>
                    <a:cxn ang="0">
                      <a:pos x="T4" y="T5"/>
                    </a:cxn>
                    <a:cxn ang="0">
                      <a:pos x="T6" y="T7"/>
                    </a:cxn>
                  </a:cxnLst>
                  <a:rect l="0" t="0" r="r" b="b"/>
                  <a:pathLst>
                    <a:path w="329" h="424">
                      <a:moveTo>
                        <a:pt x="329" y="212"/>
                      </a:moveTo>
                      <a:cubicBezTo>
                        <a:pt x="117" y="424"/>
                        <a:pt x="117" y="424"/>
                        <a:pt x="117" y="424"/>
                      </a:cubicBezTo>
                      <a:cubicBezTo>
                        <a:pt x="0" y="306"/>
                        <a:pt x="0" y="117"/>
                        <a:pt x="117" y="0"/>
                      </a:cubicBezTo>
                      <a:cubicBezTo>
                        <a:pt x="329" y="212"/>
                        <a:pt x="329" y="212"/>
                        <a:pt x="329" y="212"/>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sp>
              <p:nvSpPr>
                <p:cNvPr id="86" name="Freeform 86">
                  <a:extLst>
                    <a:ext uri="{FF2B5EF4-FFF2-40B4-BE49-F238E27FC236}">
                      <a16:creationId xmlns:a16="http://schemas.microsoft.com/office/drawing/2014/main" id="{A7E95732-0486-4332-BB3A-03DCB7E37922}"/>
                    </a:ext>
                  </a:extLst>
                </p:cNvPr>
                <p:cNvSpPr>
                  <a:spLocks/>
                </p:cNvSpPr>
                <p:nvPr/>
              </p:nvSpPr>
              <p:spPr bwMode="auto">
                <a:xfrm>
                  <a:off x="5893018" y="3792914"/>
                  <a:ext cx="352425" cy="452438"/>
                </a:xfrm>
                <a:custGeom>
                  <a:avLst/>
                  <a:gdLst>
                    <a:gd name="T0" fmla="*/ 0 w 329"/>
                    <a:gd name="T1" fmla="*/ 212 h 424"/>
                    <a:gd name="T2" fmla="*/ 212 w 329"/>
                    <a:gd name="T3" fmla="*/ 0 h 424"/>
                    <a:gd name="T4" fmla="*/ 212 w 329"/>
                    <a:gd name="T5" fmla="*/ 424 h 424"/>
                    <a:gd name="T6" fmla="*/ 0 w 329"/>
                    <a:gd name="T7" fmla="*/ 212 h 424"/>
                  </a:gdLst>
                  <a:ahLst/>
                  <a:cxnLst>
                    <a:cxn ang="0">
                      <a:pos x="T0" y="T1"/>
                    </a:cxn>
                    <a:cxn ang="0">
                      <a:pos x="T2" y="T3"/>
                    </a:cxn>
                    <a:cxn ang="0">
                      <a:pos x="T4" y="T5"/>
                    </a:cxn>
                    <a:cxn ang="0">
                      <a:pos x="T6" y="T7"/>
                    </a:cxn>
                  </a:cxnLst>
                  <a:rect l="0" t="0" r="r" b="b"/>
                  <a:pathLst>
                    <a:path w="329" h="424">
                      <a:moveTo>
                        <a:pt x="0" y="212"/>
                      </a:moveTo>
                      <a:cubicBezTo>
                        <a:pt x="212" y="0"/>
                        <a:pt x="212" y="0"/>
                        <a:pt x="212" y="0"/>
                      </a:cubicBezTo>
                      <a:cubicBezTo>
                        <a:pt x="329" y="117"/>
                        <a:pt x="329" y="306"/>
                        <a:pt x="212" y="424"/>
                      </a:cubicBezTo>
                      <a:lnTo>
                        <a:pt x="0" y="212"/>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53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endParaRPr>
                </a:p>
              </p:txBody>
            </p:sp>
          </p:grpSp>
          <p:sp>
            <p:nvSpPr>
              <p:cNvPr id="81" name="TextBox 80">
                <a:extLst>
                  <a:ext uri="{FF2B5EF4-FFF2-40B4-BE49-F238E27FC236}">
                    <a16:creationId xmlns:a16="http://schemas.microsoft.com/office/drawing/2014/main" id="{F0477352-CA10-4A3E-990B-73762E9C4DD7}"/>
                  </a:ext>
                </a:extLst>
              </p:cNvPr>
              <p:cNvSpPr txBox="1"/>
              <p:nvPr/>
            </p:nvSpPr>
            <p:spPr>
              <a:xfrm>
                <a:off x="9887093" y="2613543"/>
                <a:ext cx="1323921" cy="230596"/>
              </a:xfrm>
              <a:prstGeom prst="rect">
                <a:avLst/>
              </a:prstGeom>
              <a:noFill/>
            </p:spPr>
            <p:txBody>
              <a:bodyPr wrap="square" rtlCol="0">
                <a:spAutoFit/>
              </a:bodyPr>
              <a:lstStyle/>
              <a:p>
                <a:pPr marL="0" marR="0" lvl="0" indent="0" algn="ctr" defTabSz="932536" eaLnBrk="1" fontAlgn="auto" latinLnBrk="0" hangingPunct="1">
                  <a:lnSpc>
                    <a:spcPct val="100000"/>
                  </a:lnSpc>
                  <a:spcBef>
                    <a:spcPts val="0"/>
                  </a:spcBef>
                  <a:spcAft>
                    <a:spcPts val="0"/>
                  </a:spcAft>
                  <a:buClrTx/>
                  <a:buSzTx/>
                  <a:buFontTx/>
                  <a:buNone/>
                  <a:tabLst/>
                  <a:defRPr/>
                </a:pPr>
                <a:r>
                  <a:rPr lang="en-US" sz="1400" b="1" kern="0" dirty="0">
                    <a:solidFill>
                      <a:prstClr val="black"/>
                    </a:solidFill>
                    <a:latin typeface="Segoe UI Semilight" panose="020B0402040204020203" pitchFamily="34" charset="0"/>
                    <a:cs typeface="Segoe UI Semilight" panose="020B0402040204020203" pitchFamily="34" charset="0"/>
                  </a:rPr>
                  <a:t>Assessment</a:t>
                </a:r>
              </a:p>
            </p:txBody>
          </p:sp>
        </p:grpSp>
        <p:sp>
          <p:nvSpPr>
            <p:cNvPr id="78" name="money_2" title="Icon of a dollar sign with an arrow around it pointing clockwise">
              <a:extLst>
                <a:ext uri="{FF2B5EF4-FFF2-40B4-BE49-F238E27FC236}">
                  <a16:creationId xmlns:a16="http://schemas.microsoft.com/office/drawing/2014/main" id="{B359D7C7-413E-4B48-8663-A30787B5F041}"/>
                </a:ext>
              </a:extLst>
            </p:cNvPr>
            <p:cNvSpPr>
              <a:spLocks noChangeAspect="1" noEditPoints="1"/>
            </p:cNvSpPr>
            <p:nvPr/>
          </p:nvSpPr>
          <p:spPr bwMode="auto">
            <a:xfrm>
              <a:off x="11312988" y="1299755"/>
              <a:ext cx="700519" cy="73861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28575" cap="flat">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lin ang="5400000" scaled="1"/>
                </a:gradFill>
                <a:effectLst/>
                <a:uLnTx/>
                <a:uFillTx/>
              </a:endParaRPr>
            </a:p>
          </p:txBody>
        </p:sp>
      </p:grpSp>
      <p:grpSp>
        <p:nvGrpSpPr>
          <p:cNvPr id="91" name="Group 90">
            <a:extLst>
              <a:ext uri="{FF2B5EF4-FFF2-40B4-BE49-F238E27FC236}">
                <a16:creationId xmlns:a16="http://schemas.microsoft.com/office/drawing/2014/main" id="{EF2E2621-44DD-4951-949C-51EF91C987AF}"/>
              </a:ext>
            </a:extLst>
          </p:cNvPr>
          <p:cNvGrpSpPr/>
          <p:nvPr/>
        </p:nvGrpSpPr>
        <p:grpSpPr>
          <a:xfrm>
            <a:off x="1086731" y="1477844"/>
            <a:ext cx="1096637" cy="926028"/>
            <a:chOff x="1086731" y="1477844"/>
            <a:chExt cx="1096637" cy="926028"/>
          </a:xfrm>
        </p:grpSpPr>
        <p:sp>
          <p:nvSpPr>
            <p:cNvPr id="92" name="TextBox 91">
              <a:extLst>
                <a:ext uri="{FF2B5EF4-FFF2-40B4-BE49-F238E27FC236}">
                  <a16:creationId xmlns:a16="http://schemas.microsoft.com/office/drawing/2014/main" id="{EC22CDC7-5FF2-4C8E-AFE0-0D6D769D582C}"/>
                </a:ext>
              </a:extLst>
            </p:cNvPr>
            <p:cNvSpPr txBox="1"/>
            <p:nvPr/>
          </p:nvSpPr>
          <p:spPr>
            <a:xfrm>
              <a:off x="1086731" y="2096095"/>
              <a:ext cx="1096637" cy="307777"/>
            </a:xfrm>
            <a:prstGeom prst="rect">
              <a:avLst/>
            </a:prstGeom>
            <a:noFill/>
          </p:spPr>
          <p:txBody>
            <a:bodyPr wrap="square" rtlCol="0">
              <a:spAutoFit/>
            </a:bodyPr>
            <a:lstStyle/>
            <a:p>
              <a:pPr marL="0" marR="0" lvl="0" indent="0" algn="ctr" defTabSz="932536"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rPr>
                <a:t>Appliance</a:t>
              </a:r>
            </a:p>
          </p:txBody>
        </p:sp>
        <p:sp>
          <p:nvSpPr>
            <p:cNvPr id="93" name="monitor_3" title="Icon of a monitor with a checkmark on the lower right corner">
              <a:extLst>
                <a:ext uri="{FF2B5EF4-FFF2-40B4-BE49-F238E27FC236}">
                  <a16:creationId xmlns:a16="http://schemas.microsoft.com/office/drawing/2014/main" id="{10FE88AE-AF28-412A-B9CC-014D886497DD}"/>
                </a:ext>
              </a:extLst>
            </p:cNvPr>
            <p:cNvSpPr>
              <a:spLocks noChangeAspect="1" noEditPoints="1"/>
            </p:cNvSpPr>
            <p:nvPr/>
          </p:nvSpPr>
          <p:spPr bwMode="auto">
            <a:xfrm>
              <a:off x="1210704" y="1477844"/>
              <a:ext cx="811703" cy="650970"/>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28575" cap="sq">
              <a:solidFill>
                <a:srgbClr val="8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4" name="Processing_E9F5" title="Icon of two interlocked gears">
              <a:extLst>
                <a:ext uri="{FF2B5EF4-FFF2-40B4-BE49-F238E27FC236}">
                  <a16:creationId xmlns:a16="http://schemas.microsoft.com/office/drawing/2014/main" id="{B41BE4C1-0C4A-4A5D-AA34-6E4A4731F9DF}"/>
                </a:ext>
              </a:extLst>
            </p:cNvPr>
            <p:cNvSpPr>
              <a:spLocks noChangeAspect="1" noEditPoints="1"/>
            </p:cNvSpPr>
            <p:nvPr/>
          </p:nvSpPr>
          <p:spPr bwMode="auto">
            <a:xfrm>
              <a:off x="1392463" y="1528451"/>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85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
        <p:nvSpPr>
          <p:cNvPr id="95" name="TextBox 94">
            <a:extLst>
              <a:ext uri="{FF2B5EF4-FFF2-40B4-BE49-F238E27FC236}">
                <a16:creationId xmlns:a16="http://schemas.microsoft.com/office/drawing/2014/main" id="{A31B2156-FDAA-4A98-8C47-3953A3E3376B}"/>
              </a:ext>
            </a:extLst>
          </p:cNvPr>
          <p:cNvSpPr txBox="1"/>
          <p:nvPr/>
        </p:nvSpPr>
        <p:spPr>
          <a:xfrm>
            <a:off x="2270771" y="1960641"/>
            <a:ext cx="1483931" cy="307777"/>
          </a:xfrm>
          <a:prstGeom prst="rect">
            <a:avLst/>
          </a:prstGeom>
          <a:noFill/>
        </p:spPr>
        <p:txBody>
          <a:bodyPr wrap="square" rtlCol="0">
            <a:spAutoFit/>
          </a:bodyPr>
          <a:lstStyle/>
          <a:p>
            <a:pPr algn="ctr" defTabSz="932536"/>
            <a:r>
              <a:rPr lang="en-US" sz="1400" b="1" kern="0" dirty="0">
                <a:solidFill>
                  <a:prstClr val="black"/>
                </a:solidFill>
                <a:latin typeface="Segoe UI Semilight" panose="020B0402040204020203" pitchFamily="34" charset="0"/>
                <a:cs typeface="Segoe UI Semilight" panose="020B0402040204020203" pitchFamily="34" charset="0"/>
              </a:rPr>
              <a:t>HTTPS, 443</a:t>
            </a:r>
          </a:p>
        </p:txBody>
      </p:sp>
      <p:pic>
        <p:nvPicPr>
          <p:cNvPr id="96" name="Picture 4" descr="Image result for vmware icon transparent">
            <a:extLst>
              <a:ext uri="{FF2B5EF4-FFF2-40B4-BE49-F238E27FC236}">
                <a16:creationId xmlns:a16="http://schemas.microsoft.com/office/drawing/2014/main" id="{A27A5F70-0CA0-482E-A833-A3AE8F38A8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35" y="3865365"/>
            <a:ext cx="1530735" cy="249542"/>
          </a:xfrm>
          <a:prstGeom prst="rect">
            <a:avLst/>
          </a:prstGeom>
          <a:noFill/>
          <a:extLst>
            <a:ext uri="{909E8E84-426E-40DD-AFC4-6F175D3DCCD1}">
              <a14:hiddenFill xmlns:a14="http://schemas.microsoft.com/office/drawing/2010/main">
                <a:solidFill>
                  <a:srgbClr val="FFFFFF"/>
                </a:solidFill>
              </a14:hiddenFill>
            </a:ext>
          </a:extLst>
        </p:spPr>
      </p:pic>
      <p:grpSp>
        <p:nvGrpSpPr>
          <p:cNvPr id="97" name="Group 96">
            <a:extLst>
              <a:ext uri="{FF2B5EF4-FFF2-40B4-BE49-F238E27FC236}">
                <a16:creationId xmlns:a16="http://schemas.microsoft.com/office/drawing/2014/main" id="{AC9B3A24-4C3F-4E84-A435-85CBE2FEEB35}"/>
              </a:ext>
            </a:extLst>
          </p:cNvPr>
          <p:cNvGrpSpPr/>
          <p:nvPr/>
        </p:nvGrpSpPr>
        <p:grpSpPr>
          <a:xfrm>
            <a:off x="4239970" y="3293034"/>
            <a:ext cx="1639277" cy="1223054"/>
            <a:chOff x="4239970" y="3293034"/>
            <a:chExt cx="1639277" cy="1223054"/>
          </a:xfrm>
        </p:grpSpPr>
        <p:sp>
          <p:nvSpPr>
            <p:cNvPr id="98" name="TextBox 97">
              <a:extLst>
                <a:ext uri="{FF2B5EF4-FFF2-40B4-BE49-F238E27FC236}">
                  <a16:creationId xmlns:a16="http://schemas.microsoft.com/office/drawing/2014/main" id="{3832754B-E2F4-449D-A311-5384281C0A07}"/>
                </a:ext>
              </a:extLst>
            </p:cNvPr>
            <p:cNvSpPr txBox="1"/>
            <p:nvPr/>
          </p:nvSpPr>
          <p:spPr>
            <a:xfrm>
              <a:off x="4239970" y="4208311"/>
              <a:ext cx="1639277" cy="307777"/>
            </a:xfrm>
            <a:prstGeom prst="rect">
              <a:avLst/>
            </a:prstGeom>
            <a:noFill/>
          </p:spPr>
          <p:txBody>
            <a:bodyPr wrap="square" rtlCol="0">
              <a:spAutoFit/>
            </a:bodyPr>
            <a:lstStyle/>
            <a:p>
              <a:pPr algn="ctr" defTabSz="932536"/>
              <a:r>
                <a:rPr lang="en-US" sz="1400" b="1" dirty="0">
                  <a:solidFill>
                    <a:prstClr val="black"/>
                  </a:solidFill>
                  <a:latin typeface="Segoe UI Semilight" panose="020B0402040204020203" pitchFamily="34" charset="0"/>
                  <a:cs typeface="Segoe UI Semilight" panose="020B0402040204020203" pitchFamily="34" charset="0"/>
                </a:rPr>
                <a:t>Customer</a:t>
              </a:r>
            </a:p>
          </p:txBody>
        </p:sp>
        <p:sp>
          <p:nvSpPr>
            <p:cNvPr id="99" name="boy" title="Icon of a man">
              <a:extLst>
                <a:ext uri="{FF2B5EF4-FFF2-40B4-BE49-F238E27FC236}">
                  <a16:creationId xmlns:a16="http://schemas.microsoft.com/office/drawing/2014/main" id="{EF9E2B29-335E-4E2D-B7A3-95651C011DCE}"/>
                </a:ext>
              </a:extLst>
            </p:cNvPr>
            <p:cNvSpPr>
              <a:spLocks noChangeAspect="1" noEditPoints="1"/>
            </p:cNvSpPr>
            <p:nvPr/>
          </p:nvSpPr>
          <p:spPr bwMode="auto">
            <a:xfrm>
              <a:off x="4676376" y="3293034"/>
              <a:ext cx="742448" cy="9663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pic>
        <p:nvPicPr>
          <p:cNvPr id="100" name="Picture 99">
            <a:extLst>
              <a:ext uri="{FF2B5EF4-FFF2-40B4-BE49-F238E27FC236}">
                <a16:creationId xmlns:a16="http://schemas.microsoft.com/office/drawing/2014/main" id="{43A3DA33-93C0-4FA6-A150-663580B30347}"/>
              </a:ext>
            </a:extLst>
          </p:cNvPr>
          <p:cNvPicPr>
            <a:picLocks noChangeAspect="1"/>
          </p:cNvPicPr>
          <p:nvPr/>
        </p:nvPicPr>
        <p:blipFill>
          <a:blip r:embed="rId8"/>
          <a:stretch>
            <a:fillRect/>
          </a:stretch>
        </p:blipFill>
        <p:spPr>
          <a:xfrm>
            <a:off x="1627940" y="3800096"/>
            <a:ext cx="357744" cy="642974"/>
          </a:xfrm>
          <a:prstGeom prst="rect">
            <a:avLst/>
          </a:prstGeom>
        </p:spPr>
      </p:pic>
      <p:pic>
        <p:nvPicPr>
          <p:cNvPr id="1030" name="Picture 6" descr="microsoft hyper">
            <a:extLst>
              <a:ext uri="{FF2B5EF4-FFF2-40B4-BE49-F238E27FC236}">
                <a16:creationId xmlns:a16="http://schemas.microsoft.com/office/drawing/2014/main" id="{821488FF-0599-48CE-97E4-8542C78FC9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9628" y="4123475"/>
            <a:ext cx="1144469" cy="49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72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right)">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right)">
                                      <p:cBhvr>
                                        <p:cTn id="20" dur="500"/>
                                        <p:tgtEl>
                                          <p:spTgt spid="29"/>
                                        </p:tgtEl>
                                      </p:cBhvr>
                                    </p:animEffect>
                                  </p:childTnLst>
                                </p:cTn>
                              </p:par>
                              <p:par>
                                <p:cTn id="21" presetID="22" presetClass="entr" presetSubtype="4"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par>
                                <p:cTn id="29" presetID="42" presetClass="entr" presetSubtype="0" fill="hold" grpId="0" nodeType="withEffect">
                                  <p:stCondLst>
                                    <p:cond delay="0"/>
                                  </p:stCondLst>
                                  <p:childTnLst>
                                    <p:set>
                                      <p:cBhvr>
                                        <p:cTn id="30" dur="1" fill="hold">
                                          <p:stCondLst>
                                            <p:cond delay="0"/>
                                          </p:stCondLst>
                                        </p:cTn>
                                        <p:tgtEl>
                                          <p:spTgt spid="95"/>
                                        </p:tgtEl>
                                        <p:attrNameLst>
                                          <p:attrName>style.visibility</p:attrName>
                                        </p:attrNameLst>
                                      </p:cBhvr>
                                      <p:to>
                                        <p:strVal val="visible"/>
                                      </p:to>
                                    </p:set>
                                    <p:animEffect transition="in" filter="fade">
                                      <p:cBhvr>
                                        <p:cTn id="31" dur="1000"/>
                                        <p:tgtEl>
                                          <p:spTgt spid="95"/>
                                        </p:tgtEl>
                                      </p:cBhvr>
                                    </p:animEffect>
                                    <p:anim calcmode="lin" valueType="num">
                                      <p:cBhvr>
                                        <p:cTn id="32" dur="1000" fill="hold"/>
                                        <p:tgtEl>
                                          <p:spTgt spid="95"/>
                                        </p:tgtEl>
                                        <p:attrNameLst>
                                          <p:attrName>ppt_x</p:attrName>
                                        </p:attrNameLst>
                                      </p:cBhvr>
                                      <p:tavLst>
                                        <p:tav tm="0">
                                          <p:val>
                                            <p:strVal val="#ppt_x"/>
                                          </p:val>
                                        </p:tav>
                                        <p:tav tm="100000">
                                          <p:val>
                                            <p:strVal val="#ppt_x"/>
                                          </p:val>
                                        </p:tav>
                                      </p:tavLst>
                                    </p:anim>
                                    <p:anim calcmode="lin" valueType="num">
                                      <p:cBhvr>
                                        <p:cTn id="33" dur="1000" fill="hold"/>
                                        <p:tgtEl>
                                          <p:spTgt spid="9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1000"/>
                                        <p:tgtEl>
                                          <p:spTgt spid="25"/>
                                        </p:tgtEl>
                                      </p:cBhvr>
                                    </p:animEffect>
                                    <p:anim calcmode="lin" valueType="num">
                                      <p:cBhvr>
                                        <p:cTn id="37" dur="1000" fill="hold"/>
                                        <p:tgtEl>
                                          <p:spTgt spid="25"/>
                                        </p:tgtEl>
                                        <p:attrNameLst>
                                          <p:attrName>ppt_x</p:attrName>
                                        </p:attrNameLst>
                                      </p:cBhvr>
                                      <p:tavLst>
                                        <p:tav tm="0">
                                          <p:val>
                                            <p:strVal val="#ppt_x"/>
                                          </p:val>
                                        </p:tav>
                                        <p:tav tm="100000">
                                          <p:val>
                                            <p:strVal val="#ppt_x"/>
                                          </p:val>
                                        </p:tav>
                                      </p:tavLst>
                                    </p:anim>
                                    <p:anim calcmode="lin" valueType="num">
                                      <p:cBhvr>
                                        <p:cTn id="3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500"/>
                                        <p:tgtEl>
                                          <p:spTgt spid="35"/>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1000"/>
                            </p:stCondLst>
                            <p:childTnLst>
                              <p:par>
                                <p:cTn id="49" presetID="10" presetClass="entr" presetSubtype="0" fill="hold" nodeType="after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0E90B3C-984C-4204-B39A-677070132C64}"/>
              </a:ext>
            </a:extLst>
          </p:cNvPr>
          <p:cNvSpPr>
            <a:spLocks noGrp="1"/>
          </p:cNvSpPr>
          <p:nvPr>
            <p:ph type="pic" sz="quarter" idx="11"/>
          </p:nvPr>
        </p:nvSpPr>
        <p:spPr>
          <a:xfrm>
            <a:off x="6105145" y="291402"/>
            <a:ext cx="6089904" cy="6566598"/>
          </a:xfrm>
        </p:spPr>
      </p:sp>
      <p:sp>
        <p:nvSpPr>
          <p:cNvPr id="2" name="Title 1">
            <a:extLst>
              <a:ext uri="{FF2B5EF4-FFF2-40B4-BE49-F238E27FC236}">
                <a16:creationId xmlns:a16="http://schemas.microsoft.com/office/drawing/2014/main" id="{ECCC51B7-7BF6-4E98-B3B3-81B36A8BEEB5}"/>
              </a:ext>
            </a:extLst>
          </p:cNvPr>
          <p:cNvSpPr>
            <a:spLocks noGrp="1"/>
          </p:cNvSpPr>
          <p:nvPr>
            <p:ph type="title"/>
          </p:nvPr>
        </p:nvSpPr>
        <p:spPr/>
        <p:txBody>
          <a:bodyPr/>
          <a:lstStyle/>
          <a:p>
            <a:r>
              <a:rPr lang="en-IE" dirty="0"/>
              <a:t>Create Assessment Report</a:t>
            </a:r>
          </a:p>
        </p:txBody>
      </p:sp>
      <p:sp>
        <p:nvSpPr>
          <p:cNvPr id="3" name="Text Placeholder 2">
            <a:extLst>
              <a:ext uri="{FF2B5EF4-FFF2-40B4-BE49-F238E27FC236}">
                <a16:creationId xmlns:a16="http://schemas.microsoft.com/office/drawing/2014/main" id="{BFB175A6-BD8E-4865-AE2C-2EF1B2055036}"/>
              </a:ext>
            </a:extLst>
          </p:cNvPr>
          <p:cNvSpPr>
            <a:spLocks noGrp="1"/>
          </p:cNvSpPr>
          <p:nvPr>
            <p:ph type="body" sz="quarter" idx="10"/>
          </p:nvPr>
        </p:nvSpPr>
        <p:spPr/>
        <p:txBody>
          <a:bodyPr/>
          <a:lstStyle/>
          <a:p>
            <a:r>
              <a:rPr lang="en-IE" sz="2400" dirty="0"/>
              <a:t>Create VM groups based on known workloads or dependency analysis</a:t>
            </a:r>
          </a:p>
          <a:p>
            <a:pPr lvl="1"/>
            <a:r>
              <a:rPr lang="en-IE" sz="1800" dirty="0"/>
              <a:t>Enables migration assessment per group</a:t>
            </a:r>
          </a:p>
          <a:p>
            <a:r>
              <a:rPr lang="en-IE" sz="2400" dirty="0"/>
              <a:t>Configure assessment report</a:t>
            </a:r>
          </a:p>
          <a:p>
            <a:pPr lvl="1"/>
            <a:r>
              <a:rPr lang="en-IE" sz="1800" dirty="0"/>
              <a:t>Target region, pricing tier, storage type, and VM series</a:t>
            </a:r>
          </a:p>
          <a:p>
            <a:pPr lvl="1"/>
            <a:r>
              <a:rPr lang="en-IE" sz="1800" dirty="0"/>
              <a:t>Sizing based on performance (with comfort factor) or existing specification</a:t>
            </a:r>
          </a:p>
          <a:p>
            <a:pPr lvl="1"/>
            <a:r>
              <a:rPr lang="en-IE" sz="1800" dirty="0"/>
              <a:t>Runtime hours per day/month</a:t>
            </a:r>
          </a:p>
          <a:p>
            <a:pPr lvl="1"/>
            <a:r>
              <a:rPr lang="en-IE" sz="1800" dirty="0"/>
              <a:t>Pricing plan, EA discount, reserved instances, and hybrid benefit</a:t>
            </a:r>
          </a:p>
        </p:txBody>
      </p:sp>
      <p:pic>
        <p:nvPicPr>
          <p:cNvPr id="4" name="Picture 3">
            <a:extLst>
              <a:ext uri="{FF2B5EF4-FFF2-40B4-BE49-F238E27FC236}">
                <a16:creationId xmlns:a16="http://schemas.microsoft.com/office/drawing/2014/main" id="{F012172B-5B55-436C-96DC-257ADA4D1AC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105145" y="291402"/>
            <a:ext cx="6194647" cy="65665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174658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D893E5B-95DF-4FC1-BE5B-C670F0095439}"/>
              </a:ext>
              <a:ext uri="{C183D7F6-B498-43B3-948B-1728B52AA6E4}">
                <adec:decorative xmlns:adec="http://schemas.microsoft.com/office/drawing/2017/decorative" val="1"/>
              </a:ext>
            </a:extLst>
          </p:cNvPr>
          <p:cNvGrpSpPr/>
          <p:nvPr/>
        </p:nvGrpSpPr>
        <p:grpSpPr>
          <a:xfrm>
            <a:off x="6470577" y="4301412"/>
            <a:ext cx="5136206" cy="1921197"/>
            <a:chOff x="7071360" y="1327052"/>
            <a:chExt cx="4239065" cy="1585621"/>
          </a:xfrm>
        </p:grpSpPr>
        <p:sp>
          <p:nvSpPr>
            <p:cNvPr id="7" name="Rectangle 6">
              <a:extLst>
                <a:ext uri="{FF2B5EF4-FFF2-40B4-BE49-F238E27FC236}">
                  <a16:creationId xmlns:a16="http://schemas.microsoft.com/office/drawing/2014/main" id="{920E4021-4C58-4C78-BC43-CBCFFCBE5162}"/>
                </a:ext>
              </a:extLst>
            </p:cNvPr>
            <p:cNvSpPr/>
            <p:nvPr/>
          </p:nvSpPr>
          <p:spPr bwMode="auto">
            <a:xfrm>
              <a:off x="7071360" y="1327052"/>
              <a:ext cx="4239065" cy="1585621"/>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8CE65CC3-1715-48D4-8FDA-28BB565B139F}"/>
                </a:ext>
                <a:ext uri="{C183D7F6-B498-43B3-948B-1728B52AA6E4}">
                  <adec:decorative xmlns:adec="http://schemas.microsoft.com/office/drawing/2017/decorative" val="1"/>
                </a:ext>
              </a:extLst>
            </p:cNvPr>
            <p:cNvPicPr>
              <a:picLocks noChangeAspect="1"/>
            </p:cNvPicPr>
            <p:nvPr/>
          </p:nvPicPr>
          <p:blipFill rotWithShape="1">
            <a:blip r:embed="rId3"/>
            <a:srcRect l="630" t="1225" r="478" b="31720"/>
            <a:stretch/>
          </p:blipFill>
          <p:spPr>
            <a:xfrm>
              <a:off x="7171317" y="1370278"/>
              <a:ext cx="4031645" cy="1515306"/>
            </a:xfrm>
            <a:prstGeom prst="rect">
              <a:avLst/>
            </a:prstGeom>
          </p:spPr>
        </p:pic>
      </p:grpSp>
      <p:sp>
        <p:nvSpPr>
          <p:cNvPr id="12" name="Speech Bubble: Rectangle 11">
            <a:extLst>
              <a:ext uri="{FF2B5EF4-FFF2-40B4-BE49-F238E27FC236}">
                <a16:creationId xmlns:a16="http://schemas.microsoft.com/office/drawing/2014/main" id="{71701B77-929A-43A1-9596-AF9FE4DED09E}"/>
              </a:ext>
            </a:extLst>
          </p:cNvPr>
          <p:cNvSpPr/>
          <p:nvPr/>
        </p:nvSpPr>
        <p:spPr bwMode="auto">
          <a:xfrm>
            <a:off x="10048178" y="3214738"/>
            <a:ext cx="1669366" cy="876368"/>
          </a:xfrm>
          <a:prstGeom prst="wedgeRectCallout">
            <a:avLst>
              <a:gd name="adj1" fmla="val 28605"/>
              <a:gd name="adj2" fmla="val 212228"/>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600" dirty="0">
                <a:gradFill>
                  <a:gsLst>
                    <a:gs pos="0">
                      <a:srgbClr val="FFFFFF"/>
                    </a:gs>
                    <a:gs pos="100000">
                      <a:srgbClr val="FFFFFF"/>
                    </a:gs>
                  </a:gsLst>
                  <a:lin ang="5400000" scaled="0"/>
                </a:gradFill>
                <a:ea typeface="Segoe UI" pitchFamily="34" charset="0"/>
                <a:cs typeface="Segoe UI" pitchFamily="34" charset="0"/>
              </a:rPr>
              <a:t>Sizing</a:t>
            </a:r>
            <a:r>
              <a:rPr lang="en-IE" sz="2000" dirty="0">
                <a:gradFill>
                  <a:gsLst>
                    <a:gs pos="0">
                      <a:srgbClr val="FFFFFF"/>
                    </a:gs>
                    <a:gs pos="100000">
                      <a:srgbClr val="FFFFFF"/>
                    </a:gs>
                  </a:gsLst>
                  <a:lin ang="5400000" scaled="0"/>
                </a:gradFill>
                <a:ea typeface="Segoe UI" pitchFamily="34" charset="0"/>
                <a:cs typeface="Segoe UI" pitchFamily="34" charset="0"/>
              </a:rPr>
              <a:t> </a:t>
            </a:r>
            <a:r>
              <a:rPr lang="en-IE" sz="1600" dirty="0">
                <a:gradFill>
                  <a:gsLst>
                    <a:gs pos="0">
                      <a:srgbClr val="FFFFFF"/>
                    </a:gs>
                    <a:gs pos="100000">
                      <a:srgbClr val="FFFFFF"/>
                    </a:gs>
                  </a:gsLst>
                  <a:lin ang="5400000" scaled="0"/>
                </a:gradFill>
                <a:ea typeface="Segoe UI" pitchFamily="34" charset="0"/>
                <a:cs typeface="Segoe UI" pitchFamily="34" charset="0"/>
              </a:rPr>
              <a:t>confidence</a:t>
            </a:r>
            <a:endParaRPr lang="en-IE"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23A02FD1-4526-47B1-A5ED-6CF41B365F22}"/>
              </a:ext>
              <a:ext uri="{C183D7F6-B498-43B3-948B-1728B52AA6E4}">
                <adec:decorative xmlns:adec="http://schemas.microsoft.com/office/drawing/2017/decorative" val="1"/>
              </a:ext>
            </a:extLst>
          </p:cNvPr>
          <p:cNvPicPr>
            <a:picLocks noChangeAspect="1"/>
          </p:cNvPicPr>
          <p:nvPr/>
        </p:nvPicPr>
        <p:blipFill rotWithShape="1">
          <a:blip r:embed="rId4"/>
          <a:srcRect l="47437" t="33855" r="25609" b="1037"/>
          <a:stretch/>
        </p:blipFill>
        <p:spPr>
          <a:xfrm>
            <a:off x="9361718" y="1145274"/>
            <a:ext cx="2245065" cy="1418881"/>
          </a:xfrm>
          <a:prstGeom prst="rect">
            <a:avLst/>
          </a:prstGeom>
          <a:ln>
            <a:solidFill>
              <a:schemeClr val="tx1"/>
            </a:solidFill>
          </a:ln>
        </p:spPr>
      </p:pic>
      <p:sp>
        <p:nvSpPr>
          <p:cNvPr id="14" name="Speech Bubble: Rectangle 13">
            <a:extLst>
              <a:ext uri="{FF2B5EF4-FFF2-40B4-BE49-F238E27FC236}">
                <a16:creationId xmlns:a16="http://schemas.microsoft.com/office/drawing/2014/main" id="{F329EF1E-F981-466D-9AAB-B27790230616}"/>
              </a:ext>
            </a:extLst>
          </p:cNvPr>
          <p:cNvSpPr/>
          <p:nvPr/>
        </p:nvSpPr>
        <p:spPr bwMode="auto">
          <a:xfrm>
            <a:off x="8532230" y="2805209"/>
            <a:ext cx="1428397" cy="876368"/>
          </a:xfrm>
          <a:prstGeom prst="wedgeRectCallout">
            <a:avLst>
              <a:gd name="adj1" fmla="val 53531"/>
              <a:gd name="adj2" fmla="val -95374"/>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600" dirty="0">
                <a:gradFill>
                  <a:gsLst>
                    <a:gs pos="0">
                      <a:srgbClr val="FFFFFF"/>
                    </a:gs>
                    <a:gs pos="100000">
                      <a:srgbClr val="FFFFFF"/>
                    </a:gs>
                  </a:gsLst>
                  <a:lin ang="5400000" scaled="0"/>
                </a:gradFill>
                <a:ea typeface="Segoe UI" pitchFamily="34" charset="0"/>
                <a:cs typeface="Segoe UI" pitchFamily="34" charset="0"/>
              </a:rPr>
              <a:t>Price estimate</a:t>
            </a:r>
            <a:endParaRPr lang="en-IE"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Speech Bubble: Rectangle 9">
            <a:extLst>
              <a:ext uri="{FF2B5EF4-FFF2-40B4-BE49-F238E27FC236}">
                <a16:creationId xmlns:a16="http://schemas.microsoft.com/office/drawing/2014/main" id="{3CD11BC3-803E-48C2-92FE-60E758530BF4}"/>
              </a:ext>
            </a:extLst>
          </p:cNvPr>
          <p:cNvSpPr/>
          <p:nvPr/>
        </p:nvSpPr>
        <p:spPr bwMode="auto">
          <a:xfrm>
            <a:off x="4561729" y="5172223"/>
            <a:ext cx="1669366" cy="728848"/>
          </a:xfrm>
          <a:prstGeom prst="wedgeRectCallout">
            <a:avLst>
              <a:gd name="adj1" fmla="val -22799"/>
              <a:gd name="adj2" fmla="val -98155"/>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600" dirty="0">
                <a:gradFill>
                  <a:gsLst>
                    <a:gs pos="0">
                      <a:srgbClr val="FFFFFF"/>
                    </a:gs>
                    <a:gs pos="100000">
                      <a:srgbClr val="FFFFFF"/>
                    </a:gs>
                  </a:gsLst>
                  <a:lin ang="5400000" scaled="0"/>
                </a:gradFill>
                <a:ea typeface="Segoe UI" pitchFamily="34" charset="0"/>
                <a:cs typeface="Segoe UI" pitchFamily="34" charset="0"/>
              </a:rPr>
              <a:t>Suggested migration tool</a:t>
            </a:r>
          </a:p>
        </p:txBody>
      </p:sp>
      <p:sp>
        <p:nvSpPr>
          <p:cNvPr id="11" name="Speech Bubble: Rectangle 10">
            <a:extLst>
              <a:ext uri="{FF2B5EF4-FFF2-40B4-BE49-F238E27FC236}">
                <a16:creationId xmlns:a16="http://schemas.microsoft.com/office/drawing/2014/main" id="{6E2AAC0C-91A3-4DB7-9954-0EA794BA80AE}"/>
              </a:ext>
            </a:extLst>
          </p:cNvPr>
          <p:cNvSpPr/>
          <p:nvPr/>
        </p:nvSpPr>
        <p:spPr bwMode="auto">
          <a:xfrm>
            <a:off x="2652881" y="5172223"/>
            <a:ext cx="1669366" cy="728848"/>
          </a:xfrm>
          <a:prstGeom prst="wedgeRectCallout">
            <a:avLst>
              <a:gd name="adj1" fmla="val -8754"/>
              <a:gd name="adj2" fmla="val -101980"/>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600" dirty="0">
                <a:gradFill>
                  <a:gsLst>
                    <a:gs pos="0">
                      <a:srgbClr val="FFFFFF"/>
                    </a:gs>
                    <a:gs pos="100000">
                      <a:srgbClr val="FFFFFF"/>
                    </a:gs>
                  </a:gsLst>
                  <a:lin ang="5400000" scaled="0"/>
                </a:gradFill>
                <a:ea typeface="Segoe UI" pitchFamily="34" charset="0"/>
                <a:cs typeface="Segoe UI" pitchFamily="34" charset="0"/>
              </a:rPr>
              <a:t>Suggested size</a:t>
            </a:r>
          </a:p>
        </p:txBody>
      </p:sp>
      <p:sp>
        <p:nvSpPr>
          <p:cNvPr id="9" name="Speech Bubble: Rectangle 8">
            <a:extLst>
              <a:ext uri="{FF2B5EF4-FFF2-40B4-BE49-F238E27FC236}">
                <a16:creationId xmlns:a16="http://schemas.microsoft.com/office/drawing/2014/main" id="{10ADF7E0-C84B-4760-8E2A-7D2FDC6C19B2}"/>
              </a:ext>
            </a:extLst>
          </p:cNvPr>
          <p:cNvSpPr/>
          <p:nvPr/>
        </p:nvSpPr>
        <p:spPr bwMode="auto">
          <a:xfrm>
            <a:off x="678780" y="5172223"/>
            <a:ext cx="1669366" cy="728848"/>
          </a:xfrm>
          <a:prstGeom prst="wedgeRectCallout">
            <a:avLst>
              <a:gd name="adj1" fmla="val 18493"/>
              <a:gd name="adj2" fmla="val -100887"/>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IE" sz="1600" dirty="0">
                <a:gradFill>
                  <a:gsLst>
                    <a:gs pos="0">
                      <a:srgbClr val="FFFFFF"/>
                    </a:gs>
                    <a:gs pos="100000">
                      <a:srgbClr val="FFFFFF"/>
                    </a:gs>
                  </a:gsLst>
                  <a:lin ang="5400000" scaled="0"/>
                </a:gradFill>
                <a:ea typeface="Segoe UI" pitchFamily="34" charset="0"/>
                <a:cs typeface="Segoe UI" pitchFamily="34" charset="0"/>
              </a:rPr>
              <a:t>Azure Readiness</a:t>
            </a:r>
          </a:p>
        </p:txBody>
      </p:sp>
      <p:pic>
        <p:nvPicPr>
          <p:cNvPr id="5" name="Picture 4" descr="A screenshot of the Azure readiness page. ">
            <a:extLst>
              <a:ext uri="{FF2B5EF4-FFF2-40B4-BE49-F238E27FC236}">
                <a16:creationId xmlns:a16="http://schemas.microsoft.com/office/drawing/2014/main" id="{15C94A3C-8C06-4142-88C2-1B49BC1046A3}"/>
              </a:ext>
            </a:extLst>
          </p:cNvPr>
          <p:cNvPicPr>
            <a:picLocks noChangeAspect="1"/>
          </p:cNvPicPr>
          <p:nvPr/>
        </p:nvPicPr>
        <p:blipFill rotWithShape="1">
          <a:blip r:embed="rId5"/>
          <a:srcRect l="15962" t="13964" r="1605" b="3649"/>
          <a:stretch/>
        </p:blipFill>
        <p:spPr>
          <a:xfrm>
            <a:off x="678780" y="1156287"/>
            <a:ext cx="7765899" cy="3622040"/>
          </a:xfrm>
          <a:prstGeom prst="rect">
            <a:avLst/>
          </a:prstGeom>
          <a:ln>
            <a:solidFill>
              <a:schemeClr val="tx1"/>
            </a:solidFill>
          </a:ln>
        </p:spPr>
      </p:pic>
      <p:sp>
        <p:nvSpPr>
          <p:cNvPr id="2" name="Title 1">
            <a:extLst>
              <a:ext uri="{FF2B5EF4-FFF2-40B4-BE49-F238E27FC236}">
                <a16:creationId xmlns:a16="http://schemas.microsoft.com/office/drawing/2014/main" id="{F330CFAE-31CD-47AB-B4E6-F08519B9DA40}"/>
              </a:ext>
            </a:extLst>
          </p:cNvPr>
          <p:cNvSpPr>
            <a:spLocks noGrp="1"/>
          </p:cNvSpPr>
          <p:nvPr>
            <p:ph type="title"/>
          </p:nvPr>
        </p:nvSpPr>
        <p:spPr/>
        <p:txBody>
          <a:bodyPr/>
          <a:lstStyle/>
          <a:p>
            <a:r>
              <a:rPr lang="en-IE" dirty="0"/>
              <a:t>Assessment</a:t>
            </a:r>
          </a:p>
        </p:txBody>
      </p:sp>
    </p:spTree>
    <p:extLst>
      <p:ext uri="{BB962C8B-B14F-4D97-AF65-F5344CB8AC3E}">
        <p14:creationId xmlns:p14="http://schemas.microsoft.com/office/powerpoint/2010/main" val="33998806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A242323-EE27-4A65-936B-3CC048617201}"/>
              </a:ext>
            </a:extLst>
          </p:cNvPr>
          <p:cNvSpPr>
            <a:spLocks noGrp="1"/>
          </p:cNvSpPr>
          <p:nvPr>
            <p:ph type="body" sz="quarter" idx="11"/>
          </p:nvPr>
        </p:nvSpPr>
        <p:spPr>
          <a:xfrm>
            <a:off x="592437" y="4764541"/>
            <a:ext cx="4352671" cy="1661993"/>
          </a:xfrm>
        </p:spPr>
        <p:txBody>
          <a:bodyPr/>
          <a:lstStyle/>
          <a:p>
            <a:r>
              <a:rPr lang="en-US" dirty="0"/>
              <a:t>Kit Skinner – Opsgility</a:t>
            </a:r>
          </a:p>
          <a:p>
            <a:r>
              <a:rPr lang="en-US" dirty="0"/>
              <a:t>Senior Cloud Training Architect</a:t>
            </a:r>
          </a:p>
          <a:p>
            <a:r>
              <a:rPr lang="en-US" dirty="0"/>
              <a:t>Azure Certified Architect, MCSE, MCT</a:t>
            </a:r>
            <a:br>
              <a:rPr lang="en-US" dirty="0"/>
            </a:br>
            <a:r>
              <a:rPr lang="en-US" dirty="0"/>
              <a:t>twitter: @</a:t>
            </a:r>
            <a:r>
              <a:rPr lang="en-US" dirty="0" err="1"/>
              <a:t>AzureSMFX</a:t>
            </a:r>
            <a:br>
              <a:rPr lang="en-US" dirty="0"/>
            </a:br>
            <a:r>
              <a:rPr lang="en-US" dirty="0"/>
              <a:t>li: https://linkedin.com/in/smallfoxx</a:t>
            </a:r>
          </a:p>
        </p:txBody>
      </p:sp>
      <p:sp>
        <p:nvSpPr>
          <p:cNvPr id="5" name="Text Placeholder 4">
            <a:extLst>
              <a:ext uri="{FF2B5EF4-FFF2-40B4-BE49-F238E27FC236}">
                <a16:creationId xmlns:a16="http://schemas.microsoft.com/office/drawing/2014/main" id="{2E3975BF-3EF4-4B4D-8FF4-1023EE952C41}"/>
              </a:ext>
            </a:extLst>
          </p:cNvPr>
          <p:cNvSpPr>
            <a:spLocks noGrp="1"/>
          </p:cNvSpPr>
          <p:nvPr>
            <p:ph type="body" sz="quarter" idx="12"/>
          </p:nvPr>
        </p:nvSpPr>
        <p:spPr>
          <a:xfrm>
            <a:off x="5710621" y="1454658"/>
            <a:ext cx="6364287" cy="4616648"/>
          </a:xfrm>
        </p:spPr>
        <p:txBody>
          <a:bodyPr/>
          <a:lstStyle/>
          <a:p>
            <a:pPr lvl="0" defTabSz="932742">
              <a:lnSpc>
                <a:spcPct val="100000"/>
              </a:lnSpc>
              <a:spcBef>
                <a:spcPts val="1200"/>
              </a:spcBef>
              <a:buSzPct val="90000"/>
              <a:defRPr/>
            </a:pPr>
            <a:r>
              <a:rPr lang="en-US" dirty="0">
                <a:solidFill>
                  <a:srgbClr val="1A1A1A"/>
                </a:solidFill>
              </a:rPr>
              <a:t>Kit is responsible for delivering instructor-led training​ and creating on-demand &amp; hands-on training​.  In addition, Kit is Infrastructure/Security SME for Microsoft Azure &amp; Microsoft 365​.</a:t>
            </a:r>
          </a:p>
          <a:p>
            <a:pPr lvl="0" defTabSz="932742">
              <a:lnSpc>
                <a:spcPct val="100000"/>
              </a:lnSpc>
              <a:spcBef>
                <a:spcPts val="1200"/>
              </a:spcBef>
              <a:buSzPct val="90000"/>
              <a:defRPr/>
            </a:pPr>
            <a:r>
              <a:rPr lang="en-US" dirty="0">
                <a:solidFill>
                  <a:srgbClr val="1A1A1A"/>
                </a:solidFill>
              </a:rPr>
              <a:t>Prior to joining Opsgility, Kit has spent over 6 years Azure cloud consulting for various industries including manufacturing, distribution, healthcare, and government sectors and over 15 years in direct IT roles designing, running, and managing infrastructure &amp; security.</a:t>
            </a:r>
          </a:p>
          <a:p>
            <a:pPr lvl="0" defTabSz="932742">
              <a:lnSpc>
                <a:spcPct val="100000"/>
              </a:lnSpc>
              <a:spcBef>
                <a:spcPts val="1200"/>
              </a:spcBef>
              <a:buSzPct val="90000"/>
              <a:defRPr/>
            </a:pPr>
            <a:r>
              <a:rPr lang="en-US" dirty="0">
                <a:solidFill>
                  <a:srgbClr val="1A1A1A"/>
                </a:solidFill>
              </a:rPr>
              <a:t>Kit has over 20 years’ experience in the IT industry, in roles spanning networking, infrastructure, technical pre-sales and system architecture.</a:t>
            </a:r>
            <a:br>
              <a:rPr lang="en-US" dirty="0"/>
            </a:br>
            <a:br>
              <a:rPr lang="en-US" dirty="0"/>
            </a:br>
            <a:r>
              <a:rPr lang="en-US" dirty="0"/>
              <a:t>Connect with Kit on Twitter and/or Linked In</a:t>
            </a:r>
          </a:p>
        </p:txBody>
      </p:sp>
      <p:pic>
        <p:nvPicPr>
          <p:cNvPr id="3" name="Picture 2" descr="A person wearing a hat&#10;&#10;Description automatically generated">
            <a:extLst>
              <a:ext uri="{FF2B5EF4-FFF2-40B4-BE49-F238E27FC236}">
                <a16:creationId xmlns:a16="http://schemas.microsoft.com/office/drawing/2014/main" id="{254BA8D9-50D0-482A-BD14-55601243F9F8}"/>
              </a:ext>
            </a:extLst>
          </p:cNvPr>
          <p:cNvPicPr>
            <a:picLocks noChangeAspect="1"/>
          </p:cNvPicPr>
          <p:nvPr/>
        </p:nvPicPr>
        <p:blipFill>
          <a:blip r:embed="rId3"/>
          <a:stretch>
            <a:fillRect/>
          </a:stretch>
        </p:blipFill>
        <p:spPr>
          <a:xfrm>
            <a:off x="1233963" y="1262462"/>
            <a:ext cx="2729268" cy="2725017"/>
          </a:xfrm>
          <a:prstGeom prst="rect">
            <a:avLst/>
          </a:prstGeom>
          <a:ln>
            <a:noFill/>
          </a:ln>
          <a:effectLst>
            <a:innerShdw blurRad="114300">
              <a:prstClr val="black"/>
            </a:innerShdw>
          </a:effectLst>
        </p:spPr>
      </p:pic>
    </p:spTree>
    <p:extLst>
      <p:ext uri="{BB962C8B-B14F-4D97-AF65-F5344CB8AC3E}">
        <p14:creationId xmlns:p14="http://schemas.microsoft.com/office/powerpoint/2010/main" val="348060295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1FCCA-E72A-4D22-BB7E-034E6745E6AE}"/>
              </a:ext>
            </a:extLst>
          </p:cNvPr>
          <p:cNvSpPr>
            <a:spLocks noGrp="1"/>
          </p:cNvSpPr>
          <p:nvPr>
            <p:ph type="title"/>
          </p:nvPr>
        </p:nvSpPr>
        <p:spPr/>
        <p:txBody>
          <a:bodyPr/>
          <a:lstStyle/>
          <a:p>
            <a:r>
              <a:rPr lang="en-IE" dirty="0"/>
              <a:t>Dependency Visualization</a:t>
            </a:r>
          </a:p>
        </p:txBody>
      </p:sp>
      <p:sp>
        <p:nvSpPr>
          <p:cNvPr id="3" name="Text Placeholder 2">
            <a:extLst>
              <a:ext uri="{FF2B5EF4-FFF2-40B4-BE49-F238E27FC236}">
                <a16:creationId xmlns:a16="http://schemas.microsoft.com/office/drawing/2014/main" id="{E62D2B87-13E1-4D84-A606-CB293B6C82B6}"/>
              </a:ext>
            </a:extLst>
          </p:cNvPr>
          <p:cNvSpPr>
            <a:spLocks noGrp="1"/>
          </p:cNvSpPr>
          <p:nvPr>
            <p:ph type="body" sz="quarter" idx="10"/>
          </p:nvPr>
        </p:nvSpPr>
        <p:spPr>
          <a:xfrm>
            <a:off x="585216" y="1447799"/>
            <a:ext cx="5127215" cy="2979277"/>
          </a:xfrm>
        </p:spPr>
        <p:txBody>
          <a:bodyPr/>
          <a:lstStyle/>
          <a:p>
            <a:r>
              <a:rPr lang="en-IE" sz="2000" dirty="0"/>
              <a:t>Creates map of VM network dependencies</a:t>
            </a:r>
          </a:p>
          <a:p>
            <a:pPr lvl="1"/>
            <a:r>
              <a:rPr lang="en-IE" sz="1600" dirty="0"/>
              <a:t>Requires Microsoft Monitoring Agent and Dependency Agent installed on VMs</a:t>
            </a:r>
          </a:p>
          <a:p>
            <a:r>
              <a:rPr lang="en-IE" sz="2000" dirty="0"/>
              <a:t>Identify related machines to plan migration groups and dependencies</a:t>
            </a:r>
          </a:p>
        </p:txBody>
      </p:sp>
      <p:pic>
        <p:nvPicPr>
          <p:cNvPr id="2050" name="Picture 2" descr="Screenshot showing the dependencies view in Azure Migrate.">
            <a:extLst>
              <a:ext uri="{FF2B5EF4-FFF2-40B4-BE49-F238E27FC236}">
                <a16:creationId xmlns:a16="http://schemas.microsoft.com/office/drawing/2014/main" id="{241D896B-2F71-481C-A068-539BCE64F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727" y="3651459"/>
            <a:ext cx="9282545" cy="38314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3025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8DE892-ECBD-421B-821A-8EF6E4C57851}"/>
              </a:ext>
            </a:extLst>
          </p:cNvPr>
          <p:cNvSpPr>
            <a:spLocks noGrp="1"/>
          </p:cNvSpPr>
          <p:nvPr>
            <p:ph type="title"/>
          </p:nvPr>
        </p:nvSpPr>
        <p:spPr/>
        <p:txBody>
          <a:bodyPr/>
          <a:lstStyle/>
          <a:p>
            <a:r>
              <a:rPr lang="en-US" dirty="0"/>
              <a:t>Lift-and-Shift Migration</a:t>
            </a:r>
          </a:p>
        </p:txBody>
      </p:sp>
    </p:spTree>
    <p:extLst>
      <p:ext uri="{BB962C8B-B14F-4D97-AF65-F5344CB8AC3E}">
        <p14:creationId xmlns:p14="http://schemas.microsoft.com/office/powerpoint/2010/main" val="418387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E45C9-5377-4F47-AB4B-C3BD9BC9A8A3}"/>
              </a:ext>
            </a:extLst>
          </p:cNvPr>
          <p:cNvSpPr>
            <a:spLocks noGrp="1"/>
          </p:cNvSpPr>
          <p:nvPr>
            <p:ph type="title"/>
          </p:nvPr>
        </p:nvSpPr>
        <p:spPr>
          <a:xfrm>
            <a:off x="585216" y="384048"/>
            <a:ext cx="11151917" cy="553998"/>
          </a:xfrm>
        </p:spPr>
        <p:txBody>
          <a:bodyPr/>
          <a:lstStyle/>
          <a:p>
            <a:r>
              <a:rPr lang="en-IE" dirty="0"/>
              <a:t>Migration Process</a:t>
            </a:r>
          </a:p>
        </p:txBody>
      </p:sp>
      <p:graphicFrame>
        <p:nvGraphicFramePr>
          <p:cNvPr id="6" name="Diagram 5">
            <a:extLst>
              <a:ext uri="{FF2B5EF4-FFF2-40B4-BE49-F238E27FC236}">
                <a16:creationId xmlns:a16="http://schemas.microsoft.com/office/drawing/2014/main" id="{45C6C6B2-EF02-4568-AE85-E391E2468E32}"/>
              </a:ext>
            </a:extLst>
          </p:cNvPr>
          <p:cNvGraphicFramePr/>
          <p:nvPr>
            <p:extLst>
              <p:ext uri="{D42A27DB-BD31-4B8C-83A1-F6EECF244321}">
                <p14:modId xmlns:p14="http://schemas.microsoft.com/office/powerpoint/2010/main" val="1574577772"/>
              </p:ext>
            </p:extLst>
          </p:nvPr>
        </p:nvGraphicFramePr>
        <p:xfrm>
          <a:off x="2032000" y="719667"/>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27963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DF6CE0-A67C-4140-8BA4-FC5D030D21E9}"/>
              </a:ext>
            </a:extLst>
          </p:cNvPr>
          <p:cNvSpPr>
            <a:spLocks noGrp="1"/>
          </p:cNvSpPr>
          <p:nvPr>
            <p:ph type="title"/>
          </p:nvPr>
        </p:nvSpPr>
        <p:spPr/>
        <p:txBody>
          <a:bodyPr/>
          <a:lstStyle/>
          <a:p>
            <a:r>
              <a:rPr lang="en-US" dirty="0"/>
              <a:t>Build the Foundation</a:t>
            </a:r>
          </a:p>
        </p:txBody>
      </p:sp>
      <p:graphicFrame>
        <p:nvGraphicFramePr>
          <p:cNvPr id="5" name="Diagram 4">
            <a:extLst>
              <a:ext uri="{FF2B5EF4-FFF2-40B4-BE49-F238E27FC236}">
                <a16:creationId xmlns:a16="http://schemas.microsoft.com/office/drawing/2014/main" id="{6AF0F768-DD07-486A-A5B5-E4A70D46EE62}"/>
              </a:ext>
            </a:extLst>
          </p:cNvPr>
          <p:cNvGraphicFramePr/>
          <p:nvPr>
            <p:extLst>
              <p:ext uri="{D42A27DB-BD31-4B8C-83A1-F6EECF244321}">
                <p14:modId xmlns:p14="http://schemas.microsoft.com/office/powerpoint/2010/main" val="3258360351"/>
              </p:ext>
            </p:extLst>
          </p:nvPr>
        </p:nvGraphicFramePr>
        <p:xfrm>
          <a:off x="520042" y="1447799"/>
          <a:ext cx="11151917" cy="4945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F07C47B3-8BBB-4A68-8F1A-484EF83F8FE6}"/>
              </a:ext>
            </a:extLst>
          </p:cNvPr>
          <p:cNvSpPr txBox="1"/>
          <p:nvPr/>
        </p:nvSpPr>
        <p:spPr>
          <a:xfrm>
            <a:off x="629107" y="2660587"/>
            <a:ext cx="2384755" cy="2142125"/>
          </a:xfrm>
          <a:prstGeom prst="rect">
            <a:avLst/>
          </a:prstGeom>
          <a:noFill/>
        </p:spPr>
        <p:txBody>
          <a:bodyPr wrap="square" lIns="0" tIns="0" rIns="0" bIns="0" rtlCol="0">
            <a:spAutoFit/>
          </a:bodyPr>
          <a:lstStyle/>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Subscription and resource management</a:t>
            </a:r>
          </a:p>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Access control</a:t>
            </a:r>
          </a:p>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Policy</a:t>
            </a:r>
          </a:p>
        </p:txBody>
      </p:sp>
      <p:sp>
        <p:nvSpPr>
          <p:cNvPr id="9" name="TextBox 8">
            <a:extLst>
              <a:ext uri="{FF2B5EF4-FFF2-40B4-BE49-F238E27FC236}">
                <a16:creationId xmlns:a16="http://schemas.microsoft.com/office/drawing/2014/main" id="{FF2F215B-EB14-4A09-AD1F-26FF3F2CACDB}"/>
              </a:ext>
            </a:extLst>
          </p:cNvPr>
          <p:cNvSpPr txBox="1"/>
          <p:nvPr/>
        </p:nvSpPr>
        <p:spPr>
          <a:xfrm>
            <a:off x="3495446" y="2660588"/>
            <a:ext cx="2384755" cy="1477328"/>
          </a:xfrm>
          <a:prstGeom prst="rect">
            <a:avLst/>
          </a:prstGeom>
          <a:noFill/>
        </p:spPr>
        <p:txBody>
          <a:bodyPr wrap="square" lIns="0" tIns="0" rIns="0" bIns="0" rtlCol="0">
            <a:spAutoFit/>
          </a:bodyPr>
          <a:lstStyle/>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Hub and spoke</a:t>
            </a:r>
          </a:p>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Hybrid</a:t>
            </a:r>
          </a:p>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Security</a:t>
            </a:r>
          </a:p>
        </p:txBody>
      </p:sp>
      <p:sp>
        <p:nvSpPr>
          <p:cNvPr id="10" name="TextBox 9">
            <a:extLst>
              <a:ext uri="{FF2B5EF4-FFF2-40B4-BE49-F238E27FC236}">
                <a16:creationId xmlns:a16="http://schemas.microsoft.com/office/drawing/2014/main" id="{5D7056B0-4EAD-44EB-B0B6-9A8CB2833DE7}"/>
              </a:ext>
            </a:extLst>
          </p:cNvPr>
          <p:cNvSpPr txBox="1"/>
          <p:nvPr/>
        </p:nvSpPr>
        <p:spPr>
          <a:xfrm>
            <a:off x="6361785" y="2668503"/>
            <a:ext cx="2384755" cy="2215991"/>
          </a:xfrm>
          <a:prstGeom prst="rect">
            <a:avLst/>
          </a:prstGeom>
          <a:noFill/>
        </p:spPr>
        <p:txBody>
          <a:bodyPr wrap="square" lIns="0" tIns="0" rIns="0" bIns="0" rtlCol="0">
            <a:spAutoFit/>
          </a:bodyPr>
          <a:lstStyle/>
          <a:p>
            <a:pPr marL="342900" indent="-342900">
              <a:lnSpc>
                <a:spcPct val="90000"/>
              </a:lnSpc>
              <a:spcBef>
                <a:spcPct val="20000"/>
              </a:spcBef>
              <a:buSzPct val="80000"/>
              <a:buFont typeface="Wingdings" panose="05000000000000000000" pitchFamily="2" charset="2"/>
              <a:buChar char="ü"/>
            </a:pPr>
            <a:r>
              <a:rPr lang="en-US" sz="2400" dirty="0">
                <a:solidFill>
                  <a:schemeClr val="bg1"/>
                </a:solidFill>
              </a:rPr>
              <a:t>Managed or Unmanaged</a:t>
            </a:r>
          </a:p>
          <a:p>
            <a:pPr marL="342900" indent="-342900">
              <a:lnSpc>
                <a:spcPct val="90000"/>
              </a:lnSpc>
              <a:spcBef>
                <a:spcPct val="20000"/>
              </a:spcBef>
              <a:buSzPct val="80000"/>
              <a:buFont typeface="Wingdings" panose="05000000000000000000" pitchFamily="2" charset="2"/>
              <a:buChar char="ü"/>
            </a:pPr>
            <a:r>
              <a:rPr lang="en-US" sz="2400" dirty="0">
                <a:solidFill>
                  <a:schemeClr val="bg1"/>
                </a:solidFill>
              </a:rPr>
              <a:t>Premium or standard</a:t>
            </a:r>
          </a:p>
          <a:p>
            <a:pPr marL="342900" indent="-342900">
              <a:lnSpc>
                <a:spcPct val="90000"/>
              </a:lnSpc>
              <a:spcBef>
                <a:spcPct val="20000"/>
              </a:spcBef>
              <a:buSzPct val="80000"/>
              <a:buFont typeface="Wingdings" panose="05000000000000000000" pitchFamily="2" charset="2"/>
              <a:buChar char="ü"/>
            </a:pPr>
            <a:r>
              <a:rPr lang="en-US" sz="2400" dirty="0">
                <a:solidFill>
                  <a:schemeClr val="bg1"/>
                </a:solidFill>
              </a:rPr>
              <a:t>Disk or PaaS</a:t>
            </a:r>
          </a:p>
          <a:p>
            <a:pPr marL="342900" indent="-342900">
              <a:lnSpc>
                <a:spcPct val="90000"/>
              </a:lnSpc>
              <a:spcBef>
                <a:spcPct val="20000"/>
              </a:spcBef>
              <a:buSzPct val="80000"/>
              <a:buFont typeface="Wingdings" panose="05000000000000000000" pitchFamily="2" charset="2"/>
              <a:buChar char="ü"/>
            </a:pPr>
            <a:endParaRPr lang="en-US" sz="2400" dirty="0">
              <a:solidFill>
                <a:schemeClr val="bg1"/>
              </a:solidFill>
            </a:endParaRPr>
          </a:p>
        </p:txBody>
      </p:sp>
      <p:sp>
        <p:nvSpPr>
          <p:cNvPr id="12" name="TextBox 11">
            <a:extLst>
              <a:ext uri="{FF2B5EF4-FFF2-40B4-BE49-F238E27FC236}">
                <a16:creationId xmlns:a16="http://schemas.microsoft.com/office/drawing/2014/main" id="{1555BE95-7859-4A91-8AD3-C44C46561A90}"/>
              </a:ext>
            </a:extLst>
          </p:cNvPr>
          <p:cNvSpPr txBox="1"/>
          <p:nvPr/>
        </p:nvSpPr>
        <p:spPr>
          <a:xfrm>
            <a:off x="9228124" y="2668503"/>
            <a:ext cx="2384755" cy="1551194"/>
          </a:xfrm>
          <a:prstGeom prst="rect">
            <a:avLst/>
          </a:prstGeom>
          <a:noFill/>
        </p:spPr>
        <p:txBody>
          <a:bodyPr wrap="square" lIns="0" tIns="0" rIns="0" bIns="0" rtlCol="0">
            <a:spAutoFit/>
          </a:bodyPr>
          <a:lstStyle/>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Deployment</a:t>
            </a:r>
          </a:p>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Monitoring</a:t>
            </a:r>
          </a:p>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Updates</a:t>
            </a:r>
          </a:p>
          <a:p>
            <a:pPr marL="460375" indent="-460375">
              <a:lnSpc>
                <a:spcPct val="90000"/>
              </a:lnSpc>
              <a:spcBef>
                <a:spcPct val="20000"/>
              </a:spcBef>
              <a:buSzPct val="80000"/>
              <a:buFont typeface="Wingdings" panose="05000000000000000000" pitchFamily="2" charset="2"/>
              <a:buChar char="ü"/>
            </a:pPr>
            <a:r>
              <a:rPr lang="en-US" sz="2400" dirty="0">
                <a:solidFill>
                  <a:schemeClr val="bg1"/>
                </a:solidFill>
              </a:rPr>
              <a:t>Backup</a:t>
            </a:r>
          </a:p>
        </p:txBody>
      </p:sp>
    </p:spTree>
    <p:extLst>
      <p:ext uri="{BB962C8B-B14F-4D97-AF65-F5344CB8AC3E}">
        <p14:creationId xmlns:p14="http://schemas.microsoft.com/office/powerpoint/2010/main" val="158396373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80A0E6-ACF4-4E88-8861-50EEF5FE630B}"/>
              </a:ext>
            </a:extLst>
          </p:cNvPr>
          <p:cNvSpPr>
            <a:spLocks noGrp="1"/>
          </p:cNvSpPr>
          <p:nvPr>
            <p:ph type="title"/>
          </p:nvPr>
        </p:nvSpPr>
        <p:spPr/>
        <p:txBody>
          <a:bodyPr/>
          <a:lstStyle/>
          <a:p>
            <a:r>
              <a:rPr lang="en-IE" dirty="0"/>
              <a:t>Migrating Virtual Machines</a:t>
            </a:r>
          </a:p>
        </p:txBody>
      </p:sp>
      <p:graphicFrame>
        <p:nvGraphicFramePr>
          <p:cNvPr id="2" name="Diagram 1">
            <a:extLst>
              <a:ext uri="{FF2B5EF4-FFF2-40B4-BE49-F238E27FC236}">
                <a16:creationId xmlns:a16="http://schemas.microsoft.com/office/drawing/2014/main" id="{9EDCE8B1-E69F-47D6-B867-7048A3FB3485}"/>
              </a:ext>
            </a:extLst>
          </p:cNvPr>
          <p:cNvGraphicFramePr/>
          <p:nvPr>
            <p:extLst>
              <p:ext uri="{D42A27DB-BD31-4B8C-83A1-F6EECF244321}">
                <p14:modId xmlns:p14="http://schemas.microsoft.com/office/powerpoint/2010/main" val="643739373"/>
              </p:ext>
            </p:extLst>
          </p:nvPr>
        </p:nvGraphicFramePr>
        <p:xfrm>
          <a:off x="1178560" y="1104900"/>
          <a:ext cx="10428224" cy="5471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13343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80A0E6-ACF4-4E88-8861-50EEF5FE630B}"/>
              </a:ext>
            </a:extLst>
          </p:cNvPr>
          <p:cNvSpPr>
            <a:spLocks noGrp="1"/>
          </p:cNvSpPr>
          <p:nvPr>
            <p:ph type="title"/>
          </p:nvPr>
        </p:nvSpPr>
        <p:spPr/>
        <p:txBody>
          <a:bodyPr/>
          <a:lstStyle/>
          <a:p>
            <a:r>
              <a:rPr lang="en-IE" dirty="0"/>
              <a:t>Azure Migrate – Migration</a:t>
            </a:r>
          </a:p>
        </p:txBody>
      </p:sp>
      <p:sp>
        <p:nvSpPr>
          <p:cNvPr id="4" name="Text Placeholder 3">
            <a:extLst>
              <a:ext uri="{FF2B5EF4-FFF2-40B4-BE49-F238E27FC236}">
                <a16:creationId xmlns:a16="http://schemas.microsoft.com/office/drawing/2014/main" id="{744CCE10-5873-4841-98B2-61DB1BE1592C}"/>
              </a:ext>
            </a:extLst>
          </p:cNvPr>
          <p:cNvSpPr>
            <a:spLocks noGrp="1"/>
          </p:cNvSpPr>
          <p:nvPr>
            <p:ph type="body" sz="quarter" idx="10"/>
          </p:nvPr>
        </p:nvSpPr>
        <p:spPr>
          <a:xfrm>
            <a:off x="585216" y="1447799"/>
            <a:ext cx="4101107" cy="2979277"/>
          </a:xfrm>
        </p:spPr>
        <p:txBody>
          <a:bodyPr/>
          <a:lstStyle/>
          <a:p>
            <a:r>
              <a:rPr lang="en-IE" sz="2400" dirty="0"/>
              <a:t>Agentless migration for VMware</a:t>
            </a:r>
          </a:p>
          <a:p>
            <a:r>
              <a:rPr lang="en-IE" sz="2400" dirty="0"/>
              <a:t>Agent-based migration for Hyper-V and physical servers (based on ASR)</a:t>
            </a:r>
          </a:p>
          <a:p>
            <a:pPr lvl="0"/>
            <a:r>
              <a:rPr lang="en-IE" sz="2400" dirty="0"/>
              <a:t>Continuous synchronization for minimal downtime</a:t>
            </a:r>
          </a:p>
          <a:p>
            <a:r>
              <a:rPr lang="en-IE" sz="2400" dirty="0"/>
              <a:t>Test migrations</a:t>
            </a:r>
          </a:p>
          <a:p>
            <a:pPr lvl="0"/>
            <a:r>
              <a:rPr lang="en-IE" sz="2400" dirty="0"/>
              <a:t>Integrates Microsoft and third party tools</a:t>
            </a:r>
          </a:p>
          <a:p>
            <a:pPr lvl="1"/>
            <a:r>
              <a:rPr lang="en-IE" sz="1600" dirty="0"/>
              <a:t>Web App migration</a:t>
            </a:r>
          </a:p>
          <a:p>
            <a:pPr lvl="1"/>
            <a:r>
              <a:rPr lang="en-IE" sz="1600" dirty="0"/>
              <a:t>Database migration</a:t>
            </a:r>
          </a:p>
          <a:p>
            <a:pPr lvl="0"/>
            <a:endParaRPr lang="en-IE" sz="2400" dirty="0"/>
          </a:p>
          <a:p>
            <a:endParaRPr lang="en-IE" sz="2400" dirty="0"/>
          </a:p>
        </p:txBody>
      </p:sp>
      <p:pic>
        <p:nvPicPr>
          <p:cNvPr id="6" name="Picture 5">
            <a:extLst>
              <a:ext uri="{FF2B5EF4-FFF2-40B4-BE49-F238E27FC236}">
                <a16:creationId xmlns:a16="http://schemas.microsoft.com/office/drawing/2014/main" id="{8140E0F4-1F7C-4CA0-907E-DEBD2DCAED4C}"/>
              </a:ext>
            </a:extLst>
          </p:cNvPr>
          <p:cNvPicPr>
            <a:picLocks noChangeAspect="1"/>
          </p:cNvPicPr>
          <p:nvPr/>
        </p:nvPicPr>
        <p:blipFill rotWithShape="1">
          <a:blip r:embed="rId3"/>
          <a:srcRect l="24729" t="21533" r="602" b="17788"/>
          <a:stretch/>
        </p:blipFill>
        <p:spPr>
          <a:xfrm>
            <a:off x="4686323" y="1950026"/>
            <a:ext cx="7347159" cy="2957947"/>
          </a:xfrm>
          <a:prstGeom prst="rect">
            <a:avLst/>
          </a:prstGeom>
          <a:ln>
            <a:solidFill>
              <a:schemeClr val="tx1"/>
            </a:solidFill>
          </a:ln>
        </p:spPr>
      </p:pic>
    </p:spTree>
    <p:extLst>
      <p:ext uri="{BB962C8B-B14F-4D97-AF65-F5344CB8AC3E}">
        <p14:creationId xmlns:p14="http://schemas.microsoft.com/office/powerpoint/2010/main" val="26459377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2F815-6D58-4231-81B7-5F13691AA756}"/>
              </a:ext>
            </a:extLst>
          </p:cNvPr>
          <p:cNvSpPr>
            <a:spLocks noGrp="1"/>
          </p:cNvSpPr>
          <p:nvPr>
            <p:ph type="title"/>
          </p:nvPr>
        </p:nvSpPr>
        <p:spPr/>
        <p:txBody>
          <a:bodyPr/>
          <a:lstStyle/>
          <a:p>
            <a:r>
              <a:rPr lang="en-IE" dirty="0"/>
              <a:t>Post-Migration Steps</a:t>
            </a:r>
          </a:p>
        </p:txBody>
      </p:sp>
      <p:sp>
        <p:nvSpPr>
          <p:cNvPr id="3" name="Text Placeholder 2">
            <a:extLst>
              <a:ext uri="{FF2B5EF4-FFF2-40B4-BE49-F238E27FC236}">
                <a16:creationId xmlns:a16="http://schemas.microsoft.com/office/drawing/2014/main" id="{043D492F-4502-4C92-941F-3C911B1B8C51}"/>
              </a:ext>
            </a:extLst>
          </p:cNvPr>
          <p:cNvSpPr>
            <a:spLocks noGrp="1"/>
          </p:cNvSpPr>
          <p:nvPr>
            <p:ph type="body" sz="quarter" idx="10"/>
          </p:nvPr>
        </p:nvSpPr>
        <p:spPr/>
        <p:txBody>
          <a:bodyPr/>
          <a:lstStyle/>
          <a:p>
            <a:r>
              <a:rPr lang="en-IE" sz="2400" dirty="0"/>
              <a:t>Install VM Agent / uninstall Mobility Service Agent</a:t>
            </a:r>
          </a:p>
          <a:p>
            <a:r>
              <a:rPr lang="en-IE" sz="2400" dirty="0"/>
              <a:t>Configure backup using Azure Backup and DR using ASR</a:t>
            </a:r>
          </a:p>
          <a:p>
            <a:r>
              <a:rPr lang="en-IE" sz="2400" dirty="0"/>
              <a:t>Check network security groups</a:t>
            </a:r>
          </a:p>
          <a:p>
            <a:r>
              <a:rPr lang="en-IE" sz="2400" dirty="0"/>
              <a:t>Enable Azure Disk Encryption</a:t>
            </a:r>
          </a:p>
          <a:p>
            <a:r>
              <a:rPr lang="en-IE" sz="2400" dirty="0"/>
              <a:t>Review Azure Advisor and Azure Security </a:t>
            </a:r>
            <a:r>
              <a:rPr lang="en-IE" sz="2400" dirty="0" err="1"/>
              <a:t>Center</a:t>
            </a:r>
            <a:endParaRPr lang="en-IE" sz="2400" dirty="0"/>
          </a:p>
          <a:p>
            <a:r>
              <a:rPr lang="en-IE" sz="2400" dirty="0"/>
              <a:t>Enable update and inventory management</a:t>
            </a:r>
          </a:p>
          <a:p>
            <a:r>
              <a:rPr lang="en-IE" sz="2400" dirty="0"/>
              <a:t>Enabling monitoring and alerts</a:t>
            </a:r>
          </a:p>
          <a:p>
            <a:r>
              <a:rPr lang="en-IE" sz="2400" dirty="0"/>
              <a:t>Decommission on-premises systems</a:t>
            </a:r>
          </a:p>
        </p:txBody>
      </p:sp>
      <p:pic>
        <p:nvPicPr>
          <p:cNvPr id="4" name="Picture 3">
            <a:extLst>
              <a:ext uri="{FF2B5EF4-FFF2-40B4-BE49-F238E27FC236}">
                <a16:creationId xmlns:a16="http://schemas.microsoft.com/office/drawing/2014/main" id="{D8452F1F-DA1D-433A-AEFC-3A459D304D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6162" y="6004742"/>
            <a:ext cx="369332" cy="369332"/>
          </a:xfrm>
          <a:prstGeom prst="rect">
            <a:avLst/>
          </a:prstGeom>
        </p:spPr>
      </p:pic>
      <p:sp>
        <p:nvSpPr>
          <p:cNvPr id="5" name="Rectangle 4">
            <a:extLst>
              <a:ext uri="{FF2B5EF4-FFF2-40B4-BE49-F238E27FC236}">
                <a16:creationId xmlns:a16="http://schemas.microsoft.com/office/drawing/2014/main" id="{214EAA94-3663-43D7-94F7-DF0F0DADE8DA}"/>
              </a:ext>
            </a:extLst>
          </p:cNvPr>
          <p:cNvSpPr/>
          <p:nvPr/>
        </p:nvSpPr>
        <p:spPr>
          <a:xfrm>
            <a:off x="1722553" y="6007540"/>
            <a:ext cx="2174891" cy="369332"/>
          </a:xfrm>
          <a:prstGeom prst="rect">
            <a:avLst/>
          </a:prstGeom>
        </p:spPr>
        <p:txBody>
          <a:bodyPr wrap="none">
            <a:spAutoFit/>
          </a:bodyPr>
          <a:lstStyle/>
          <a:p>
            <a:r>
              <a:rPr lang="en-US" dirty="0"/>
              <a:t>Azure Log Analytics</a:t>
            </a:r>
          </a:p>
        </p:txBody>
      </p:sp>
      <p:pic>
        <p:nvPicPr>
          <p:cNvPr id="6" name="Picture 5">
            <a:extLst>
              <a:ext uri="{FF2B5EF4-FFF2-40B4-BE49-F238E27FC236}">
                <a16:creationId xmlns:a16="http://schemas.microsoft.com/office/drawing/2014/main" id="{025F173F-42CA-4077-9129-34A8218361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7735" y="6021428"/>
            <a:ext cx="369332" cy="369332"/>
          </a:xfrm>
          <a:prstGeom prst="rect">
            <a:avLst/>
          </a:prstGeom>
        </p:spPr>
      </p:pic>
      <p:sp>
        <p:nvSpPr>
          <p:cNvPr id="7" name="Rectangle 6">
            <a:extLst>
              <a:ext uri="{FF2B5EF4-FFF2-40B4-BE49-F238E27FC236}">
                <a16:creationId xmlns:a16="http://schemas.microsoft.com/office/drawing/2014/main" id="{93E6A5E5-A4FA-4AFF-88DA-BE91CB240EF2}"/>
              </a:ext>
            </a:extLst>
          </p:cNvPr>
          <p:cNvSpPr/>
          <p:nvPr/>
        </p:nvSpPr>
        <p:spPr>
          <a:xfrm>
            <a:off x="4317067" y="6021428"/>
            <a:ext cx="1646605" cy="369332"/>
          </a:xfrm>
          <a:prstGeom prst="rect">
            <a:avLst/>
          </a:prstGeom>
        </p:spPr>
        <p:txBody>
          <a:bodyPr wrap="none">
            <a:spAutoFit/>
          </a:bodyPr>
          <a:lstStyle/>
          <a:p>
            <a:r>
              <a:rPr lang="en-US" dirty="0"/>
              <a:t>Azure Monitor</a:t>
            </a:r>
          </a:p>
        </p:txBody>
      </p:sp>
      <p:pic>
        <p:nvPicPr>
          <p:cNvPr id="8" name="Picture 7">
            <a:extLst>
              <a:ext uri="{FF2B5EF4-FFF2-40B4-BE49-F238E27FC236}">
                <a16:creationId xmlns:a16="http://schemas.microsoft.com/office/drawing/2014/main" id="{F849996B-1DAE-49AA-B24A-64B69A8C3E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3004" y="5974013"/>
            <a:ext cx="406403" cy="406403"/>
          </a:xfrm>
          <a:prstGeom prst="rect">
            <a:avLst/>
          </a:prstGeom>
        </p:spPr>
      </p:pic>
      <p:pic>
        <p:nvPicPr>
          <p:cNvPr id="9" name="Picture 8">
            <a:extLst>
              <a:ext uri="{FF2B5EF4-FFF2-40B4-BE49-F238E27FC236}">
                <a16:creationId xmlns:a16="http://schemas.microsoft.com/office/drawing/2014/main" id="{AE243E17-EA56-40B2-A2F8-DE7CF30C84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99232" y="5976711"/>
            <a:ext cx="414049" cy="414049"/>
          </a:xfrm>
          <a:prstGeom prst="rect">
            <a:avLst/>
          </a:prstGeom>
        </p:spPr>
      </p:pic>
      <p:sp>
        <p:nvSpPr>
          <p:cNvPr id="10" name="Rectangle 9">
            <a:extLst>
              <a:ext uri="{FF2B5EF4-FFF2-40B4-BE49-F238E27FC236}">
                <a16:creationId xmlns:a16="http://schemas.microsoft.com/office/drawing/2014/main" id="{8F842EC5-A070-4723-8645-67B6FE3D0C00}"/>
              </a:ext>
            </a:extLst>
          </p:cNvPr>
          <p:cNvSpPr/>
          <p:nvPr/>
        </p:nvSpPr>
        <p:spPr>
          <a:xfrm>
            <a:off x="6739407" y="6021428"/>
            <a:ext cx="1566647" cy="369332"/>
          </a:xfrm>
          <a:prstGeom prst="rect">
            <a:avLst/>
          </a:prstGeom>
        </p:spPr>
        <p:txBody>
          <a:bodyPr wrap="none">
            <a:spAutoFit/>
          </a:bodyPr>
          <a:lstStyle/>
          <a:p>
            <a:r>
              <a:rPr lang="en-US" dirty="0"/>
              <a:t>Azure Backup</a:t>
            </a:r>
          </a:p>
        </p:txBody>
      </p:sp>
      <p:sp>
        <p:nvSpPr>
          <p:cNvPr id="11" name="Rectangle 10">
            <a:extLst>
              <a:ext uri="{FF2B5EF4-FFF2-40B4-BE49-F238E27FC236}">
                <a16:creationId xmlns:a16="http://schemas.microsoft.com/office/drawing/2014/main" id="{DE935D09-B97D-4A39-93C0-57A766156A69}"/>
              </a:ext>
            </a:extLst>
          </p:cNvPr>
          <p:cNvSpPr/>
          <p:nvPr/>
        </p:nvSpPr>
        <p:spPr>
          <a:xfrm>
            <a:off x="8813281" y="6021428"/>
            <a:ext cx="2156168" cy="363946"/>
          </a:xfrm>
          <a:prstGeom prst="rect">
            <a:avLst/>
          </a:prstGeom>
        </p:spPr>
        <p:txBody>
          <a:bodyPr wrap="none">
            <a:spAutoFit/>
          </a:bodyPr>
          <a:lstStyle/>
          <a:p>
            <a:r>
              <a:rPr lang="en-US" dirty="0"/>
              <a:t>Azure Site Recovery</a:t>
            </a:r>
          </a:p>
        </p:txBody>
      </p:sp>
    </p:spTree>
    <p:extLst>
      <p:ext uri="{BB962C8B-B14F-4D97-AF65-F5344CB8AC3E}">
        <p14:creationId xmlns:p14="http://schemas.microsoft.com/office/powerpoint/2010/main" val="8550149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8DE892-ECBD-421B-821A-8EF6E4C57851}"/>
              </a:ext>
            </a:extLst>
          </p:cNvPr>
          <p:cNvSpPr>
            <a:spLocks noGrp="1"/>
          </p:cNvSpPr>
          <p:nvPr>
            <p:ph type="title"/>
          </p:nvPr>
        </p:nvSpPr>
        <p:spPr>
          <a:xfrm>
            <a:off x="585216" y="2786509"/>
            <a:ext cx="7333099" cy="747897"/>
          </a:xfrm>
        </p:spPr>
        <p:txBody>
          <a:bodyPr/>
          <a:lstStyle/>
          <a:p>
            <a:r>
              <a:rPr lang="en-US" dirty="0"/>
              <a:t>Database Migration</a:t>
            </a:r>
          </a:p>
        </p:txBody>
      </p:sp>
    </p:spTree>
    <p:extLst>
      <p:ext uri="{BB962C8B-B14F-4D97-AF65-F5344CB8AC3E}">
        <p14:creationId xmlns:p14="http://schemas.microsoft.com/office/powerpoint/2010/main" val="104591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9DB6C5-673E-409C-A166-D7EBF41D5CF5}"/>
              </a:ext>
            </a:extLst>
          </p:cNvPr>
          <p:cNvSpPr>
            <a:spLocks noGrp="1"/>
          </p:cNvSpPr>
          <p:nvPr>
            <p:ph type="title"/>
          </p:nvPr>
        </p:nvSpPr>
        <p:spPr/>
        <p:txBody>
          <a:bodyPr/>
          <a:lstStyle/>
          <a:p>
            <a:r>
              <a:rPr lang="en-IE" dirty="0"/>
              <a:t>Database Migration Tools</a:t>
            </a:r>
          </a:p>
        </p:txBody>
      </p:sp>
      <p:sp>
        <p:nvSpPr>
          <p:cNvPr id="4" name="Text Placeholder 3">
            <a:extLst>
              <a:ext uri="{FF2B5EF4-FFF2-40B4-BE49-F238E27FC236}">
                <a16:creationId xmlns:a16="http://schemas.microsoft.com/office/drawing/2014/main" id="{C3341702-39DE-4ED1-A837-BD54DD758175}"/>
              </a:ext>
            </a:extLst>
          </p:cNvPr>
          <p:cNvSpPr>
            <a:spLocks noGrp="1"/>
          </p:cNvSpPr>
          <p:nvPr>
            <p:ph type="body" sz="quarter" idx="10"/>
          </p:nvPr>
        </p:nvSpPr>
        <p:spPr/>
        <p:txBody>
          <a:bodyPr/>
          <a:lstStyle/>
          <a:p>
            <a:r>
              <a:rPr lang="en-US" dirty="0"/>
              <a:t>Assess on-premises SQL Server for migration issues</a:t>
            </a:r>
          </a:p>
          <a:p>
            <a:r>
              <a:rPr lang="en-US" dirty="0"/>
              <a:t>Migrate to SQL on Azure VMs or Azure SQL Database</a:t>
            </a:r>
          </a:p>
          <a:p>
            <a:r>
              <a:rPr lang="en-US" dirty="0"/>
              <a:t>Upgrade SQL version</a:t>
            </a:r>
          </a:p>
        </p:txBody>
      </p:sp>
      <p:sp>
        <p:nvSpPr>
          <p:cNvPr id="5" name="Text Placeholder 4">
            <a:extLst>
              <a:ext uri="{FF2B5EF4-FFF2-40B4-BE49-F238E27FC236}">
                <a16:creationId xmlns:a16="http://schemas.microsoft.com/office/drawing/2014/main" id="{C27F0FFC-BC93-4096-B74B-1986C4469102}"/>
              </a:ext>
            </a:extLst>
          </p:cNvPr>
          <p:cNvSpPr>
            <a:spLocks noGrp="1"/>
          </p:cNvSpPr>
          <p:nvPr>
            <p:ph type="body" sz="quarter" idx="12"/>
          </p:nvPr>
        </p:nvSpPr>
        <p:spPr/>
        <p:txBody>
          <a:bodyPr/>
          <a:lstStyle/>
          <a:p>
            <a:r>
              <a:rPr lang="en-US" dirty="0"/>
              <a:t>Supports DB2, Oracle, SAP ASE, MySQL, and Access</a:t>
            </a:r>
          </a:p>
          <a:p>
            <a:r>
              <a:rPr lang="en-US" dirty="0"/>
              <a:t>Migrate to SQL Server or Azure SQL Database</a:t>
            </a:r>
          </a:p>
        </p:txBody>
      </p:sp>
      <p:sp>
        <p:nvSpPr>
          <p:cNvPr id="6" name="Text Placeholder 5">
            <a:extLst>
              <a:ext uri="{FF2B5EF4-FFF2-40B4-BE49-F238E27FC236}">
                <a16:creationId xmlns:a16="http://schemas.microsoft.com/office/drawing/2014/main" id="{0ED0B009-6057-452D-B55A-AD32AA6753C4}"/>
              </a:ext>
            </a:extLst>
          </p:cNvPr>
          <p:cNvSpPr>
            <a:spLocks noGrp="1"/>
          </p:cNvSpPr>
          <p:nvPr>
            <p:ph type="body" sz="quarter" idx="13"/>
          </p:nvPr>
        </p:nvSpPr>
        <p:spPr/>
        <p:txBody>
          <a:bodyPr/>
          <a:lstStyle/>
          <a:p>
            <a:r>
              <a:rPr lang="en-US" dirty="0"/>
              <a:t>Data Migration Assistant</a:t>
            </a:r>
          </a:p>
        </p:txBody>
      </p:sp>
      <p:sp>
        <p:nvSpPr>
          <p:cNvPr id="7" name="Text Placeholder 6">
            <a:extLst>
              <a:ext uri="{FF2B5EF4-FFF2-40B4-BE49-F238E27FC236}">
                <a16:creationId xmlns:a16="http://schemas.microsoft.com/office/drawing/2014/main" id="{FBFE792A-3725-4C3E-AA31-E162897FF63C}"/>
              </a:ext>
            </a:extLst>
          </p:cNvPr>
          <p:cNvSpPr>
            <a:spLocks noGrp="1"/>
          </p:cNvSpPr>
          <p:nvPr>
            <p:ph type="body" sz="quarter" idx="14"/>
          </p:nvPr>
        </p:nvSpPr>
        <p:spPr/>
        <p:txBody>
          <a:bodyPr/>
          <a:lstStyle/>
          <a:p>
            <a:r>
              <a:rPr lang="en-US" dirty="0"/>
              <a:t>SQL Server Migration Assistant</a:t>
            </a:r>
          </a:p>
        </p:txBody>
      </p:sp>
      <p:sp>
        <p:nvSpPr>
          <p:cNvPr id="8" name="Text Placeholder 7">
            <a:extLst>
              <a:ext uri="{FF2B5EF4-FFF2-40B4-BE49-F238E27FC236}">
                <a16:creationId xmlns:a16="http://schemas.microsoft.com/office/drawing/2014/main" id="{1FFE3CED-AD6A-450A-BA7E-444B6AE0FB6F}"/>
              </a:ext>
            </a:extLst>
          </p:cNvPr>
          <p:cNvSpPr>
            <a:spLocks noGrp="1"/>
          </p:cNvSpPr>
          <p:nvPr>
            <p:ph type="body" sz="quarter" idx="15"/>
          </p:nvPr>
        </p:nvSpPr>
        <p:spPr/>
        <p:txBody>
          <a:bodyPr/>
          <a:lstStyle/>
          <a:p>
            <a:r>
              <a:rPr lang="en-US" dirty="0"/>
              <a:t>Assess on-premises SQL Server using DMA</a:t>
            </a:r>
          </a:p>
          <a:p>
            <a:r>
              <a:rPr lang="en-US" dirty="0"/>
              <a:t>Migrate multiple databases at scale</a:t>
            </a:r>
          </a:p>
          <a:p>
            <a:r>
              <a:rPr lang="en-US" dirty="0"/>
              <a:t>Supports SQL Server, MySQL, PostgreSQL, …</a:t>
            </a:r>
          </a:p>
        </p:txBody>
      </p:sp>
      <p:sp>
        <p:nvSpPr>
          <p:cNvPr id="9" name="Text Placeholder 8">
            <a:extLst>
              <a:ext uri="{FF2B5EF4-FFF2-40B4-BE49-F238E27FC236}">
                <a16:creationId xmlns:a16="http://schemas.microsoft.com/office/drawing/2014/main" id="{91A0129D-0766-4854-BA4D-7A198295AA69}"/>
              </a:ext>
            </a:extLst>
          </p:cNvPr>
          <p:cNvSpPr>
            <a:spLocks noGrp="1"/>
          </p:cNvSpPr>
          <p:nvPr>
            <p:ph type="body" sz="quarter" idx="16"/>
          </p:nvPr>
        </p:nvSpPr>
        <p:spPr/>
        <p:txBody>
          <a:bodyPr/>
          <a:lstStyle/>
          <a:p>
            <a:r>
              <a:rPr lang="en-US" dirty="0"/>
              <a:t>Azure Database Migration Service</a:t>
            </a:r>
          </a:p>
        </p:txBody>
      </p:sp>
    </p:spTree>
    <p:extLst>
      <p:ext uri="{BB962C8B-B14F-4D97-AF65-F5344CB8AC3E}">
        <p14:creationId xmlns:p14="http://schemas.microsoft.com/office/powerpoint/2010/main" val="234582852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F53A6-8FD1-41AC-90C2-1A15C70B59E7}"/>
              </a:ext>
            </a:extLst>
          </p:cNvPr>
          <p:cNvSpPr>
            <a:spLocks noGrp="1"/>
          </p:cNvSpPr>
          <p:nvPr>
            <p:ph type="title"/>
          </p:nvPr>
        </p:nvSpPr>
        <p:spPr/>
        <p:txBody>
          <a:bodyPr/>
          <a:lstStyle/>
          <a:p>
            <a:r>
              <a:rPr lang="en-US" dirty="0"/>
              <a:t>Assessment</a:t>
            </a:r>
          </a:p>
        </p:txBody>
      </p:sp>
      <p:sp>
        <p:nvSpPr>
          <p:cNvPr id="3" name="Text Placeholder 2">
            <a:extLst>
              <a:ext uri="{FF2B5EF4-FFF2-40B4-BE49-F238E27FC236}">
                <a16:creationId xmlns:a16="http://schemas.microsoft.com/office/drawing/2014/main" id="{6C8D17D8-3E8C-4B8B-8895-1A412252B17B}"/>
              </a:ext>
            </a:extLst>
          </p:cNvPr>
          <p:cNvSpPr>
            <a:spLocks noGrp="1"/>
          </p:cNvSpPr>
          <p:nvPr>
            <p:ph type="body" sz="quarter" idx="10"/>
          </p:nvPr>
        </p:nvSpPr>
        <p:spPr>
          <a:xfrm>
            <a:off x="585216" y="1447799"/>
            <a:ext cx="5286465" cy="2979277"/>
          </a:xfrm>
        </p:spPr>
        <p:txBody>
          <a:bodyPr/>
          <a:lstStyle/>
          <a:p>
            <a:r>
              <a:rPr lang="en-US" sz="2400" dirty="0"/>
              <a:t>Assess compatibility using SQL Server Data Migration Assistant</a:t>
            </a:r>
          </a:p>
          <a:p>
            <a:pPr marL="806450" lvl="1" indent="-514350">
              <a:buFont typeface="+mj-lt"/>
              <a:buAutoNum type="arabicPeriod"/>
            </a:pPr>
            <a:r>
              <a:rPr lang="en-US" sz="1800" dirty="0"/>
              <a:t>Download and run DMA v3.3+ on source database</a:t>
            </a:r>
          </a:p>
          <a:p>
            <a:pPr marL="806450" lvl="1" indent="-514350">
              <a:buFont typeface="+mj-lt"/>
              <a:buAutoNum type="arabicPeriod"/>
            </a:pPr>
            <a:r>
              <a:rPr lang="en-US" sz="1800" dirty="0"/>
              <a:t>Specify source and destination database types</a:t>
            </a:r>
          </a:p>
          <a:p>
            <a:pPr marL="806450" lvl="1" indent="-514350">
              <a:buFont typeface="+mj-lt"/>
              <a:buAutoNum type="arabicPeriod"/>
            </a:pPr>
            <a:r>
              <a:rPr lang="en-US" sz="1800" dirty="0"/>
              <a:t>Select report type (feature parity and/or database compatibility)</a:t>
            </a:r>
          </a:p>
          <a:p>
            <a:pPr marL="806450" lvl="1" indent="-514350">
              <a:buFont typeface="+mj-lt"/>
              <a:buAutoNum type="arabicPeriod"/>
            </a:pPr>
            <a:r>
              <a:rPr lang="en-US" sz="1800" dirty="0"/>
              <a:t>Specify source database + credentials</a:t>
            </a:r>
          </a:p>
          <a:p>
            <a:pPr marL="806450" lvl="1" indent="-514350">
              <a:buFont typeface="+mj-lt"/>
              <a:buAutoNum type="arabicPeriod"/>
            </a:pPr>
            <a:r>
              <a:rPr lang="en-US" sz="1800" dirty="0"/>
              <a:t>Run assessment and review report</a:t>
            </a:r>
          </a:p>
          <a:p>
            <a:pPr marL="806450" lvl="1" indent="-514350">
              <a:buFont typeface="+mj-lt"/>
              <a:buAutoNum type="arabicPeriod"/>
            </a:pPr>
            <a:r>
              <a:rPr lang="en-US" sz="1800" dirty="0"/>
              <a:t>Address blocking issues</a:t>
            </a:r>
          </a:p>
          <a:p>
            <a:endParaRPr lang="en-US" sz="2400" dirty="0"/>
          </a:p>
        </p:txBody>
      </p:sp>
      <p:pic>
        <p:nvPicPr>
          <p:cNvPr id="7" name="Picture 6">
            <a:extLst>
              <a:ext uri="{FF2B5EF4-FFF2-40B4-BE49-F238E27FC236}">
                <a16:creationId xmlns:a16="http://schemas.microsoft.com/office/drawing/2014/main" id="{A09323BB-BC2C-4905-8A14-01A5A335C89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r="11823" b="-1"/>
          <a:stretch/>
        </p:blipFill>
        <p:spPr>
          <a:xfrm>
            <a:off x="6096000" y="1267517"/>
            <a:ext cx="6089904" cy="5128076"/>
          </a:xfrm>
          <a:prstGeom prst="rect">
            <a:avLst/>
          </a:prstGeom>
          <a:ln>
            <a:solidFill>
              <a:schemeClr val="tx1"/>
            </a:solidFill>
          </a:ln>
        </p:spPr>
      </p:pic>
    </p:spTree>
    <p:extLst>
      <p:ext uri="{BB962C8B-B14F-4D97-AF65-F5344CB8AC3E}">
        <p14:creationId xmlns:p14="http://schemas.microsoft.com/office/powerpoint/2010/main" val="28337952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C6982"/>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B68C7E3-3722-49FE-ACFB-0198052C860C}"/>
              </a:ext>
            </a:extLst>
          </p:cNvPr>
          <p:cNvSpPr>
            <a:spLocks noGrp="1"/>
          </p:cNvSpPr>
          <p:nvPr>
            <p:ph type="body" sz="quarter" idx="10"/>
          </p:nvPr>
        </p:nvSpPr>
        <p:spPr/>
        <p:txBody>
          <a:bodyPr/>
          <a:lstStyle/>
          <a:p>
            <a:r>
              <a:rPr lang="en-US" dirty="0">
                <a:latin typeface="Segoe UI Semilight" panose="020B0402040204020203" pitchFamily="34" charset="0"/>
                <a:cs typeface="Segoe UI Semilight" panose="020B0402040204020203" pitchFamily="34" charset="0"/>
              </a:rPr>
              <a:t>Introduction</a:t>
            </a:r>
            <a:r>
              <a:rPr lang="en-US" dirty="0"/>
              <a:t> </a:t>
            </a:r>
          </a:p>
        </p:txBody>
      </p:sp>
      <p:sp>
        <p:nvSpPr>
          <p:cNvPr id="5" name="Text Placeholder 4">
            <a:extLst>
              <a:ext uri="{FF2B5EF4-FFF2-40B4-BE49-F238E27FC236}">
                <a16:creationId xmlns:a16="http://schemas.microsoft.com/office/drawing/2014/main" id="{10C3C1FD-3361-43A1-A7C9-DFA76219E0C6}"/>
              </a:ext>
            </a:extLst>
          </p:cNvPr>
          <p:cNvSpPr>
            <a:spLocks noGrp="1"/>
          </p:cNvSpPr>
          <p:nvPr>
            <p:ph type="body" sz="quarter" idx="11"/>
          </p:nvPr>
        </p:nvSpPr>
        <p:spPr/>
        <p:txBody>
          <a:bodyPr/>
          <a:lstStyle/>
          <a:p>
            <a:r>
              <a:rPr lang="en-US" dirty="0"/>
              <a:t>Migration Resources and Tools</a:t>
            </a:r>
          </a:p>
          <a:p>
            <a:r>
              <a:rPr lang="en-US" dirty="0"/>
              <a:t>Migration Assessment</a:t>
            </a:r>
          </a:p>
          <a:p>
            <a:r>
              <a:rPr lang="en-US" dirty="0"/>
              <a:t>Lift-and-Shift Migration</a:t>
            </a:r>
          </a:p>
          <a:p>
            <a:r>
              <a:rPr lang="en-US" dirty="0"/>
              <a:t>Database Migration</a:t>
            </a:r>
          </a:p>
        </p:txBody>
      </p:sp>
    </p:spTree>
    <p:extLst>
      <p:ext uri="{BB962C8B-B14F-4D97-AF65-F5344CB8AC3E}">
        <p14:creationId xmlns:p14="http://schemas.microsoft.com/office/powerpoint/2010/main" val="160381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1BB362-8A17-4C5F-85C6-322B2EC73296}"/>
              </a:ext>
              <a:ext uri="{C183D7F6-B498-43B3-948B-1728B52AA6E4}">
                <adec:decorative xmlns:adec="http://schemas.microsoft.com/office/drawing/2017/decorative" val="1"/>
              </a:ext>
            </a:extLst>
          </p:cNvPr>
          <p:cNvPicPr>
            <a:picLocks noChangeAspect="1"/>
          </p:cNvPicPr>
          <p:nvPr/>
        </p:nvPicPr>
        <p:blipFill rotWithShape="1">
          <a:blip r:embed="rId3"/>
          <a:srcRect t="1" b="65356"/>
          <a:stretch/>
        </p:blipFill>
        <p:spPr>
          <a:xfrm>
            <a:off x="1402915" y="3886200"/>
            <a:ext cx="9383122" cy="237600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BD2F53A6-8FD1-41AC-90C2-1A15C70B59E7}"/>
              </a:ext>
            </a:extLst>
          </p:cNvPr>
          <p:cNvSpPr>
            <a:spLocks noGrp="1"/>
          </p:cNvSpPr>
          <p:nvPr>
            <p:ph type="title"/>
          </p:nvPr>
        </p:nvSpPr>
        <p:spPr/>
        <p:txBody>
          <a:bodyPr/>
          <a:lstStyle/>
          <a:p>
            <a:r>
              <a:rPr lang="en-IE" dirty="0"/>
              <a:t>Migrate Schema</a:t>
            </a:r>
          </a:p>
        </p:txBody>
      </p:sp>
      <p:sp>
        <p:nvSpPr>
          <p:cNvPr id="3" name="Text Placeholder 2">
            <a:extLst>
              <a:ext uri="{FF2B5EF4-FFF2-40B4-BE49-F238E27FC236}">
                <a16:creationId xmlns:a16="http://schemas.microsoft.com/office/drawing/2014/main" id="{6C8D17D8-3E8C-4B8B-8895-1A412252B17B}"/>
              </a:ext>
            </a:extLst>
          </p:cNvPr>
          <p:cNvSpPr>
            <a:spLocks noGrp="1"/>
          </p:cNvSpPr>
          <p:nvPr>
            <p:ph type="body" sz="quarter" idx="10"/>
          </p:nvPr>
        </p:nvSpPr>
        <p:spPr/>
        <p:txBody>
          <a:bodyPr/>
          <a:lstStyle/>
          <a:p>
            <a:r>
              <a:rPr lang="en-IE" dirty="0"/>
              <a:t>Migrate Schema using either DMA or DMS</a:t>
            </a:r>
          </a:p>
          <a:p>
            <a:pPr lvl="1"/>
            <a:r>
              <a:rPr lang="en-IE" dirty="0"/>
              <a:t>'Schema only' migration projects</a:t>
            </a:r>
          </a:p>
          <a:p>
            <a:pPr lvl="1"/>
            <a:r>
              <a:rPr lang="en-IE" dirty="0"/>
              <a:t>Specify source and target databases + credentials</a:t>
            </a:r>
          </a:p>
          <a:p>
            <a:endParaRPr lang="en-IE" dirty="0"/>
          </a:p>
        </p:txBody>
      </p:sp>
    </p:spTree>
    <p:extLst>
      <p:ext uri="{BB962C8B-B14F-4D97-AF65-F5344CB8AC3E}">
        <p14:creationId xmlns:p14="http://schemas.microsoft.com/office/powerpoint/2010/main" val="18778060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F53A6-8FD1-41AC-90C2-1A15C70B59E7}"/>
              </a:ext>
            </a:extLst>
          </p:cNvPr>
          <p:cNvSpPr>
            <a:spLocks noGrp="1"/>
          </p:cNvSpPr>
          <p:nvPr>
            <p:ph type="title"/>
          </p:nvPr>
        </p:nvSpPr>
        <p:spPr/>
        <p:txBody>
          <a:bodyPr/>
          <a:lstStyle/>
          <a:p>
            <a:r>
              <a:rPr lang="en-IE" dirty="0"/>
              <a:t>Data Migration with DMS</a:t>
            </a:r>
          </a:p>
        </p:txBody>
      </p:sp>
      <p:sp>
        <p:nvSpPr>
          <p:cNvPr id="3" name="Text Placeholder 2">
            <a:extLst>
              <a:ext uri="{FF2B5EF4-FFF2-40B4-BE49-F238E27FC236}">
                <a16:creationId xmlns:a16="http://schemas.microsoft.com/office/drawing/2014/main" id="{6C8D17D8-3E8C-4B8B-8895-1A412252B17B}"/>
              </a:ext>
            </a:extLst>
          </p:cNvPr>
          <p:cNvSpPr>
            <a:spLocks noGrp="1"/>
          </p:cNvSpPr>
          <p:nvPr>
            <p:ph type="body" sz="quarter" idx="10"/>
          </p:nvPr>
        </p:nvSpPr>
        <p:spPr>
          <a:xfrm>
            <a:off x="585216" y="1447799"/>
            <a:ext cx="7752263" cy="2979277"/>
          </a:xfrm>
        </p:spPr>
        <p:txBody>
          <a:bodyPr/>
          <a:lstStyle/>
          <a:p>
            <a:r>
              <a:rPr lang="en-IE" sz="2400" dirty="0"/>
              <a:t>Enable database connectivity</a:t>
            </a:r>
          </a:p>
          <a:p>
            <a:pPr lvl="1"/>
            <a:r>
              <a:rPr lang="en-IE" sz="1600" dirty="0"/>
              <a:t>Use ExpressRoute or VPN to connect source database to DMS </a:t>
            </a:r>
            <a:r>
              <a:rPr lang="en-IE" sz="1600" dirty="0" err="1"/>
              <a:t>VNet</a:t>
            </a:r>
            <a:endParaRPr lang="en-IE" sz="1600" dirty="0"/>
          </a:p>
          <a:p>
            <a:r>
              <a:rPr lang="en-IE" sz="2400" dirty="0"/>
              <a:t>Select Online or offline migration</a:t>
            </a:r>
          </a:p>
          <a:p>
            <a:pPr lvl="1"/>
            <a:r>
              <a:rPr lang="en-IE" sz="1800" dirty="0"/>
              <a:t>Online migration synchronizes in-flight transactions</a:t>
            </a:r>
          </a:p>
          <a:p>
            <a:r>
              <a:rPr lang="en-IE" sz="2400" dirty="0"/>
              <a:t>Specify migration source and target servers</a:t>
            </a:r>
          </a:p>
          <a:p>
            <a:pPr lvl="1"/>
            <a:r>
              <a:rPr lang="en-IE" sz="1800" dirty="0"/>
              <a:t>Source server FQDN or IP address plus credentials with 'CONTROL SERVER' permissions</a:t>
            </a:r>
          </a:p>
          <a:p>
            <a:pPr lvl="1"/>
            <a:r>
              <a:rPr lang="en-IE" sz="1800" dirty="0"/>
              <a:t>Destination credentials require 'CONTROL DATABASE' permissions</a:t>
            </a:r>
          </a:p>
          <a:p>
            <a:r>
              <a:rPr lang="en-IE" sz="2400" dirty="0"/>
              <a:t>Select source and target database mappings</a:t>
            </a:r>
          </a:p>
          <a:p>
            <a:pPr lvl="1"/>
            <a:r>
              <a:rPr lang="en-IE" sz="1800" dirty="0"/>
              <a:t>Specify validation options – schema comparison, data consistency, query consistency</a:t>
            </a:r>
          </a:p>
          <a:p>
            <a:r>
              <a:rPr lang="en-IE" sz="2400" dirty="0"/>
              <a:t>Run the migration and monitor progress</a:t>
            </a:r>
          </a:p>
        </p:txBody>
      </p:sp>
      <p:pic>
        <p:nvPicPr>
          <p:cNvPr id="7" name="Picture 6">
            <a:extLst>
              <a:ext uri="{FF2B5EF4-FFF2-40B4-BE49-F238E27FC236}">
                <a16:creationId xmlns:a16="http://schemas.microsoft.com/office/drawing/2014/main" id="{5736ED40-6057-4121-9D7F-0BAFCF2D8DB9}"/>
              </a:ext>
              <a:ext uri="{C183D7F6-B498-43B3-948B-1728B52AA6E4}">
                <adec:decorative xmlns:adec="http://schemas.microsoft.com/office/drawing/2017/decorative" val="1"/>
              </a:ext>
            </a:extLst>
          </p:cNvPr>
          <p:cNvPicPr>
            <a:picLocks noChangeAspect="1"/>
          </p:cNvPicPr>
          <p:nvPr/>
        </p:nvPicPr>
        <p:blipFill rotWithShape="1">
          <a:blip r:embed="rId3"/>
          <a:srcRect l="50373" r="-5"/>
          <a:stretch/>
        </p:blipFill>
        <p:spPr>
          <a:xfrm>
            <a:off x="9281604" y="289535"/>
            <a:ext cx="2910396" cy="8275081"/>
          </a:xfrm>
          <a:prstGeom prst="rect">
            <a:avLst/>
          </a:prstGeom>
          <a:ln>
            <a:solidFill>
              <a:schemeClr val="tx1"/>
            </a:solidFill>
          </a:ln>
        </p:spPr>
      </p:pic>
    </p:spTree>
    <p:extLst>
      <p:ext uri="{BB962C8B-B14F-4D97-AF65-F5344CB8AC3E}">
        <p14:creationId xmlns:p14="http://schemas.microsoft.com/office/powerpoint/2010/main" val="366229509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22461BC-05D3-4489-A82E-C3E5C570BA79}"/>
              </a:ext>
            </a:extLst>
          </p:cNvPr>
          <p:cNvSpPr>
            <a:spLocks noGrp="1"/>
          </p:cNvSpPr>
          <p:nvPr>
            <p:ph type="pic" sz="quarter" idx="11"/>
          </p:nvPr>
        </p:nvSpPr>
        <p:spPr/>
      </p:sp>
      <p:sp>
        <p:nvSpPr>
          <p:cNvPr id="2" name="Title 1">
            <a:extLst>
              <a:ext uri="{FF2B5EF4-FFF2-40B4-BE49-F238E27FC236}">
                <a16:creationId xmlns:a16="http://schemas.microsoft.com/office/drawing/2014/main" id="{493CA472-F1F6-4DEA-94B0-2778F4929E63}"/>
              </a:ext>
            </a:extLst>
          </p:cNvPr>
          <p:cNvSpPr>
            <a:spLocks noGrp="1"/>
          </p:cNvSpPr>
          <p:nvPr>
            <p:ph type="title"/>
          </p:nvPr>
        </p:nvSpPr>
        <p:spPr/>
        <p:txBody>
          <a:bodyPr/>
          <a:lstStyle/>
          <a:p>
            <a:r>
              <a:rPr lang="en-IE" dirty="0"/>
              <a:t>Cutover</a:t>
            </a:r>
          </a:p>
        </p:txBody>
      </p:sp>
      <p:sp>
        <p:nvSpPr>
          <p:cNvPr id="3" name="Text Placeholder 2">
            <a:extLst>
              <a:ext uri="{FF2B5EF4-FFF2-40B4-BE49-F238E27FC236}">
                <a16:creationId xmlns:a16="http://schemas.microsoft.com/office/drawing/2014/main" id="{5BB3A8BC-3C07-43ED-AEBB-7990CD7E6539}"/>
              </a:ext>
            </a:extLst>
          </p:cNvPr>
          <p:cNvSpPr>
            <a:spLocks noGrp="1"/>
          </p:cNvSpPr>
          <p:nvPr>
            <p:ph type="body" sz="quarter" idx="10"/>
          </p:nvPr>
        </p:nvSpPr>
        <p:spPr/>
        <p:txBody>
          <a:bodyPr/>
          <a:lstStyle/>
          <a:p>
            <a:r>
              <a:rPr lang="en-IE" sz="2400" dirty="0"/>
              <a:t>Reconfigure applications to use the migrated database</a:t>
            </a:r>
          </a:p>
          <a:p>
            <a:r>
              <a:rPr lang="en-IE" sz="2400" dirty="0"/>
              <a:t>Offline migrations</a:t>
            </a:r>
          </a:p>
          <a:p>
            <a:pPr lvl="1"/>
            <a:r>
              <a:rPr lang="en-IE" sz="1800" dirty="0"/>
              <a:t>Reconfigure applications with new database connection details</a:t>
            </a:r>
          </a:p>
          <a:p>
            <a:r>
              <a:rPr lang="en-IE" sz="2400" dirty="0"/>
              <a:t>Online migrations</a:t>
            </a:r>
          </a:p>
          <a:p>
            <a:pPr lvl="1"/>
            <a:r>
              <a:rPr lang="en-IE" sz="1800" dirty="0"/>
              <a:t>Select 'Start cutover'</a:t>
            </a:r>
          </a:p>
          <a:p>
            <a:pPr lvl="1"/>
            <a:r>
              <a:rPr lang="en-IE" sz="1800" dirty="0"/>
              <a:t>Stop incoming transactions to source database</a:t>
            </a:r>
          </a:p>
          <a:p>
            <a:pPr lvl="1"/>
            <a:r>
              <a:rPr lang="en-IE" sz="1800" dirty="0"/>
              <a:t>Wait for 'Pending changes' counter to show '0'</a:t>
            </a:r>
          </a:p>
          <a:p>
            <a:pPr lvl="1"/>
            <a:r>
              <a:rPr lang="en-IE" sz="1800" dirty="0"/>
              <a:t>Reconfigure applications with new database connection details</a:t>
            </a:r>
          </a:p>
        </p:txBody>
      </p:sp>
      <p:pic>
        <p:nvPicPr>
          <p:cNvPr id="5" name="Picture 4">
            <a:extLst>
              <a:ext uri="{FF2B5EF4-FFF2-40B4-BE49-F238E27FC236}">
                <a16:creationId xmlns:a16="http://schemas.microsoft.com/office/drawing/2014/main" id="{31956E9E-D636-466E-B799-B83FA25B5643}"/>
              </a:ext>
              <a:ext uri="{C183D7F6-B498-43B3-948B-1728B52AA6E4}">
                <adec:decorative xmlns:adec="http://schemas.microsoft.com/office/drawing/2017/decorative" val="1"/>
              </a:ext>
            </a:extLst>
          </p:cNvPr>
          <p:cNvPicPr>
            <a:picLocks noChangeAspect="1"/>
          </p:cNvPicPr>
          <p:nvPr/>
        </p:nvPicPr>
        <p:blipFill rotWithShape="1">
          <a:blip r:embed="rId3"/>
          <a:srcRect l="78470" t="1576" r="174" b="3936"/>
          <a:stretch/>
        </p:blipFill>
        <p:spPr>
          <a:xfrm>
            <a:off x="8132063" y="291401"/>
            <a:ext cx="4059936" cy="11072553"/>
          </a:xfrm>
          <a:prstGeom prst="rect">
            <a:avLst/>
          </a:prstGeom>
        </p:spPr>
      </p:pic>
    </p:spTree>
    <p:extLst>
      <p:ext uri="{BB962C8B-B14F-4D97-AF65-F5344CB8AC3E}">
        <p14:creationId xmlns:p14="http://schemas.microsoft.com/office/powerpoint/2010/main" val="12815454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B68C7E3-3722-49FE-ACFB-0198052C860C}"/>
              </a:ext>
            </a:extLst>
          </p:cNvPr>
          <p:cNvSpPr>
            <a:spLocks noGrp="1"/>
          </p:cNvSpPr>
          <p:nvPr>
            <p:ph type="body" sz="quarter" idx="10"/>
          </p:nvPr>
        </p:nvSpPr>
        <p:spPr/>
        <p:txBody>
          <a:bodyPr/>
          <a:lstStyle/>
          <a:p>
            <a:r>
              <a:rPr lang="en-US" dirty="0"/>
              <a:t>Summary </a:t>
            </a:r>
          </a:p>
        </p:txBody>
      </p:sp>
      <p:sp>
        <p:nvSpPr>
          <p:cNvPr id="5" name="Text Placeholder 4">
            <a:extLst>
              <a:ext uri="{FF2B5EF4-FFF2-40B4-BE49-F238E27FC236}">
                <a16:creationId xmlns:a16="http://schemas.microsoft.com/office/drawing/2014/main" id="{10C3C1FD-3361-43A1-A7C9-DFA76219E0C6}"/>
              </a:ext>
            </a:extLst>
          </p:cNvPr>
          <p:cNvSpPr>
            <a:spLocks noGrp="1"/>
          </p:cNvSpPr>
          <p:nvPr>
            <p:ph type="body" sz="quarter" idx="11"/>
          </p:nvPr>
        </p:nvSpPr>
        <p:spPr>
          <a:xfrm>
            <a:off x="352426" y="1952234"/>
            <a:ext cx="4483236" cy="1428083"/>
          </a:xfrm>
        </p:spPr>
        <p:txBody>
          <a:bodyPr/>
          <a:lstStyle/>
          <a:p>
            <a:r>
              <a:rPr lang="en-US" dirty="0"/>
              <a:t>Migration Resources and Tools</a:t>
            </a:r>
          </a:p>
          <a:p>
            <a:r>
              <a:rPr lang="en-US" dirty="0"/>
              <a:t>Migration Assessment</a:t>
            </a:r>
          </a:p>
          <a:p>
            <a:r>
              <a:rPr lang="en-US" dirty="0"/>
              <a:t>Lift-and-Shift Migration</a:t>
            </a:r>
          </a:p>
          <a:p>
            <a:r>
              <a:rPr lang="en-US"/>
              <a:t>Database Migration</a:t>
            </a:r>
            <a:endParaRPr lang="en-US" dirty="0"/>
          </a:p>
        </p:txBody>
      </p:sp>
    </p:spTree>
    <p:extLst>
      <p:ext uri="{BB962C8B-B14F-4D97-AF65-F5344CB8AC3E}">
        <p14:creationId xmlns:p14="http://schemas.microsoft.com/office/powerpoint/2010/main" val="81225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93574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8DE892-ECBD-421B-821A-8EF6E4C57851}"/>
              </a:ext>
            </a:extLst>
          </p:cNvPr>
          <p:cNvSpPr>
            <a:spLocks noGrp="1"/>
          </p:cNvSpPr>
          <p:nvPr>
            <p:ph type="title"/>
          </p:nvPr>
        </p:nvSpPr>
        <p:spPr/>
        <p:txBody>
          <a:bodyPr/>
          <a:lstStyle/>
          <a:p>
            <a:r>
              <a:rPr lang="en-US" dirty="0"/>
              <a:t>Migration Resources and Tools</a:t>
            </a:r>
          </a:p>
        </p:txBody>
      </p:sp>
    </p:spTree>
    <p:extLst>
      <p:ext uri="{BB962C8B-B14F-4D97-AF65-F5344CB8AC3E}">
        <p14:creationId xmlns:p14="http://schemas.microsoft.com/office/powerpoint/2010/main" val="182301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3CB8A-E110-4F8D-A45E-E8AB98CA5980}"/>
              </a:ext>
            </a:extLst>
          </p:cNvPr>
          <p:cNvPicPr>
            <a:picLocks noChangeAspect="1"/>
          </p:cNvPicPr>
          <p:nvPr/>
        </p:nvPicPr>
        <p:blipFill>
          <a:blip r:embed="rId3"/>
          <a:stretch>
            <a:fillRect/>
          </a:stretch>
        </p:blipFill>
        <p:spPr>
          <a:xfrm>
            <a:off x="526648" y="4487508"/>
            <a:ext cx="11386555" cy="2207006"/>
          </a:xfrm>
          <a:prstGeom prst="rect">
            <a:avLst/>
          </a:prstGeom>
        </p:spPr>
      </p:pic>
      <p:sp>
        <p:nvSpPr>
          <p:cNvPr id="80" name="TextBox 79">
            <a:extLst>
              <a:ext uri="{FF2B5EF4-FFF2-40B4-BE49-F238E27FC236}">
                <a16:creationId xmlns:a16="http://schemas.microsoft.com/office/drawing/2014/main" id="{07DEFF64-E7FF-4255-ABCE-50C055349CAA}"/>
              </a:ext>
            </a:extLst>
          </p:cNvPr>
          <p:cNvSpPr txBox="1"/>
          <p:nvPr/>
        </p:nvSpPr>
        <p:spPr>
          <a:xfrm>
            <a:off x="9002171" y="2604040"/>
            <a:ext cx="2930126" cy="1169551"/>
          </a:xfrm>
          <a:prstGeom prst="rect">
            <a:avLst/>
          </a:prstGeom>
          <a:noFill/>
        </p:spPr>
        <p:txBody>
          <a:bodyPr wrap="square" rtlCol="0">
            <a:spAutoFit/>
          </a:bodyPr>
          <a:lstStyle>
            <a:defPPr>
              <a:defRPr lang="en-US"/>
            </a:defPPr>
            <a:lvl1pPr lvl="0" algn="ctr" defTabSz="914016">
              <a:defRPr sz="1600">
                <a:solidFill>
                  <a:srgbClr val="1A1A1A"/>
                </a:solidFill>
                <a:latin typeface="Segoe UI Semibold" panose="020B0702040204020203" pitchFamily="34" charset="0"/>
                <a:cs typeface="Segoe UI Semibold" panose="020B0702040204020203" pitchFamily="34" charset="0"/>
              </a:defRPr>
            </a:lvl1pPr>
          </a:lstStyle>
          <a:p>
            <a:pPr marL="53975" marR="0" lvl="0" indent="-53975" algn="l" defTabSz="914016"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Semilight" panose="020B0402040204020203" pitchFamily="34" charset="0"/>
                <a:cs typeface="Segoe UI Semilight" panose="020B0402040204020203" pitchFamily="34" charset="0"/>
              </a:rPr>
              <a:t>Azure </a:t>
            </a: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Blueprints</a:t>
            </a:r>
          </a:p>
          <a:p>
            <a:pPr marL="53975" marR="0" lvl="0" indent="-53975" algn="l" defTabSz="914016"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Semilight" panose="020B0402040204020203" pitchFamily="34" charset="0"/>
                <a:cs typeface="Segoe UI Semilight" panose="020B0402040204020203" pitchFamily="34" charset="0"/>
              </a:rPr>
              <a:t>Azure </a:t>
            </a: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Security Center </a:t>
            </a:r>
            <a:endParaRPr lang="en-US" sz="1400" dirty="0">
              <a:solidFill>
                <a:schemeClr val="tx1"/>
              </a:solidFill>
              <a:latin typeface="Segoe UI Semilight" panose="020B0402040204020203" pitchFamily="34" charset="0"/>
              <a:cs typeface="Segoe UI Semilight" panose="020B0402040204020203" pitchFamily="34" charset="0"/>
            </a:endParaRPr>
          </a:p>
          <a:p>
            <a:pPr marL="53975" marR="0" lvl="0" indent="-53975" algn="l"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Azure</a:t>
            </a:r>
            <a:r>
              <a:rPr kumimoji="0" lang="en-US" sz="1400" b="0" i="0" u="none" strike="noStrike" kern="1200" cap="none" spc="0" normalizeH="0" noProof="0" dirty="0">
                <a:ln>
                  <a:noFill/>
                </a:ln>
                <a:solidFill>
                  <a:schemeClr val="tx1"/>
                </a:solidFill>
                <a:effectLst/>
                <a:uLnTx/>
                <a:uFillTx/>
                <a:latin typeface="Segoe UI Semilight" panose="020B0402040204020203" pitchFamily="34" charset="0"/>
                <a:cs typeface="Segoe UI Semilight" panose="020B0402040204020203" pitchFamily="34" charset="0"/>
              </a:rPr>
              <a:t> </a:t>
            </a: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Backup</a:t>
            </a:r>
          </a:p>
          <a:p>
            <a:pPr marL="53975" marR="0" lvl="0" indent="-53975" algn="l" defTabSz="914016"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Semilight" panose="020B0402040204020203" pitchFamily="34" charset="0"/>
                <a:cs typeface="Segoe UI Semilight" panose="020B0402040204020203" pitchFamily="34" charset="0"/>
              </a:rPr>
              <a:t>Azure </a:t>
            </a: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Monitor</a:t>
            </a:r>
            <a:endParaRPr lang="en-US" sz="1400" dirty="0">
              <a:solidFill>
                <a:schemeClr val="tx1"/>
              </a:solidFill>
              <a:latin typeface="Segoe UI Semilight" panose="020B0402040204020203" pitchFamily="34" charset="0"/>
              <a:cs typeface="Segoe UI Semilight" panose="020B0402040204020203" pitchFamily="34" charset="0"/>
            </a:endParaRPr>
          </a:p>
          <a:p>
            <a:pPr marL="53975" marR="0" lvl="0" indent="-53975" algn="l"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Azure</a:t>
            </a:r>
            <a:r>
              <a:rPr kumimoji="0" lang="en-US" sz="1400" b="0" i="0" u="none" strike="noStrike" kern="1200" cap="none" spc="0" normalizeH="0" noProof="0" dirty="0">
                <a:ln>
                  <a:noFill/>
                </a:ln>
                <a:solidFill>
                  <a:schemeClr val="tx1"/>
                </a:solidFill>
                <a:effectLst/>
                <a:uLnTx/>
                <a:uFillTx/>
                <a:latin typeface="Segoe UI Semilight" panose="020B0402040204020203" pitchFamily="34" charset="0"/>
                <a:cs typeface="Segoe UI Semilight" panose="020B0402040204020203" pitchFamily="34" charset="0"/>
              </a:rPr>
              <a:t> Update Management</a:t>
            </a:r>
            <a:endPar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endParaRPr>
          </a:p>
        </p:txBody>
      </p:sp>
      <p:sp>
        <p:nvSpPr>
          <p:cNvPr id="95" name="TextBox 94">
            <a:extLst>
              <a:ext uri="{FF2B5EF4-FFF2-40B4-BE49-F238E27FC236}">
                <a16:creationId xmlns:a16="http://schemas.microsoft.com/office/drawing/2014/main" id="{780F2EB9-316E-474B-8356-D0EE9758820F}"/>
              </a:ext>
            </a:extLst>
          </p:cNvPr>
          <p:cNvSpPr txBox="1"/>
          <p:nvPr/>
        </p:nvSpPr>
        <p:spPr>
          <a:xfrm>
            <a:off x="6149153" y="2638659"/>
            <a:ext cx="2468880" cy="892552"/>
          </a:xfrm>
          <a:prstGeom prst="rect">
            <a:avLst/>
          </a:prstGeom>
          <a:noFill/>
        </p:spPr>
        <p:txBody>
          <a:bodyPr wrap="square" rtlCol="0">
            <a:spAutoFit/>
          </a:bodyPr>
          <a:lstStyle>
            <a:defPPr>
              <a:defRPr lang="en-US"/>
            </a:defPPr>
            <a:lvl1pPr lvl="0" algn="ctr" defTabSz="914016">
              <a:defRPr sz="1400">
                <a:solidFill>
                  <a:schemeClr val="tx2"/>
                </a:solidFill>
                <a:latin typeface="Segoe UI" charset="0"/>
                <a:cs typeface="Segoe UI" charset="0"/>
              </a:defRPr>
            </a:lvl1pPr>
          </a:lstStyle>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Azure Cost Management</a:t>
            </a:r>
          </a:p>
          <a:p>
            <a:pPr marL="0" marR="0" lvl="0" indent="0" algn="l" defTabSz="914016" rtl="0" eaLnBrk="1" fontAlgn="auto" latinLnBrk="0" hangingPunct="1">
              <a:lnSpc>
                <a:spcPct val="100000"/>
              </a:lnSpc>
              <a:spcBef>
                <a:spcPts val="0"/>
              </a:spcBef>
              <a:spcAft>
                <a:spcPts val="600"/>
              </a:spcAft>
              <a:buClrTx/>
              <a:buSzTx/>
              <a:buFontTx/>
              <a:buNone/>
              <a:tabLst/>
              <a:defRPr/>
            </a:pPr>
            <a:r>
              <a:rPr lang="en-US" dirty="0">
                <a:solidFill>
                  <a:schemeClr val="tx1"/>
                </a:solidFill>
                <a:latin typeface="Segoe UI Semilight" panose="020B0402040204020203" pitchFamily="34" charset="0"/>
                <a:cs typeface="Segoe UI Semilight" panose="020B0402040204020203" pitchFamily="34" charset="0"/>
              </a:rPr>
              <a:t>Azure Advisor</a:t>
            </a:r>
          </a:p>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Azure Policy</a:t>
            </a:r>
          </a:p>
        </p:txBody>
      </p:sp>
      <p:sp>
        <p:nvSpPr>
          <p:cNvPr id="94" name="TextBox 93">
            <a:extLst>
              <a:ext uri="{FF2B5EF4-FFF2-40B4-BE49-F238E27FC236}">
                <a16:creationId xmlns:a16="http://schemas.microsoft.com/office/drawing/2014/main" id="{6CF0D7C2-5519-4B92-9385-37A37F75F960}"/>
              </a:ext>
            </a:extLst>
          </p:cNvPr>
          <p:cNvSpPr txBox="1"/>
          <p:nvPr/>
        </p:nvSpPr>
        <p:spPr>
          <a:xfrm>
            <a:off x="3329368" y="4093375"/>
            <a:ext cx="2601817" cy="307777"/>
          </a:xfrm>
          <a:prstGeom prst="rect">
            <a:avLst/>
          </a:prstGeom>
        </p:spPr>
        <p:txBody>
          <a:bodyPr wrap="square">
            <a:spAutoFit/>
          </a:bodyPr>
          <a:lstStyle>
            <a:defPPr>
              <a:defRPr lang="en-US"/>
            </a:defPPr>
            <a:lvl1pPr marR="0" lvl="0" indent="0" algn="ctr" defTabSz="914016" fontAlgn="auto">
              <a:lnSpc>
                <a:spcPct val="100000"/>
              </a:lnSpc>
              <a:spcBef>
                <a:spcPts val="0"/>
              </a:spcBef>
              <a:spcAft>
                <a:spcPts val="0"/>
              </a:spcAft>
              <a:buClrTx/>
              <a:buSzTx/>
              <a:buFontTx/>
              <a:buNone/>
              <a:tabLst/>
              <a:defRPr sz="1600">
                <a:solidFill>
                  <a:srgbClr val="1A1A1A"/>
                </a:solidFill>
                <a:latin typeface="Segoe UI Semibold" panose="020B0702040204020203" pitchFamily="34" charset="0"/>
                <a:cs typeface="Segoe UI Semibold" panose="020B0702040204020203" pitchFamily="34"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endParaRPr>
          </a:p>
        </p:txBody>
      </p:sp>
      <p:sp>
        <p:nvSpPr>
          <p:cNvPr id="103" name="Rectangle 102">
            <a:extLst>
              <a:ext uri="{FF2B5EF4-FFF2-40B4-BE49-F238E27FC236}">
                <a16:creationId xmlns:a16="http://schemas.microsoft.com/office/drawing/2014/main" id="{A9E3B57E-D978-45D8-A421-56A11682DD96}"/>
              </a:ext>
            </a:extLst>
          </p:cNvPr>
          <p:cNvSpPr/>
          <p:nvPr/>
        </p:nvSpPr>
        <p:spPr>
          <a:xfrm>
            <a:off x="3329368" y="2605283"/>
            <a:ext cx="2169643" cy="1908215"/>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Semilight" panose="020B0402040204020203" pitchFamily="34" charset="0"/>
                <a:cs typeface="Segoe UI Semilight" panose="020B0402040204020203" pitchFamily="34" charset="0"/>
              </a:rPr>
              <a:t>Azure Migrate</a:t>
            </a:r>
          </a:p>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Semilight" panose="020B0402040204020203" pitchFamily="34" charset="0"/>
                <a:cs typeface="Segoe UI Semilight" panose="020B0402040204020203" pitchFamily="34" charset="0"/>
              </a:rPr>
              <a:t>Azure Site Recovery (ASR)</a:t>
            </a:r>
          </a:p>
          <a:p>
            <a:pPr defTabSz="914016">
              <a:spcAft>
                <a:spcPts val="600"/>
              </a:spcAft>
              <a:defRPr/>
            </a:pPr>
            <a:r>
              <a:rPr lang="en-US" sz="1400" dirty="0">
                <a:latin typeface="Segoe UI Semilight" panose="020B0402040204020203" pitchFamily="34" charset="0"/>
                <a:cs typeface="Segoe UI Semilight" panose="020B0402040204020203" pitchFamily="34" charset="0"/>
              </a:rPr>
              <a:t>App Service Migration Assistant</a:t>
            </a:r>
          </a:p>
          <a:p>
            <a:pPr defTabSz="914016">
              <a:spcAft>
                <a:spcPts val="600"/>
              </a:spcAft>
              <a:defRPr/>
            </a:pPr>
            <a:r>
              <a:rPr lang="en-US" sz="1400" dirty="0">
                <a:latin typeface="Segoe UI Semilight" panose="020B0402040204020203" pitchFamily="34" charset="0"/>
                <a:cs typeface="Segoe UI Semilight" panose="020B0402040204020203" pitchFamily="34" charset="0"/>
              </a:rPr>
              <a:t>Azure Database Migration Service</a:t>
            </a:r>
          </a:p>
          <a:p>
            <a:pPr defTabSz="914016">
              <a:spcAft>
                <a:spcPts val="600"/>
              </a:spcAft>
              <a:defRPr/>
            </a:pPr>
            <a:r>
              <a:rPr lang="en-US" sz="1400" dirty="0">
                <a:latin typeface="Segoe UI Semilight" panose="020B0402040204020203" pitchFamily="34" charset="0"/>
                <a:cs typeface="Segoe UI Semilight" panose="020B0402040204020203" pitchFamily="34" charset="0"/>
              </a:rPr>
              <a:t>Azure Data Box</a:t>
            </a:r>
          </a:p>
        </p:txBody>
      </p:sp>
      <p:sp>
        <p:nvSpPr>
          <p:cNvPr id="102" name="Rectangle 101">
            <a:extLst>
              <a:ext uri="{FF2B5EF4-FFF2-40B4-BE49-F238E27FC236}">
                <a16:creationId xmlns:a16="http://schemas.microsoft.com/office/drawing/2014/main" id="{E3A831F2-FB7C-4E76-8C25-3BB9CE628BAC}"/>
              </a:ext>
            </a:extLst>
          </p:cNvPr>
          <p:cNvSpPr/>
          <p:nvPr/>
        </p:nvSpPr>
        <p:spPr>
          <a:xfrm>
            <a:off x="355955" y="2613956"/>
            <a:ext cx="2601817" cy="1908215"/>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Semilight" panose="020B0402040204020203" pitchFamily="34" charset="0"/>
                <a:cs typeface="Segoe UI Semilight" panose="020B0402040204020203" pitchFamily="34" charset="0"/>
              </a:rPr>
              <a:t>Azure Migrate</a:t>
            </a:r>
          </a:p>
          <a:p>
            <a:pPr defTabSz="914016">
              <a:spcAft>
                <a:spcPts val="600"/>
              </a:spcAft>
              <a:defRPr/>
            </a:pPr>
            <a:r>
              <a:rPr lang="en-US" sz="1400" dirty="0">
                <a:latin typeface="Segoe UI Semilight" panose="020B0402040204020203" pitchFamily="34" charset="0"/>
                <a:cs typeface="Segoe UI Semilight" panose="020B0402040204020203" pitchFamily="34" charset="0"/>
              </a:rPr>
              <a:t>App Service Migration Assistant</a:t>
            </a:r>
          </a:p>
          <a:p>
            <a:pPr defTabSz="914016">
              <a:spcAft>
                <a:spcPts val="600"/>
              </a:spcAft>
              <a:defRPr/>
            </a:pPr>
            <a:r>
              <a:rPr lang="en-US" sz="1400" dirty="0">
                <a:latin typeface="Segoe UI Semilight" panose="020B0402040204020203" pitchFamily="34" charset="0"/>
                <a:cs typeface="Segoe UI Semilight" panose="020B0402040204020203" pitchFamily="34" charset="0"/>
              </a:rPr>
              <a:t>Data Migration Assistant (DMA)</a:t>
            </a:r>
          </a:p>
          <a:p>
            <a:pPr defTabSz="914016">
              <a:spcAft>
                <a:spcPts val="600"/>
              </a:spcAft>
              <a:defRPr/>
            </a:pPr>
            <a:r>
              <a:rPr lang="en-US" sz="1400" dirty="0">
                <a:latin typeface="Segoe UI Semilight" panose="020B0402040204020203" pitchFamily="34" charset="0"/>
                <a:cs typeface="Segoe UI Semilight" panose="020B0402040204020203" pitchFamily="34" charset="0"/>
              </a:rPr>
              <a:t>SQL Server Migration Assistant (SSMA)</a:t>
            </a:r>
          </a:p>
          <a:p>
            <a:pPr defTabSz="914016">
              <a:spcAft>
                <a:spcPts val="600"/>
              </a:spcAft>
              <a:defRPr/>
            </a:pPr>
            <a:r>
              <a:rPr lang="en-US" sz="1400" dirty="0">
                <a:latin typeface="Segoe UI Semilight" panose="020B0402040204020203" pitchFamily="34" charset="0"/>
                <a:cs typeface="Segoe UI Semilight" panose="020B0402040204020203" pitchFamily="34" charset="0"/>
              </a:rPr>
              <a:t>Movere</a:t>
            </a:r>
          </a:p>
        </p:txBody>
      </p:sp>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a:xfrm>
            <a:off x="588263" y="384048"/>
            <a:ext cx="9582912" cy="553998"/>
          </a:xfrm>
        </p:spPr>
        <p:txBody>
          <a:bodyPr/>
          <a:lstStyle/>
          <a:p>
            <a:r>
              <a:rPr lang="en-US" dirty="0">
                <a:solidFill>
                  <a:schemeClr val="tx1"/>
                </a:solidFill>
              </a:rPr>
              <a:t>Migration Phases and Tools</a:t>
            </a:r>
          </a:p>
        </p:txBody>
      </p:sp>
      <p:sp>
        <p:nvSpPr>
          <p:cNvPr id="46" name="TextBox 45">
            <a:extLst>
              <a:ext uri="{FF2B5EF4-FFF2-40B4-BE49-F238E27FC236}">
                <a16:creationId xmlns:a16="http://schemas.microsoft.com/office/drawing/2014/main" id="{C3BA225B-5587-46A1-BDC3-7A355CD18595}"/>
              </a:ext>
            </a:extLst>
          </p:cNvPr>
          <p:cNvSpPr txBox="1"/>
          <p:nvPr/>
        </p:nvSpPr>
        <p:spPr>
          <a:xfrm>
            <a:off x="747058" y="2285839"/>
            <a:ext cx="909806"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Assess </a:t>
            </a:r>
          </a:p>
        </p:txBody>
      </p:sp>
      <p:sp>
        <p:nvSpPr>
          <p:cNvPr id="47" name="TextBox 46">
            <a:extLst>
              <a:ext uri="{FF2B5EF4-FFF2-40B4-BE49-F238E27FC236}">
                <a16:creationId xmlns:a16="http://schemas.microsoft.com/office/drawing/2014/main" id="{88E67543-4F9C-4147-9791-8E822FC52AFF}"/>
              </a:ext>
            </a:extLst>
          </p:cNvPr>
          <p:cNvSpPr txBox="1"/>
          <p:nvPr/>
        </p:nvSpPr>
        <p:spPr>
          <a:xfrm>
            <a:off x="3199800" y="2337221"/>
            <a:ext cx="1838227"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Migrate</a:t>
            </a:r>
          </a:p>
        </p:txBody>
      </p:sp>
      <p:sp>
        <p:nvSpPr>
          <p:cNvPr id="48" name="TextBox 47">
            <a:extLst>
              <a:ext uri="{FF2B5EF4-FFF2-40B4-BE49-F238E27FC236}">
                <a16:creationId xmlns:a16="http://schemas.microsoft.com/office/drawing/2014/main" id="{5DB8054C-33E0-45EA-8101-27C19D42B23D}"/>
              </a:ext>
            </a:extLst>
          </p:cNvPr>
          <p:cNvSpPr txBox="1"/>
          <p:nvPr/>
        </p:nvSpPr>
        <p:spPr>
          <a:xfrm>
            <a:off x="5778680" y="2337221"/>
            <a:ext cx="234368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Optimize </a:t>
            </a:r>
          </a:p>
        </p:txBody>
      </p:sp>
      <p:sp>
        <p:nvSpPr>
          <p:cNvPr id="49" name="TextBox 48">
            <a:extLst>
              <a:ext uri="{FF2B5EF4-FFF2-40B4-BE49-F238E27FC236}">
                <a16:creationId xmlns:a16="http://schemas.microsoft.com/office/drawing/2014/main" id="{2247B7F9-DDD1-4636-B7EC-E724DF0A0FF4}"/>
              </a:ext>
            </a:extLst>
          </p:cNvPr>
          <p:cNvSpPr txBox="1"/>
          <p:nvPr/>
        </p:nvSpPr>
        <p:spPr>
          <a:xfrm>
            <a:off x="9046874" y="2337221"/>
            <a:ext cx="2183904"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Secure and manage</a:t>
            </a:r>
          </a:p>
        </p:txBody>
      </p:sp>
      <p:sp>
        <p:nvSpPr>
          <p:cNvPr id="51" name="Arrow: Chevron 50">
            <a:extLst>
              <a:ext uri="{FF2B5EF4-FFF2-40B4-BE49-F238E27FC236}">
                <a16:creationId xmlns:a16="http://schemas.microsoft.com/office/drawing/2014/main" id="{61C2C99B-B59D-4F21-B473-17BCCD367D55}"/>
              </a:ext>
            </a:extLst>
          </p:cNvPr>
          <p:cNvSpPr/>
          <p:nvPr/>
        </p:nvSpPr>
        <p:spPr bwMode="auto">
          <a:xfrm>
            <a:off x="2621673" y="1756147"/>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2" name="Arrow: Chevron 51">
            <a:extLst>
              <a:ext uri="{FF2B5EF4-FFF2-40B4-BE49-F238E27FC236}">
                <a16:creationId xmlns:a16="http://schemas.microsoft.com/office/drawing/2014/main" id="{A4C2A777-9231-4909-818B-7818833B0675}"/>
              </a:ext>
            </a:extLst>
          </p:cNvPr>
          <p:cNvSpPr/>
          <p:nvPr/>
        </p:nvSpPr>
        <p:spPr bwMode="auto">
          <a:xfrm>
            <a:off x="5643371" y="1812687"/>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3" name="Group 100">
            <a:extLst>
              <a:ext uri="{FF2B5EF4-FFF2-40B4-BE49-F238E27FC236}">
                <a16:creationId xmlns:a16="http://schemas.microsoft.com/office/drawing/2014/main" id="{C96C3764-E9DC-4776-9354-803AF0D01C32}"/>
              </a:ext>
            </a:extLst>
          </p:cNvPr>
          <p:cNvGrpSpPr>
            <a:grpSpLocks noChangeAspect="1"/>
          </p:cNvGrpSpPr>
          <p:nvPr/>
        </p:nvGrpSpPr>
        <p:grpSpPr bwMode="auto">
          <a:xfrm>
            <a:off x="767155" y="1560152"/>
            <a:ext cx="715323" cy="712615"/>
            <a:chOff x="1887" y="3001"/>
            <a:chExt cx="264" cy="263"/>
          </a:xfrm>
        </p:grpSpPr>
        <p:sp>
          <p:nvSpPr>
            <p:cNvPr id="54" name="Freeform 101">
              <a:extLst>
                <a:ext uri="{FF2B5EF4-FFF2-40B4-BE49-F238E27FC236}">
                  <a16:creationId xmlns:a16="http://schemas.microsoft.com/office/drawing/2014/main" id="{978837D5-AE12-40A3-8E82-AC658AE1AEC5}"/>
                </a:ext>
              </a:extLst>
            </p:cNvPr>
            <p:cNvSpPr>
              <a:spLocks/>
            </p:cNvSpPr>
            <p:nvPr/>
          </p:nvSpPr>
          <p:spPr bwMode="auto">
            <a:xfrm>
              <a:off x="1970" y="3001"/>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1C6982"/>
            </a:solidFill>
            <a:ln w="0">
              <a:solidFill>
                <a:srgbClr val="1C698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102">
              <a:extLst>
                <a:ext uri="{FF2B5EF4-FFF2-40B4-BE49-F238E27FC236}">
                  <a16:creationId xmlns:a16="http://schemas.microsoft.com/office/drawing/2014/main" id="{0ECE8131-5722-4572-92C7-1D5FB0EF1766}"/>
                </a:ext>
              </a:extLst>
            </p:cNvPr>
            <p:cNvSpPr>
              <a:spLocks/>
            </p:cNvSpPr>
            <p:nvPr/>
          </p:nvSpPr>
          <p:spPr bwMode="auto">
            <a:xfrm>
              <a:off x="1887" y="3149"/>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1C6982"/>
            </a:solidFill>
            <a:ln w="0">
              <a:solidFill>
                <a:srgbClr val="1C698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103">
              <a:extLst>
                <a:ext uri="{FF2B5EF4-FFF2-40B4-BE49-F238E27FC236}">
                  <a16:creationId xmlns:a16="http://schemas.microsoft.com/office/drawing/2014/main" id="{EA919EC2-7E75-4218-B0BC-4DCC21CA667E}"/>
                </a:ext>
              </a:extLst>
            </p:cNvPr>
            <p:cNvSpPr>
              <a:spLocks/>
            </p:cNvSpPr>
            <p:nvPr/>
          </p:nvSpPr>
          <p:spPr bwMode="auto">
            <a:xfrm>
              <a:off x="1986" y="3017"/>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rgbClr val="1C698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9DE767F7-942E-48E0-9CA2-D579050DC979}"/>
              </a:ext>
            </a:extLst>
          </p:cNvPr>
          <p:cNvGrpSpPr/>
          <p:nvPr/>
        </p:nvGrpSpPr>
        <p:grpSpPr>
          <a:xfrm>
            <a:off x="6615093" y="1543422"/>
            <a:ext cx="670854" cy="552466"/>
            <a:chOff x="10082121" y="5760490"/>
            <a:chExt cx="536745" cy="442025"/>
          </a:xfrm>
        </p:grpSpPr>
        <p:sp>
          <p:nvSpPr>
            <p:cNvPr id="61" name="Freeform 1403">
              <a:extLst>
                <a:ext uri="{FF2B5EF4-FFF2-40B4-BE49-F238E27FC236}">
                  <a16:creationId xmlns:a16="http://schemas.microsoft.com/office/drawing/2014/main" id="{725E60F4-765A-4F1E-9B9A-EDB1C2FF7134}"/>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1404">
              <a:extLst>
                <a:ext uri="{FF2B5EF4-FFF2-40B4-BE49-F238E27FC236}">
                  <a16:creationId xmlns:a16="http://schemas.microsoft.com/office/drawing/2014/main" id="{50664C29-4550-43DD-8460-9874CE322FA8}"/>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1405">
              <a:extLst>
                <a:ext uri="{FF2B5EF4-FFF2-40B4-BE49-F238E27FC236}">
                  <a16:creationId xmlns:a16="http://schemas.microsoft.com/office/drawing/2014/main" id="{B1F6A447-5E3B-491D-8462-FE1630F323EC}"/>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1406">
              <a:extLst>
                <a:ext uri="{FF2B5EF4-FFF2-40B4-BE49-F238E27FC236}">
                  <a16:creationId xmlns:a16="http://schemas.microsoft.com/office/drawing/2014/main" id="{993B9611-2F86-4162-9FF8-4C8E4FCCE401}"/>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1407">
              <a:extLst>
                <a:ext uri="{FF2B5EF4-FFF2-40B4-BE49-F238E27FC236}">
                  <a16:creationId xmlns:a16="http://schemas.microsoft.com/office/drawing/2014/main" id="{7768F1CE-273E-40FA-A34A-6EE63373AED3}"/>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1408">
              <a:extLst>
                <a:ext uri="{FF2B5EF4-FFF2-40B4-BE49-F238E27FC236}">
                  <a16:creationId xmlns:a16="http://schemas.microsoft.com/office/drawing/2014/main" id="{D36F7F97-7F69-4C72-8AB6-F4A48467F936}"/>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rgbClr val="F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D1E9B83B-FCEC-42A5-BAAB-9F9A344B1C0D}"/>
              </a:ext>
            </a:extLst>
          </p:cNvPr>
          <p:cNvGrpSpPr/>
          <p:nvPr/>
        </p:nvGrpSpPr>
        <p:grpSpPr>
          <a:xfrm>
            <a:off x="9774863" y="1473469"/>
            <a:ext cx="692371" cy="692371"/>
            <a:chOff x="8296082" y="2896589"/>
            <a:chExt cx="692371" cy="692371"/>
          </a:xfrm>
        </p:grpSpPr>
        <p:sp>
          <p:nvSpPr>
            <p:cNvPr id="90" name="Freeform 1054">
              <a:extLst>
                <a:ext uri="{FF2B5EF4-FFF2-40B4-BE49-F238E27FC236}">
                  <a16:creationId xmlns:a16="http://schemas.microsoft.com/office/drawing/2014/main" id="{82898A9F-B439-4EA8-961E-B6BA33AA3F1F}"/>
                </a:ext>
              </a:extLst>
            </p:cNvPr>
            <p:cNvSpPr>
              <a:spLocks noEditPoints="1"/>
            </p:cNvSpPr>
            <p:nvPr/>
          </p:nvSpPr>
          <p:spPr bwMode="auto">
            <a:xfrm>
              <a:off x="8296082" y="2896589"/>
              <a:ext cx="692371" cy="692371"/>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5">
              <a:extLst>
                <a:ext uri="{FF2B5EF4-FFF2-40B4-BE49-F238E27FC236}">
                  <a16:creationId xmlns:a16="http://schemas.microsoft.com/office/drawing/2014/main" id="{B94BD3E2-2195-485C-9934-D1F2260E9AC3}"/>
                </a:ext>
              </a:extLst>
            </p:cNvPr>
            <p:cNvSpPr>
              <a:spLocks noEditPoints="1"/>
            </p:cNvSpPr>
            <p:nvPr/>
          </p:nvSpPr>
          <p:spPr bwMode="auto">
            <a:xfrm>
              <a:off x="8583105" y="3183612"/>
              <a:ext cx="118325" cy="118325"/>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rgbClr val="1C698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92" name="Arrow: Chevron 91">
            <a:extLst>
              <a:ext uri="{FF2B5EF4-FFF2-40B4-BE49-F238E27FC236}">
                <a16:creationId xmlns:a16="http://schemas.microsoft.com/office/drawing/2014/main" id="{B0551140-A43E-4B8C-8D38-641ED97A08D9}"/>
              </a:ext>
            </a:extLst>
          </p:cNvPr>
          <p:cNvSpPr/>
          <p:nvPr/>
        </p:nvSpPr>
        <p:spPr bwMode="auto">
          <a:xfrm>
            <a:off x="8692675" y="181038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3" name="Arrow: Chevron 92">
            <a:extLst>
              <a:ext uri="{FF2B5EF4-FFF2-40B4-BE49-F238E27FC236}">
                <a16:creationId xmlns:a16="http://schemas.microsoft.com/office/drawing/2014/main" id="{41DC9A3A-8BE3-4F49-B801-2112F22E609D}"/>
              </a:ext>
            </a:extLst>
          </p:cNvPr>
          <p:cNvSpPr/>
          <p:nvPr/>
        </p:nvSpPr>
        <p:spPr bwMode="auto">
          <a:xfrm flipH="1">
            <a:off x="8270644" y="181038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Send" title="Icon of a paper airplane">
            <a:extLst>
              <a:ext uri="{FF2B5EF4-FFF2-40B4-BE49-F238E27FC236}">
                <a16:creationId xmlns:a16="http://schemas.microsoft.com/office/drawing/2014/main" id="{807CB98D-76FE-42C8-9A57-0AB8913A9453}"/>
              </a:ext>
            </a:extLst>
          </p:cNvPr>
          <p:cNvSpPr>
            <a:spLocks noChangeAspect="1" noEditPoints="1"/>
          </p:cNvSpPr>
          <p:nvPr/>
        </p:nvSpPr>
        <p:spPr bwMode="auto">
          <a:xfrm>
            <a:off x="3816214" y="1653364"/>
            <a:ext cx="733011" cy="490430"/>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22225" cap="sq">
            <a:solidFill>
              <a:srgbClr val="1C698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6821215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par>
                          <p:cTn id="11" fill="hold">
                            <p:stCondLst>
                              <p:cond delay="500"/>
                            </p:stCondLst>
                            <p:childTnLst>
                              <p:par>
                                <p:cTn id="12" presetID="12" presetClass="entr" presetSubtype="4"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additive="base">
                                        <p:cTn id="14" dur="500"/>
                                        <p:tgtEl>
                                          <p:spTgt spid="102"/>
                                        </p:tgtEl>
                                        <p:attrNameLst>
                                          <p:attrName>ppt_y</p:attrName>
                                        </p:attrNameLst>
                                      </p:cBhvr>
                                      <p:tavLst>
                                        <p:tav tm="0">
                                          <p:val>
                                            <p:strVal val="#ppt_y+#ppt_h*1.125000"/>
                                          </p:val>
                                        </p:tav>
                                        <p:tav tm="100000">
                                          <p:val>
                                            <p:strVal val="#ppt_y"/>
                                          </p:val>
                                        </p:tav>
                                      </p:tavLst>
                                    </p:anim>
                                    <p:animEffect transition="in" filter="wipe(up)">
                                      <p:cBhvr>
                                        <p:cTn id="15" dur="500"/>
                                        <p:tgtEl>
                                          <p:spTgt spid="10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fade">
                                      <p:cBhvr>
                                        <p:cTn id="24" dur="500"/>
                                        <p:tgtEl>
                                          <p:spTgt spid="9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1000"/>
                            </p:stCondLst>
                            <p:childTnLst>
                              <p:par>
                                <p:cTn id="29" presetID="12" presetClass="entr" presetSubtype="4" fill="hold" grpId="0" nodeType="afterEffect">
                                  <p:stCondLst>
                                    <p:cond delay="0"/>
                                  </p:stCondLst>
                                  <p:childTnLst>
                                    <p:set>
                                      <p:cBhvr>
                                        <p:cTn id="30" dur="1" fill="hold">
                                          <p:stCondLst>
                                            <p:cond delay="0"/>
                                          </p:stCondLst>
                                        </p:cTn>
                                        <p:tgtEl>
                                          <p:spTgt spid="103"/>
                                        </p:tgtEl>
                                        <p:attrNameLst>
                                          <p:attrName>style.visibility</p:attrName>
                                        </p:attrNameLst>
                                      </p:cBhvr>
                                      <p:to>
                                        <p:strVal val="visible"/>
                                      </p:to>
                                    </p:set>
                                    <p:anim calcmode="lin" valueType="num">
                                      <p:cBhvr additive="base">
                                        <p:cTn id="31" dur="500"/>
                                        <p:tgtEl>
                                          <p:spTgt spid="103"/>
                                        </p:tgtEl>
                                        <p:attrNameLst>
                                          <p:attrName>ppt_y</p:attrName>
                                        </p:attrNameLst>
                                      </p:cBhvr>
                                      <p:tavLst>
                                        <p:tav tm="0">
                                          <p:val>
                                            <p:strVal val="#ppt_y+#ppt_h*1.125000"/>
                                          </p:val>
                                        </p:tav>
                                        <p:tav tm="100000">
                                          <p:val>
                                            <p:strVal val="#ppt_y"/>
                                          </p:val>
                                        </p:tav>
                                      </p:tavLst>
                                    </p:anim>
                                    <p:animEffect transition="in" filter="wipe(up)">
                                      <p:cBhvr>
                                        <p:cTn id="32" dur="500"/>
                                        <p:tgtEl>
                                          <p:spTgt spid="10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left)">
                                      <p:cBhvr>
                                        <p:cTn id="37" dur="500"/>
                                        <p:tgtEl>
                                          <p:spTgt spid="52"/>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fade">
                                      <p:cBhvr>
                                        <p:cTn id="41" dur="500"/>
                                        <p:tgtEl>
                                          <p:spTgt spid="5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childTnLst>
                          </p:cTn>
                        </p:par>
                        <p:par>
                          <p:cTn id="45" fill="hold">
                            <p:stCondLst>
                              <p:cond delay="1000"/>
                            </p:stCondLst>
                            <p:childTnLst>
                              <p:par>
                                <p:cTn id="46" presetID="12" presetClass="entr" presetSubtype="4" fill="hold" grpId="0" nodeType="afterEffect">
                                  <p:stCondLst>
                                    <p:cond delay="0"/>
                                  </p:stCondLst>
                                  <p:childTnLst>
                                    <p:set>
                                      <p:cBhvr>
                                        <p:cTn id="47" dur="1" fill="hold">
                                          <p:stCondLst>
                                            <p:cond delay="0"/>
                                          </p:stCondLst>
                                        </p:cTn>
                                        <p:tgtEl>
                                          <p:spTgt spid="95"/>
                                        </p:tgtEl>
                                        <p:attrNameLst>
                                          <p:attrName>style.visibility</p:attrName>
                                        </p:attrNameLst>
                                      </p:cBhvr>
                                      <p:to>
                                        <p:strVal val="visible"/>
                                      </p:to>
                                    </p:set>
                                    <p:anim calcmode="lin" valueType="num">
                                      <p:cBhvr additive="base">
                                        <p:cTn id="48" dur="500"/>
                                        <p:tgtEl>
                                          <p:spTgt spid="95"/>
                                        </p:tgtEl>
                                        <p:attrNameLst>
                                          <p:attrName>ppt_y</p:attrName>
                                        </p:attrNameLst>
                                      </p:cBhvr>
                                      <p:tavLst>
                                        <p:tav tm="0">
                                          <p:val>
                                            <p:strVal val="#ppt_y+#ppt_h*1.125000"/>
                                          </p:val>
                                        </p:tav>
                                        <p:tav tm="100000">
                                          <p:val>
                                            <p:strVal val="#ppt_y"/>
                                          </p:val>
                                        </p:tav>
                                      </p:tavLst>
                                    </p:anim>
                                    <p:animEffect transition="in" filter="wipe(up)">
                                      <p:cBhvr>
                                        <p:cTn id="49" dur="500"/>
                                        <p:tgtEl>
                                          <p:spTgt spid="9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wipe(right)">
                                      <p:cBhvr>
                                        <p:cTn id="54" dur="500"/>
                                        <p:tgtEl>
                                          <p:spTgt spid="93"/>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wipe(left)">
                                      <p:cBhvr>
                                        <p:cTn id="57" dur="500"/>
                                        <p:tgtEl>
                                          <p:spTgt spid="92"/>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89"/>
                                        </p:tgtEl>
                                        <p:attrNameLst>
                                          <p:attrName>style.visibility</p:attrName>
                                        </p:attrNameLst>
                                      </p:cBhvr>
                                      <p:to>
                                        <p:strVal val="visible"/>
                                      </p:to>
                                    </p:set>
                                    <p:animEffect transition="in" filter="fade">
                                      <p:cBhvr>
                                        <p:cTn id="61" dur="500"/>
                                        <p:tgtEl>
                                          <p:spTgt spid="8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childTnLst>
                          </p:cTn>
                        </p:par>
                        <p:par>
                          <p:cTn id="65" fill="hold">
                            <p:stCondLst>
                              <p:cond delay="1000"/>
                            </p:stCondLst>
                            <p:childTnLst>
                              <p:par>
                                <p:cTn id="66" presetID="12" presetClass="entr" presetSubtype="4" fill="hold" grpId="0" nodeType="afterEffect">
                                  <p:stCondLst>
                                    <p:cond delay="0"/>
                                  </p:stCondLst>
                                  <p:childTnLst>
                                    <p:set>
                                      <p:cBhvr>
                                        <p:cTn id="67" dur="1" fill="hold">
                                          <p:stCondLst>
                                            <p:cond delay="0"/>
                                          </p:stCondLst>
                                        </p:cTn>
                                        <p:tgtEl>
                                          <p:spTgt spid="80"/>
                                        </p:tgtEl>
                                        <p:attrNameLst>
                                          <p:attrName>style.visibility</p:attrName>
                                        </p:attrNameLst>
                                      </p:cBhvr>
                                      <p:to>
                                        <p:strVal val="visible"/>
                                      </p:to>
                                    </p:set>
                                    <p:anim calcmode="lin" valueType="num">
                                      <p:cBhvr additive="base">
                                        <p:cTn id="68" dur="500"/>
                                        <p:tgtEl>
                                          <p:spTgt spid="80"/>
                                        </p:tgtEl>
                                        <p:attrNameLst>
                                          <p:attrName>ppt_y</p:attrName>
                                        </p:attrNameLst>
                                      </p:cBhvr>
                                      <p:tavLst>
                                        <p:tav tm="0">
                                          <p:val>
                                            <p:strVal val="#ppt_y+#ppt_h*1.125000"/>
                                          </p:val>
                                        </p:tav>
                                        <p:tav tm="100000">
                                          <p:val>
                                            <p:strVal val="#ppt_y"/>
                                          </p:val>
                                        </p:tav>
                                      </p:tavLst>
                                    </p:anim>
                                    <p:animEffect transition="in" filter="wipe(up)">
                                      <p:cBhvr>
                                        <p:cTn id="69" dur="500"/>
                                        <p:tgtEl>
                                          <p:spTgt spid="80"/>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4" fill="hold" nodeType="clickEffect">
                                  <p:stCondLst>
                                    <p:cond delay="0"/>
                                  </p:stCondLst>
                                  <p:childTnLst>
                                    <p:set>
                                      <p:cBhvr>
                                        <p:cTn id="73" dur="1" fill="hold">
                                          <p:stCondLst>
                                            <p:cond delay="0"/>
                                          </p:stCondLst>
                                        </p:cTn>
                                        <p:tgtEl>
                                          <p:spTgt spid="3"/>
                                        </p:tgtEl>
                                        <p:attrNameLst>
                                          <p:attrName>style.visibility</p:attrName>
                                        </p:attrNameLst>
                                      </p:cBhvr>
                                      <p:to>
                                        <p:strVal val="visible"/>
                                      </p:to>
                                    </p:set>
                                    <p:anim calcmode="lin" valueType="num">
                                      <p:cBhvr additive="base">
                                        <p:cTn id="74" dur="500"/>
                                        <p:tgtEl>
                                          <p:spTgt spid="3"/>
                                        </p:tgtEl>
                                        <p:attrNameLst>
                                          <p:attrName>ppt_y</p:attrName>
                                        </p:attrNameLst>
                                      </p:cBhvr>
                                      <p:tavLst>
                                        <p:tav tm="0">
                                          <p:val>
                                            <p:strVal val="#ppt_y+#ppt_h*1.125000"/>
                                          </p:val>
                                        </p:tav>
                                        <p:tav tm="100000">
                                          <p:val>
                                            <p:strVal val="#ppt_y"/>
                                          </p:val>
                                        </p:tav>
                                      </p:tavLst>
                                    </p:anim>
                                    <p:animEffect transition="in" filter="wipe(up)">
                                      <p:cBhvr>
                                        <p:cTn id="7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95" grpId="0"/>
      <p:bldP spid="103" grpId="0"/>
      <p:bldP spid="102" grpId="0"/>
      <p:bldP spid="46" grpId="0"/>
      <p:bldP spid="47" grpId="0"/>
      <p:bldP spid="48" grpId="0"/>
      <p:bldP spid="49" grpId="0"/>
      <p:bldP spid="51" grpId="0" animBg="1"/>
      <p:bldP spid="52" grpId="0" animBg="1"/>
      <p:bldP spid="92" grpId="0" animBg="1"/>
      <p:bldP spid="93" grpId="0" animBg="1"/>
      <p:bldP spid="96"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23CB8A-E110-4F8D-A45E-E8AB98CA5980}"/>
              </a:ext>
            </a:extLst>
          </p:cNvPr>
          <p:cNvPicPr>
            <a:picLocks noChangeAspect="1"/>
          </p:cNvPicPr>
          <p:nvPr/>
        </p:nvPicPr>
        <p:blipFill>
          <a:blip r:embed="rId3"/>
          <a:stretch>
            <a:fillRect/>
          </a:stretch>
        </p:blipFill>
        <p:spPr>
          <a:xfrm>
            <a:off x="526648" y="4487508"/>
            <a:ext cx="11386555" cy="2207006"/>
          </a:xfrm>
          <a:prstGeom prst="rect">
            <a:avLst/>
          </a:prstGeom>
        </p:spPr>
      </p:pic>
      <p:sp>
        <p:nvSpPr>
          <p:cNvPr id="80" name="TextBox 79">
            <a:extLst>
              <a:ext uri="{FF2B5EF4-FFF2-40B4-BE49-F238E27FC236}">
                <a16:creationId xmlns:a16="http://schemas.microsoft.com/office/drawing/2014/main" id="{07DEFF64-E7FF-4255-ABCE-50C055349CAA}"/>
              </a:ext>
            </a:extLst>
          </p:cNvPr>
          <p:cNvSpPr txBox="1"/>
          <p:nvPr/>
        </p:nvSpPr>
        <p:spPr>
          <a:xfrm>
            <a:off x="9002171" y="2604040"/>
            <a:ext cx="2930126" cy="1169551"/>
          </a:xfrm>
          <a:prstGeom prst="rect">
            <a:avLst/>
          </a:prstGeom>
          <a:noFill/>
        </p:spPr>
        <p:txBody>
          <a:bodyPr wrap="square" rtlCol="0">
            <a:spAutoFit/>
          </a:bodyPr>
          <a:lstStyle>
            <a:defPPr>
              <a:defRPr lang="en-US"/>
            </a:defPPr>
            <a:lvl1pPr lvl="0" algn="ctr" defTabSz="914016">
              <a:defRPr sz="1600">
                <a:solidFill>
                  <a:srgbClr val="1A1A1A"/>
                </a:solidFill>
                <a:latin typeface="Segoe UI Semibold" panose="020B0702040204020203" pitchFamily="34" charset="0"/>
                <a:cs typeface="Segoe UI Semibold" panose="020B0702040204020203" pitchFamily="34" charset="0"/>
              </a:defRPr>
            </a:lvl1pPr>
          </a:lstStyle>
          <a:p>
            <a:pPr marL="53975" marR="0" lvl="0" indent="-53975" algn="l" defTabSz="914016"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Semilight" panose="020B0402040204020203" pitchFamily="34" charset="0"/>
                <a:cs typeface="Segoe UI Semilight" panose="020B0402040204020203" pitchFamily="34" charset="0"/>
              </a:rPr>
              <a:t>Azure </a:t>
            </a: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Blueprints</a:t>
            </a:r>
          </a:p>
          <a:p>
            <a:pPr marL="53975" marR="0" lvl="0" indent="-53975" algn="l" defTabSz="914016"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Semilight" panose="020B0402040204020203" pitchFamily="34" charset="0"/>
                <a:cs typeface="Segoe UI Semilight" panose="020B0402040204020203" pitchFamily="34" charset="0"/>
              </a:rPr>
              <a:t>Azure </a:t>
            </a: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Security Center </a:t>
            </a:r>
            <a:endParaRPr lang="en-US" sz="1400" dirty="0">
              <a:solidFill>
                <a:schemeClr val="tx1"/>
              </a:solidFill>
              <a:latin typeface="Segoe UI Semilight" panose="020B0402040204020203" pitchFamily="34" charset="0"/>
              <a:cs typeface="Segoe UI Semilight" panose="020B0402040204020203" pitchFamily="34" charset="0"/>
            </a:endParaRPr>
          </a:p>
          <a:p>
            <a:pPr marL="53975" marR="0" lvl="0" indent="-53975" algn="l"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Azure</a:t>
            </a:r>
            <a:r>
              <a:rPr kumimoji="0" lang="en-US" sz="1400" b="0" i="0" u="none" strike="noStrike" kern="1200" cap="none" spc="0" normalizeH="0" noProof="0" dirty="0">
                <a:ln>
                  <a:noFill/>
                </a:ln>
                <a:solidFill>
                  <a:schemeClr val="tx1"/>
                </a:solidFill>
                <a:effectLst/>
                <a:uLnTx/>
                <a:uFillTx/>
                <a:latin typeface="Segoe UI Semilight" panose="020B0402040204020203" pitchFamily="34" charset="0"/>
                <a:cs typeface="Segoe UI Semilight" panose="020B0402040204020203" pitchFamily="34" charset="0"/>
              </a:rPr>
              <a:t> </a:t>
            </a: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Backup</a:t>
            </a:r>
          </a:p>
          <a:p>
            <a:pPr marL="53975" marR="0" lvl="0" indent="-53975" algn="l" defTabSz="914016"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Segoe UI Semilight" panose="020B0402040204020203" pitchFamily="34" charset="0"/>
                <a:cs typeface="Segoe UI Semilight" panose="020B0402040204020203" pitchFamily="34" charset="0"/>
              </a:rPr>
              <a:t>Azure </a:t>
            </a: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Monitor</a:t>
            </a:r>
            <a:endParaRPr lang="en-US" sz="1400" dirty="0">
              <a:solidFill>
                <a:schemeClr val="tx1"/>
              </a:solidFill>
              <a:latin typeface="Segoe UI Semilight" panose="020B0402040204020203" pitchFamily="34" charset="0"/>
              <a:cs typeface="Segoe UI Semilight" panose="020B0402040204020203" pitchFamily="34" charset="0"/>
            </a:endParaRPr>
          </a:p>
          <a:p>
            <a:pPr marL="53975" marR="0" lvl="0" indent="-53975" algn="l"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Azure</a:t>
            </a:r>
            <a:r>
              <a:rPr kumimoji="0" lang="en-US" sz="1400" b="0" i="0" u="none" strike="noStrike" kern="1200" cap="none" spc="0" normalizeH="0" noProof="0" dirty="0">
                <a:ln>
                  <a:noFill/>
                </a:ln>
                <a:solidFill>
                  <a:schemeClr val="tx1"/>
                </a:solidFill>
                <a:effectLst/>
                <a:uLnTx/>
                <a:uFillTx/>
                <a:latin typeface="Segoe UI Semilight" panose="020B0402040204020203" pitchFamily="34" charset="0"/>
                <a:cs typeface="Segoe UI Semilight" panose="020B0402040204020203" pitchFamily="34" charset="0"/>
              </a:rPr>
              <a:t> Update Management</a:t>
            </a:r>
            <a:endPar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endParaRPr>
          </a:p>
        </p:txBody>
      </p:sp>
      <p:sp>
        <p:nvSpPr>
          <p:cNvPr id="95" name="TextBox 94">
            <a:extLst>
              <a:ext uri="{FF2B5EF4-FFF2-40B4-BE49-F238E27FC236}">
                <a16:creationId xmlns:a16="http://schemas.microsoft.com/office/drawing/2014/main" id="{780F2EB9-316E-474B-8356-D0EE9758820F}"/>
              </a:ext>
            </a:extLst>
          </p:cNvPr>
          <p:cNvSpPr txBox="1"/>
          <p:nvPr/>
        </p:nvSpPr>
        <p:spPr>
          <a:xfrm>
            <a:off x="6149153" y="2638659"/>
            <a:ext cx="2468880" cy="892552"/>
          </a:xfrm>
          <a:prstGeom prst="rect">
            <a:avLst/>
          </a:prstGeom>
          <a:noFill/>
        </p:spPr>
        <p:txBody>
          <a:bodyPr wrap="square" rtlCol="0">
            <a:spAutoFit/>
          </a:bodyPr>
          <a:lstStyle>
            <a:defPPr>
              <a:defRPr lang="en-US"/>
            </a:defPPr>
            <a:lvl1pPr lvl="0" algn="ctr" defTabSz="914016">
              <a:defRPr sz="1400">
                <a:solidFill>
                  <a:schemeClr val="tx2"/>
                </a:solidFill>
                <a:latin typeface="Segoe UI" charset="0"/>
                <a:cs typeface="Segoe UI" charset="0"/>
              </a:defRPr>
            </a:lvl1pPr>
          </a:lstStyle>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Azure Cost Management</a:t>
            </a:r>
          </a:p>
          <a:p>
            <a:pPr marL="0" marR="0" lvl="0" indent="0" algn="l" defTabSz="914016" rtl="0" eaLnBrk="1" fontAlgn="auto" latinLnBrk="0" hangingPunct="1">
              <a:lnSpc>
                <a:spcPct val="100000"/>
              </a:lnSpc>
              <a:spcBef>
                <a:spcPts val="0"/>
              </a:spcBef>
              <a:spcAft>
                <a:spcPts val="600"/>
              </a:spcAft>
              <a:buClrTx/>
              <a:buSzTx/>
              <a:buFontTx/>
              <a:buNone/>
              <a:tabLst/>
              <a:defRPr/>
            </a:pPr>
            <a:r>
              <a:rPr lang="en-US" dirty="0">
                <a:solidFill>
                  <a:schemeClr val="tx1"/>
                </a:solidFill>
                <a:latin typeface="Segoe UI Semilight" panose="020B0402040204020203" pitchFamily="34" charset="0"/>
                <a:cs typeface="Segoe UI Semilight" panose="020B0402040204020203" pitchFamily="34" charset="0"/>
              </a:rPr>
              <a:t>Azure Advisor</a:t>
            </a:r>
          </a:p>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rPr>
              <a:t>Azure Policy</a:t>
            </a:r>
          </a:p>
        </p:txBody>
      </p:sp>
      <p:sp>
        <p:nvSpPr>
          <p:cNvPr id="94" name="TextBox 93">
            <a:extLst>
              <a:ext uri="{FF2B5EF4-FFF2-40B4-BE49-F238E27FC236}">
                <a16:creationId xmlns:a16="http://schemas.microsoft.com/office/drawing/2014/main" id="{6CF0D7C2-5519-4B92-9385-37A37F75F960}"/>
              </a:ext>
            </a:extLst>
          </p:cNvPr>
          <p:cNvSpPr txBox="1"/>
          <p:nvPr/>
        </p:nvSpPr>
        <p:spPr>
          <a:xfrm>
            <a:off x="3329368" y="4093375"/>
            <a:ext cx="2601817" cy="307777"/>
          </a:xfrm>
          <a:prstGeom prst="rect">
            <a:avLst/>
          </a:prstGeom>
        </p:spPr>
        <p:txBody>
          <a:bodyPr wrap="square">
            <a:spAutoFit/>
          </a:bodyPr>
          <a:lstStyle>
            <a:defPPr>
              <a:defRPr lang="en-US"/>
            </a:defPPr>
            <a:lvl1pPr marR="0" lvl="0" indent="0" algn="ctr" defTabSz="914016" fontAlgn="auto">
              <a:lnSpc>
                <a:spcPct val="100000"/>
              </a:lnSpc>
              <a:spcBef>
                <a:spcPts val="0"/>
              </a:spcBef>
              <a:spcAft>
                <a:spcPts val="0"/>
              </a:spcAft>
              <a:buClrTx/>
              <a:buSzTx/>
              <a:buFontTx/>
              <a:buNone/>
              <a:tabLst/>
              <a:defRPr sz="1600">
                <a:solidFill>
                  <a:srgbClr val="1A1A1A"/>
                </a:solidFill>
                <a:latin typeface="Segoe UI Semibold" panose="020B0702040204020203" pitchFamily="34" charset="0"/>
                <a:cs typeface="Segoe UI Semibold" panose="020B0702040204020203" pitchFamily="34"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Segoe UI Semilight" panose="020B0402040204020203" pitchFamily="34" charset="0"/>
              <a:cs typeface="Segoe UI Semilight" panose="020B0402040204020203" pitchFamily="34" charset="0"/>
            </a:endParaRPr>
          </a:p>
        </p:txBody>
      </p:sp>
      <p:sp>
        <p:nvSpPr>
          <p:cNvPr id="103" name="Rectangle 102">
            <a:extLst>
              <a:ext uri="{FF2B5EF4-FFF2-40B4-BE49-F238E27FC236}">
                <a16:creationId xmlns:a16="http://schemas.microsoft.com/office/drawing/2014/main" id="{A9E3B57E-D978-45D8-A421-56A11682DD96}"/>
              </a:ext>
            </a:extLst>
          </p:cNvPr>
          <p:cNvSpPr/>
          <p:nvPr/>
        </p:nvSpPr>
        <p:spPr>
          <a:xfrm>
            <a:off x="3329368" y="2605283"/>
            <a:ext cx="2169643" cy="1908215"/>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Semilight" panose="020B0402040204020203" pitchFamily="34" charset="0"/>
                <a:cs typeface="Segoe UI Semilight" panose="020B0402040204020203" pitchFamily="34" charset="0"/>
              </a:rPr>
              <a:t>Azure Migrate</a:t>
            </a:r>
          </a:p>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Semilight" panose="020B0402040204020203" pitchFamily="34" charset="0"/>
                <a:cs typeface="Segoe UI Semilight" panose="020B0402040204020203" pitchFamily="34" charset="0"/>
              </a:rPr>
              <a:t>Azure Site Recovery (ASR)</a:t>
            </a:r>
          </a:p>
          <a:p>
            <a:pPr defTabSz="914016">
              <a:spcAft>
                <a:spcPts val="600"/>
              </a:spcAft>
              <a:defRPr/>
            </a:pPr>
            <a:r>
              <a:rPr lang="en-US" sz="1400" dirty="0">
                <a:latin typeface="Segoe UI Semilight" panose="020B0402040204020203" pitchFamily="34" charset="0"/>
                <a:cs typeface="Segoe UI Semilight" panose="020B0402040204020203" pitchFamily="34" charset="0"/>
              </a:rPr>
              <a:t>App Service Migration Assistant</a:t>
            </a:r>
          </a:p>
          <a:p>
            <a:pPr defTabSz="914016">
              <a:spcAft>
                <a:spcPts val="600"/>
              </a:spcAft>
              <a:defRPr/>
            </a:pPr>
            <a:r>
              <a:rPr lang="en-US" sz="1400" dirty="0">
                <a:latin typeface="Segoe UI Semilight" panose="020B0402040204020203" pitchFamily="34" charset="0"/>
                <a:cs typeface="Segoe UI Semilight" panose="020B0402040204020203" pitchFamily="34" charset="0"/>
              </a:rPr>
              <a:t>Azure Database Migration Service</a:t>
            </a:r>
          </a:p>
          <a:p>
            <a:pPr defTabSz="914016">
              <a:spcAft>
                <a:spcPts val="600"/>
              </a:spcAft>
              <a:defRPr/>
            </a:pPr>
            <a:r>
              <a:rPr lang="en-US" sz="1400" dirty="0">
                <a:latin typeface="Segoe UI Semilight" panose="020B0402040204020203" pitchFamily="34" charset="0"/>
                <a:cs typeface="Segoe UI Semilight" panose="020B0402040204020203" pitchFamily="34" charset="0"/>
              </a:rPr>
              <a:t>Azure Data Box</a:t>
            </a:r>
          </a:p>
        </p:txBody>
      </p:sp>
      <p:sp>
        <p:nvSpPr>
          <p:cNvPr id="102" name="Rectangle 101">
            <a:extLst>
              <a:ext uri="{FF2B5EF4-FFF2-40B4-BE49-F238E27FC236}">
                <a16:creationId xmlns:a16="http://schemas.microsoft.com/office/drawing/2014/main" id="{E3A831F2-FB7C-4E76-8C25-3BB9CE628BAC}"/>
              </a:ext>
            </a:extLst>
          </p:cNvPr>
          <p:cNvSpPr/>
          <p:nvPr/>
        </p:nvSpPr>
        <p:spPr>
          <a:xfrm>
            <a:off x="355955" y="2613956"/>
            <a:ext cx="2601817" cy="1908215"/>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Semilight" panose="020B0402040204020203" pitchFamily="34" charset="0"/>
                <a:cs typeface="Segoe UI Semilight" panose="020B0402040204020203" pitchFamily="34" charset="0"/>
              </a:rPr>
              <a:t>Azure Migrate</a:t>
            </a:r>
          </a:p>
          <a:p>
            <a:pPr defTabSz="914016">
              <a:spcAft>
                <a:spcPts val="600"/>
              </a:spcAft>
              <a:defRPr/>
            </a:pPr>
            <a:r>
              <a:rPr lang="en-US" sz="1400" dirty="0">
                <a:latin typeface="Segoe UI Semilight" panose="020B0402040204020203" pitchFamily="34" charset="0"/>
                <a:cs typeface="Segoe UI Semilight" panose="020B0402040204020203" pitchFamily="34" charset="0"/>
              </a:rPr>
              <a:t>App Service Migration Assistant</a:t>
            </a:r>
          </a:p>
          <a:p>
            <a:pPr defTabSz="914016">
              <a:spcAft>
                <a:spcPts val="600"/>
              </a:spcAft>
              <a:defRPr/>
            </a:pPr>
            <a:r>
              <a:rPr lang="en-US" sz="1400" dirty="0">
                <a:latin typeface="Segoe UI Semilight" panose="020B0402040204020203" pitchFamily="34" charset="0"/>
                <a:cs typeface="Segoe UI Semilight" panose="020B0402040204020203" pitchFamily="34" charset="0"/>
              </a:rPr>
              <a:t>Data Migration Assistant (DMA)</a:t>
            </a:r>
          </a:p>
          <a:p>
            <a:pPr defTabSz="914016">
              <a:spcAft>
                <a:spcPts val="600"/>
              </a:spcAft>
              <a:defRPr/>
            </a:pPr>
            <a:r>
              <a:rPr lang="en-US" sz="1400" dirty="0">
                <a:latin typeface="Segoe UI Semilight" panose="020B0402040204020203" pitchFamily="34" charset="0"/>
                <a:cs typeface="Segoe UI Semilight" panose="020B0402040204020203" pitchFamily="34" charset="0"/>
              </a:rPr>
              <a:t>SQL Server Migration Assistant (SSMA)</a:t>
            </a:r>
          </a:p>
          <a:p>
            <a:pPr defTabSz="914016">
              <a:spcAft>
                <a:spcPts val="600"/>
              </a:spcAft>
              <a:defRPr/>
            </a:pPr>
            <a:r>
              <a:rPr lang="en-US" sz="1400" dirty="0">
                <a:latin typeface="Segoe UI Semilight" panose="020B0402040204020203" pitchFamily="34" charset="0"/>
                <a:cs typeface="Segoe UI Semilight" panose="020B0402040204020203" pitchFamily="34" charset="0"/>
              </a:rPr>
              <a:t>Movere</a:t>
            </a:r>
          </a:p>
        </p:txBody>
      </p:sp>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a:xfrm>
            <a:off x="588263" y="384048"/>
            <a:ext cx="9582912" cy="553998"/>
          </a:xfrm>
        </p:spPr>
        <p:txBody>
          <a:bodyPr/>
          <a:lstStyle/>
          <a:p>
            <a:r>
              <a:rPr lang="en-US" dirty="0">
                <a:solidFill>
                  <a:schemeClr val="tx1"/>
                </a:solidFill>
              </a:rPr>
              <a:t>Migration Phases and Tools</a:t>
            </a:r>
          </a:p>
        </p:txBody>
      </p:sp>
      <p:sp>
        <p:nvSpPr>
          <p:cNvPr id="46" name="TextBox 45">
            <a:extLst>
              <a:ext uri="{FF2B5EF4-FFF2-40B4-BE49-F238E27FC236}">
                <a16:creationId xmlns:a16="http://schemas.microsoft.com/office/drawing/2014/main" id="{C3BA225B-5587-46A1-BDC3-7A355CD18595}"/>
              </a:ext>
            </a:extLst>
          </p:cNvPr>
          <p:cNvSpPr txBox="1"/>
          <p:nvPr/>
        </p:nvSpPr>
        <p:spPr>
          <a:xfrm>
            <a:off x="747058" y="2285839"/>
            <a:ext cx="909806"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Assess </a:t>
            </a:r>
          </a:p>
        </p:txBody>
      </p:sp>
      <p:sp>
        <p:nvSpPr>
          <p:cNvPr id="47" name="TextBox 46">
            <a:extLst>
              <a:ext uri="{FF2B5EF4-FFF2-40B4-BE49-F238E27FC236}">
                <a16:creationId xmlns:a16="http://schemas.microsoft.com/office/drawing/2014/main" id="{88E67543-4F9C-4147-9791-8E822FC52AFF}"/>
              </a:ext>
            </a:extLst>
          </p:cNvPr>
          <p:cNvSpPr txBox="1"/>
          <p:nvPr/>
        </p:nvSpPr>
        <p:spPr>
          <a:xfrm>
            <a:off x="3199800" y="2337221"/>
            <a:ext cx="1838227"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Migrate</a:t>
            </a:r>
          </a:p>
        </p:txBody>
      </p:sp>
      <p:sp>
        <p:nvSpPr>
          <p:cNvPr id="48" name="TextBox 47">
            <a:extLst>
              <a:ext uri="{FF2B5EF4-FFF2-40B4-BE49-F238E27FC236}">
                <a16:creationId xmlns:a16="http://schemas.microsoft.com/office/drawing/2014/main" id="{5DB8054C-33E0-45EA-8101-27C19D42B23D}"/>
              </a:ext>
            </a:extLst>
          </p:cNvPr>
          <p:cNvSpPr txBox="1"/>
          <p:nvPr/>
        </p:nvSpPr>
        <p:spPr>
          <a:xfrm>
            <a:off x="5778680" y="2337221"/>
            <a:ext cx="234368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Optimize </a:t>
            </a:r>
          </a:p>
        </p:txBody>
      </p:sp>
      <p:sp>
        <p:nvSpPr>
          <p:cNvPr id="49" name="TextBox 48">
            <a:extLst>
              <a:ext uri="{FF2B5EF4-FFF2-40B4-BE49-F238E27FC236}">
                <a16:creationId xmlns:a16="http://schemas.microsoft.com/office/drawing/2014/main" id="{2247B7F9-DDD1-4636-B7EC-E724DF0A0FF4}"/>
              </a:ext>
            </a:extLst>
          </p:cNvPr>
          <p:cNvSpPr txBox="1"/>
          <p:nvPr/>
        </p:nvSpPr>
        <p:spPr>
          <a:xfrm>
            <a:off x="9046874" y="2337221"/>
            <a:ext cx="2183904"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Secure and manage</a:t>
            </a:r>
          </a:p>
        </p:txBody>
      </p:sp>
      <p:sp>
        <p:nvSpPr>
          <p:cNvPr id="51" name="Arrow: Chevron 50">
            <a:extLst>
              <a:ext uri="{FF2B5EF4-FFF2-40B4-BE49-F238E27FC236}">
                <a16:creationId xmlns:a16="http://schemas.microsoft.com/office/drawing/2014/main" id="{61C2C99B-B59D-4F21-B473-17BCCD367D55}"/>
              </a:ext>
            </a:extLst>
          </p:cNvPr>
          <p:cNvSpPr/>
          <p:nvPr/>
        </p:nvSpPr>
        <p:spPr bwMode="auto">
          <a:xfrm>
            <a:off x="2621673" y="1756147"/>
            <a:ext cx="286363" cy="439807"/>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2" name="Arrow: Chevron 51">
            <a:extLst>
              <a:ext uri="{FF2B5EF4-FFF2-40B4-BE49-F238E27FC236}">
                <a16:creationId xmlns:a16="http://schemas.microsoft.com/office/drawing/2014/main" id="{A4C2A777-9231-4909-818B-7818833B0675}"/>
              </a:ext>
            </a:extLst>
          </p:cNvPr>
          <p:cNvSpPr/>
          <p:nvPr/>
        </p:nvSpPr>
        <p:spPr bwMode="auto">
          <a:xfrm>
            <a:off x="5643371" y="1812687"/>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3" name="Group 100">
            <a:extLst>
              <a:ext uri="{FF2B5EF4-FFF2-40B4-BE49-F238E27FC236}">
                <a16:creationId xmlns:a16="http://schemas.microsoft.com/office/drawing/2014/main" id="{C96C3764-E9DC-4776-9354-803AF0D01C32}"/>
              </a:ext>
            </a:extLst>
          </p:cNvPr>
          <p:cNvGrpSpPr>
            <a:grpSpLocks noChangeAspect="1"/>
          </p:cNvGrpSpPr>
          <p:nvPr/>
        </p:nvGrpSpPr>
        <p:grpSpPr bwMode="auto">
          <a:xfrm>
            <a:off x="767155" y="1560152"/>
            <a:ext cx="715323" cy="712615"/>
            <a:chOff x="1887" y="3001"/>
            <a:chExt cx="264" cy="263"/>
          </a:xfrm>
        </p:grpSpPr>
        <p:sp>
          <p:nvSpPr>
            <p:cNvPr id="54" name="Freeform 101">
              <a:extLst>
                <a:ext uri="{FF2B5EF4-FFF2-40B4-BE49-F238E27FC236}">
                  <a16:creationId xmlns:a16="http://schemas.microsoft.com/office/drawing/2014/main" id="{978837D5-AE12-40A3-8E82-AC658AE1AEC5}"/>
                </a:ext>
              </a:extLst>
            </p:cNvPr>
            <p:cNvSpPr>
              <a:spLocks/>
            </p:cNvSpPr>
            <p:nvPr/>
          </p:nvSpPr>
          <p:spPr bwMode="auto">
            <a:xfrm>
              <a:off x="1970" y="3001"/>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1C6982"/>
            </a:solidFill>
            <a:ln w="0">
              <a:solidFill>
                <a:srgbClr val="1C698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102">
              <a:extLst>
                <a:ext uri="{FF2B5EF4-FFF2-40B4-BE49-F238E27FC236}">
                  <a16:creationId xmlns:a16="http://schemas.microsoft.com/office/drawing/2014/main" id="{0ECE8131-5722-4572-92C7-1D5FB0EF1766}"/>
                </a:ext>
              </a:extLst>
            </p:cNvPr>
            <p:cNvSpPr>
              <a:spLocks/>
            </p:cNvSpPr>
            <p:nvPr/>
          </p:nvSpPr>
          <p:spPr bwMode="auto">
            <a:xfrm>
              <a:off x="1887" y="3149"/>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1C6982"/>
            </a:solidFill>
            <a:ln w="0">
              <a:solidFill>
                <a:srgbClr val="1C698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103">
              <a:extLst>
                <a:ext uri="{FF2B5EF4-FFF2-40B4-BE49-F238E27FC236}">
                  <a16:creationId xmlns:a16="http://schemas.microsoft.com/office/drawing/2014/main" id="{EA919EC2-7E75-4218-B0BC-4DCC21CA667E}"/>
                </a:ext>
              </a:extLst>
            </p:cNvPr>
            <p:cNvSpPr>
              <a:spLocks/>
            </p:cNvSpPr>
            <p:nvPr/>
          </p:nvSpPr>
          <p:spPr bwMode="auto">
            <a:xfrm>
              <a:off x="1986" y="3017"/>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rgbClr val="1C698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9DE767F7-942E-48E0-9CA2-D579050DC979}"/>
              </a:ext>
            </a:extLst>
          </p:cNvPr>
          <p:cNvGrpSpPr/>
          <p:nvPr/>
        </p:nvGrpSpPr>
        <p:grpSpPr>
          <a:xfrm>
            <a:off x="6615093" y="1543422"/>
            <a:ext cx="670854" cy="552466"/>
            <a:chOff x="10082121" y="5760490"/>
            <a:chExt cx="536745" cy="442025"/>
          </a:xfrm>
        </p:grpSpPr>
        <p:sp>
          <p:nvSpPr>
            <p:cNvPr id="61" name="Freeform 1403">
              <a:extLst>
                <a:ext uri="{FF2B5EF4-FFF2-40B4-BE49-F238E27FC236}">
                  <a16:creationId xmlns:a16="http://schemas.microsoft.com/office/drawing/2014/main" id="{725E60F4-765A-4F1E-9B9A-EDB1C2FF7134}"/>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1404">
              <a:extLst>
                <a:ext uri="{FF2B5EF4-FFF2-40B4-BE49-F238E27FC236}">
                  <a16:creationId xmlns:a16="http://schemas.microsoft.com/office/drawing/2014/main" id="{50664C29-4550-43DD-8460-9874CE322FA8}"/>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1405">
              <a:extLst>
                <a:ext uri="{FF2B5EF4-FFF2-40B4-BE49-F238E27FC236}">
                  <a16:creationId xmlns:a16="http://schemas.microsoft.com/office/drawing/2014/main" id="{B1F6A447-5E3B-491D-8462-FE1630F323EC}"/>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1406">
              <a:extLst>
                <a:ext uri="{FF2B5EF4-FFF2-40B4-BE49-F238E27FC236}">
                  <a16:creationId xmlns:a16="http://schemas.microsoft.com/office/drawing/2014/main" id="{993B9611-2F86-4162-9FF8-4C8E4FCCE401}"/>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1407">
              <a:extLst>
                <a:ext uri="{FF2B5EF4-FFF2-40B4-BE49-F238E27FC236}">
                  <a16:creationId xmlns:a16="http://schemas.microsoft.com/office/drawing/2014/main" id="{7768F1CE-273E-40FA-A34A-6EE63373AED3}"/>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1408">
              <a:extLst>
                <a:ext uri="{FF2B5EF4-FFF2-40B4-BE49-F238E27FC236}">
                  <a16:creationId xmlns:a16="http://schemas.microsoft.com/office/drawing/2014/main" id="{D36F7F97-7F69-4C72-8AB6-F4A48467F936}"/>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rgbClr val="F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D1E9B83B-FCEC-42A5-BAAB-9F9A344B1C0D}"/>
              </a:ext>
            </a:extLst>
          </p:cNvPr>
          <p:cNvGrpSpPr/>
          <p:nvPr/>
        </p:nvGrpSpPr>
        <p:grpSpPr>
          <a:xfrm>
            <a:off x="9774863" y="1473469"/>
            <a:ext cx="692371" cy="692371"/>
            <a:chOff x="8296082" y="2896589"/>
            <a:chExt cx="692371" cy="692371"/>
          </a:xfrm>
        </p:grpSpPr>
        <p:sp>
          <p:nvSpPr>
            <p:cNvPr id="90" name="Freeform 1054">
              <a:extLst>
                <a:ext uri="{FF2B5EF4-FFF2-40B4-BE49-F238E27FC236}">
                  <a16:creationId xmlns:a16="http://schemas.microsoft.com/office/drawing/2014/main" id="{82898A9F-B439-4EA8-961E-B6BA33AA3F1F}"/>
                </a:ext>
              </a:extLst>
            </p:cNvPr>
            <p:cNvSpPr>
              <a:spLocks noEditPoints="1"/>
            </p:cNvSpPr>
            <p:nvPr/>
          </p:nvSpPr>
          <p:spPr bwMode="auto">
            <a:xfrm>
              <a:off x="8296082" y="2896589"/>
              <a:ext cx="692371" cy="692371"/>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5">
              <a:extLst>
                <a:ext uri="{FF2B5EF4-FFF2-40B4-BE49-F238E27FC236}">
                  <a16:creationId xmlns:a16="http://schemas.microsoft.com/office/drawing/2014/main" id="{B94BD3E2-2195-485C-9934-D1F2260E9AC3}"/>
                </a:ext>
              </a:extLst>
            </p:cNvPr>
            <p:cNvSpPr>
              <a:spLocks noEditPoints="1"/>
            </p:cNvSpPr>
            <p:nvPr/>
          </p:nvSpPr>
          <p:spPr bwMode="auto">
            <a:xfrm>
              <a:off x="8583105" y="3183612"/>
              <a:ext cx="118325" cy="118325"/>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rgbClr val="1C698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92" name="Arrow: Chevron 91">
            <a:extLst>
              <a:ext uri="{FF2B5EF4-FFF2-40B4-BE49-F238E27FC236}">
                <a16:creationId xmlns:a16="http://schemas.microsoft.com/office/drawing/2014/main" id="{B0551140-A43E-4B8C-8D38-641ED97A08D9}"/>
              </a:ext>
            </a:extLst>
          </p:cNvPr>
          <p:cNvSpPr/>
          <p:nvPr/>
        </p:nvSpPr>
        <p:spPr bwMode="auto">
          <a:xfrm>
            <a:off x="8692675" y="181038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3" name="Arrow: Chevron 92">
            <a:extLst>
              <a:ext uri="{FF2B5EF4-FFF2-40B4-BE49-F238E27FC236}">
                <a16:creationId xmlns:a16="http://schemas.microsoft.com/office/drawing/2014/main" id="{41DC9A3A-8BE3-4F49-B801-2112F22E609D}"/>
              </a:ext>
            </a:extLst>
          </p:cNvPr>
          <p:cNvSpPr/>
          <p:nvPr/>
        </p:nvSpPr>
        <p:spPr bwMode="auto">
          <a:xfrm flipH="1">
            <a:off x="8270644" y="1810380"/>
            <a:ext cx="286363" cy="439807"/>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6" name="Send" title="Icon of a paper airplane">
            <a:extLst>
              <a:ext uri="{FF2B5EF4-FFF2-40B4-BE49-F238E27FC236}">
                <a16:creationId xmlns:a16="http://schemas.microsoft.com/office/drawing/2014/main" id="{807CB98D-76FE-42C8-9A57-0AB8913A9453}"/>
              </a:ext>
            </a:extLst>
          </p:cNvPr>
          <p:cNvSpPr>
            <a:spLocks noChangeAspect="1" noEditPoints="1"/>
          </p:cNvSpPr>
          <p:nvPr/>
        </p:nvSpPr>
        <p:spPr bwMode="auto">
          <a:xfrm>
            <a:off x="3816214" y="1653364"/>
            <a:ext cx="733011" cy="490430"/>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22225" cap="sq">
            <a:solidFill>
              <a:srgbClr val="1C698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aphicFrame>
        <p:nvGraphicFramePr>
          <p:cNvPr id="4" name="Diagram 3">
            <a:extLst>
              <a:ext uri="{FF2B5EF4-FFF2-40B4-BE49-F238E27FC236}">
                <a16:creationId xmlns:a16="http://schemas.microsoft.com/office/drawing/2014/main" id="{978B6900-B538-49B2-9E52-CF2368089E55}"/>
              </a:ext>
            </a:extLst>
          </p:cNvPr>
          <p:cNvGraphicFramePr/>
          <p:nvPr>
            <p:extLst>
              <p:ext uri="{D42A27DB-BD31-4B8C-83A1-F6EECF244321}">
                <p14:modId xmlns:p14="http://schemas.microsoft.com/office/powerpoint/2010/main" val="2101030173"/>
              </p:ext>
            </p:extLst>
          </p:nvPr>
        </p:nvGraphicFramePr>
        <p:xfrm>
          <a:off x="278797" y="810229"/>
          <a:ext cx="11634405" cy="22070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Diagram 4">
            <a:extLst>
              <a:ext uri="{FF2B5EF4-FFF2-40B4-BE49-F238E27FC236}">
                <a16:creationId xmlns:a16="http://schemas.microsoft.com/office/drawing/2014/main" id="{B763AB49-4A2B-42D3-B1F0-A488AB8F3D23}"/>
              </a:ext>
            </a:extLst>
          </p:cNvPr>
          <p:cNvGraphicFramePr/>
          <p:nvPr>
            <p:extLst>
              <p:ext uri="{D42A27DB-BD31-4B8C-83A1-F6EECF244321}">
                <p14:modId xmlns:p14="http://schemas.microsoft.com/office/powerpoint/2010/main" val="1893854327"/>
              </p:ext>
            </p:extLst>
          </p:nvPr>
        </p:nvGraphicFramePr>
        <p:xfrm>
          <a:off x="1579371" y="2633619"/>
          <a:ext cx="8128000" cy="20743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8044736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par>
                          <p:cTn id="11" fill="hold">
                            <p:stCondLst>
                              <p:cond delay="500"/>
                            </p:stCondLst>
                            <p:childTnLst>
                              <p:par>
                                <p:cTn id="12" presetID="12" presetClass="entr" presetSubtype="4" fill="hold" grpId="0" nodeType="after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additive="base">
                                        <p:cTn id="14" dur="500"/>
                                        <p:tgtEl>
                                          <p:spTgt spid="102"/>
                                        </p:tgtEl>
                                        <p:attrNameLst>
                                          <p:attrName>ppt_y</p:attrName>
                                        </p:attrNameLst>
                                      </p:cBhvr>
                                      <p:tavLst>
                                        <p:tav tm="0">
                                          <p:val>
                                            <p:strVal val="#ppt_y+#ppt_h*1.125000"/>
                                          </p:val>
                                        </p:tav>
                                        <p:tav tm="100000">
                                          <p:val>
                                            <p:strVal val="#ppt_y"/>
                                          </p:val>
                                        </p:tav>
                                      </p:tavLst>
                                    </p:anim>
                                    <p:animEffect transition="in" filter="wipe(up)">
                                      <p:cBhvr>
                                        <p:cTn id="15" dur="500"/>
                                        <p:tgtEl>
                                          <p:spTgt spid="10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500"/>
                                        <p:tgtEl>
                                          <p:spTgt spid="51"/>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96"/>
                                        </p:tgtEl>
                                        <p:attrNameLst>
                                          <p:attrName>style.visibility</p:attrName>
                                        </p:attrNameLst>
                                      </p:cBhvr>
                                      <p:to>
                                        <p:strVal val="visible"/>
                                      </p:to>
                                    </p:set>
                                    <p:animEffect transition="in" filter="fade">
                                      <p:cBhvr>
                                        <p:cTn id="24" dur="500"/>
                                        <p:tgtEl>
                                          <p:spTgt spid="9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1000"/>
                            </p:stCondLst>
                            <p:childTnLst>
                              <p:par>
                                <p:cTn id="29" presetID="12" presetClass="entr" presetSubtype="4" fill="hold" grpId="0" nodeType="afterEffect">
                                  <p:stCondLst>
                                    <p:cond delay="0"/>
                                  </p:stCondLst>
                                  <p:childTnLst>
                                    <p:set>
                                      <p:cBhvr>
                                        <p:cTn id="30" dur="1" fill="hold">
                                          <p:stCondLst>
                                            <p:cond delay="0"/>
                                          </p:stCondLst>
                                        </p:cTn>
                                        <p:tgtEl>
                                          <p:spTgt spid="103"/>
                                        </p:tgtEl>
                                        <p:attrNameLst>
                                          <p:attrName>style.visibility</p:attrName>
                                        </p:attrNameLst>
                                      </p:cBhvr>
                                      <p:to>
                                        <p:strVal val="visible"/>
                                      </p:to>
                                    </p:set>
                                    <p:anim calcmode="lin" valueType="num">
                                      <p:cBhvr additive="base">
                                        <p:cTn id="31" dur="500"/>
                                        <p:tgtEl>
                                          <p:spTgt spid="103"/>
                                        </p:tgtEl>
                                        <p:attrNameLst>
                                          <p:attrName>ppt_y</p:attrName>
                                        </p:attrNameLst>
                                      </p:cBhvr>
                                      <p:tavLst>
                                        <p:tav tm="0">
                                          <p:val>
                                            <p:strVal val="#ppt_y+#ppt_h*1.125000"/>
                                          </p:val>
                                        </p:tav>
                                        <p:tav tm="100000">
                                          <p:val>
                                            <p:strVal val="#ppt_y"/>
                                          </p:val>
                                        </p:tav>
                                      </p:tavLst>
                                    </p:anim>
                                    <p:animEffect transition="in" filter="wipe(up)">
                                      <p:cBhvr>
                                        <p:cTn id="32" dur="500"/>
                                        <p:tgtEl>
                                          <p:spTgt spid="10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left)">
                                      <p:cBhvr>
                                        <p:cTn id="37" dur="500"/>
                                        <p:tgtEl>
                                          <p:spTgt spid="52"/>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fade">
                                      <p:cBhvr>
                                        <p:cTn id="41" dur="500"/>
                                        <p:tgtEl>
                                          <p:spTgt spid="5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childTnLst>
                          </p:cTn>
                        </p:par>
                        <p:par>
                          <p:cTn id="45" fill="hold">
                            <p:stCondLst>
                              <p:cond delay="1000"/>
                            </p:stCondLst>
                            <p:childTnLst>
                              <p:par>
                                <p:cTn id="46" presetID="12" presetClass="entr" presetSubtype="4" fill="hold" grpId="0" nodeType="afterEffect">
                                  <p:stCondLst>
                                    <p:cond delay="0"/>
                                  </p:stCondLst>
                                  <p:childTnLst>
                                    <p:set>
                                      <p:cBhvr>
                                        <p:cTn id="47" dur="1" fill="hold">
                                          <p:stCondLst>
                                            <p:cond delay="0"/>
                                          </p:stCondLst>
                                        </p:cTn>
                                        <p:tgtEl>
                                          <p:spTgt spid="95"/>
                                        </p:tgtEl>
                                        <p:attrNameLst>
                                          <p:attrName>style.visibility</p:attrName>
                                        </p:attrNameLst>
                                      </p:cBhvr>
                                      <p:to>
                                        <p:strVal val="visible"/>
                                      </p:to>
                                    </p:set>
                                    <p:anim calcmode="lin" valueType="num">
                                      <p:cBhvr additive="base">
                                        <p:cTn id="48" dur="500"/>
                                        <p:tgtEl>
                                          <p:spTgt spid="95"/>
                                        </p:tgtEl>
                                        <p:attrNameLst>
                                          <p:attrName>ppt_y</p:attrName>
                                        </p:attrNameLst>
                                      </p:cBhvr>
                                      <p:tavLst>
                                        <p:tav tm="0">
                                          <p:val>
                                            <p:strVal val="#ppt_y+#ppt_h*1.125000"/>
                                          </p:val>
                                        </p:tav>
                                        <p:tav tm="100000">
                                          <p:val>
                                            <p:strVal val="#ppt_y"/>
                                          </p:val>
                                        </p:tav>
                                      </p:tavLst>
                                    </p:anim>
                                    <p:animEffect transition="in" filter="wipe(up)">
                                      <p:cBhvr>
                                        <p:cTn id="49" dur="500"/>
                                        <p:tgtEl>
                                          <p:spTgt spid="9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wipe(right)">
                                      <p:cBhvr>
                                        <p:cTn id="54" dur="500"/>
                                        <p:tgtEl>
                                          <p:spTgt spid="93"/>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wipe(left)">
                                      <p:cBhvr>
                                        <p:cTn id="57" dur="500"/>
                                        <p:tgtEl>
                                          <p:spTgt spid="92"/>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89"/>
                                        </p:tgtEl>
                                        <p:attrNameLst>
                                          <p:attrName>style.visibility</p:attrName>
                                        </p:attrNameLst>
                                      </p:cBhvr>
                                      <p:to>
                                        <p:strVal val="visible"/>
                                      </p:to>
                                    </p:set>
                                    <p:animEffect transition="in" filter="fade">
                                      <p:cBhvr>
                                        <p:cTn id="61" dur="500"/>
                                        <p:tgtEl>
                                          <p:spTgt spid="8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childTnLst>
                          </p:cTn>
                        </p:par>
                        <p:par>
                          <p:cTn id="65" fill="hold">
                            <p:stCondLst>
                              <p:cond delay="1000"/>
                            </p:stCondLst>
                            <p:childTnLst>
                              <p:par>
                                <p:cTn id="66" presetID="12" presetClass="entr" presetSubtype="4" fill="hold" grpId="0" nodeType="afterEffect">
                                  <p:stCondLst>
                                    <p:cond delay="0"/>
                                  </p:stCondLst>
                                  <p:childTnLst>
                                    <p:set>
                                      <p:cBhvr>
                                        <p:cTn id="67" dur="1" fill="hold">
                                          <p:stCondLst>
                                            <p:cond delay="0"/>
                                          </p:stCondLst>
                                        </p:cTn>
                                        <p:tgtEl>
                                          <p:spTgt spid="80"/>
                                        </p:tgtEl>
                                        <p:attrNameLst>
                                          <p:attrName>style.visibility</p:attrName>
                                        </p:attrNameLst>
                                      </p:cBhvr>
                                      <p:to>
                                        <p:strVal val="visible"/>
                                      </p:to>
                                    </p:set>
                                    <p:anim calcmode="lin" valueType="num">
                                      <p:cBhvr additive="base">
                                        <p:cTn id="68" dur="500"/>
                                        <p:tgtEl>
                                          <p:spTgt spid="80"/>
                                        </p:tgtEl>
                                        <p:attrNameLst>
                                          <p:attrName>ppt_y</p:attrName>
                                        </p:attrNameLst>
                                      </p:cBhvr>
                                      <p:tavLst>
                                        <p:tav tm="0">
                                          <p:val>
                                            <p:strVal val="#ppt_y+#ppt_h*1.125000"/>
                                          </p:val>
                                        </p:tav>
                                        <p:tav tm="100000">
                                          <p:val>
                                            <p:strVal val="#ppt_y"/>
                                          </p:val>
                                        </p:tav>
                                      </p:tavLst>
                                    </p:anim>
                                    <p:animEffect transition="in" filter="wipe(up)">
                                      <p:cBhvr>
                                        <p:cTn id="69"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95" grpId="0"/>
      <p:bldP spid="103" grpId="0"/>
      <p:bldP spid="102" grpId="0"/>
      <p:bldP spid="46" grpId="0"/>
      <p:bldP spid="47" grpId="0"/>
      <p:bldP spid="48" grpId="0"/>
      <p:bldP spid="49" grpId="0"/>
      <p:bldP spid="51" grpId="0" animBg="1"/>
      <p:bldP spid="52" grpId="0" animBg="1"/>
      <p:bldP spid="92" grpId="0" animBg="1"/>
      <p:bldP spid="93" grpId="0" animBg="1"/>
      <p:bldP spid="9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33C09F-03DA-45EF-8933-5D5D09DB372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221211"/>
            <a:ext cx="12192000" cy="4415578"/>
          </a:xfrm>
          <a:prstGeom prst="rect">
            <a:avLst/>
          </a:prstGeom>
        </p:spPr>
      </p:pic>
      <p:sp>
        <p:nvSpPr>
          <p:cNvPr id="2" name="Title 1">
            <a:extLst>
              <a:ext uri="{FF2B5EF4-FFF2-40B4-BE49-F238E27FC236}">
                <a16:creationId xmlns:a16="http://schemas.microsoft.com/office/drawing/2014/main" id="{5AD88E85-9267-473D-AC44-F244C7217AE4}"/>
              </a:ext>
            </a:extLst>
          </p:cNvPr>
          <p:cNvSpPr>
            <a:spLocks noGrp="1"/>
          </p:cNvSpPr>
          <p:nvPr>
            <p:ph type="title"/>
          </p:nvPr>
        </p:nvSpPr>
        <p:spPr/>
        <p:txBody>
          <a:bodyPr/>
          <a:lstStyle/>
          <a:p>
            <a:r>
              <a:rPr lang="en-IE" dirty="0"/>
              <a:t>Azure Migration </a:t>
            </a:r>
            <a:r>
              <a:rPr lang="en-US" dirty="0"/>
              <a:t>Center</a:t>
            </a:r>
          </a:p>
        </p:txBody>
      </p:sp>
      <p:sp>
        <p:nvSpPr>
          <p:cNvPr id="7" name="Text Placeholder 6">
            <a:extLst>
              <a:ext uri="{FF2B5EF4-FFF2-40B4-BE49-F238E27FC236}">
                <a16:creationId xmlns:a16="http://schemas.microsoft.com/office/drawing/2014/main" id="{BD3C760B-3A91-4A69-8F90-3987C4DAECA4}"/>
              </a:ext>
            </a:extLst>
          </p:cNvPr>
          <p:cNvSpPr>
            <a:spLocks noGrp="1"/>
          </p:cNvSpPr>
          <p:nvPr>
            <p:ph type="body" sz="quarter" idx="11"/>
          </p:nvPr>
        </p:nvSpPr>
        <p:spPr/>
        <p:txBody>
          <a:bodyPr/>
          <a:lstStyle/>
          <a:p>
            <a:r>
              <a:rPr lang="en-US" dirty="0">
                <a:hlinkClick r:id="rId4">
                  <a:extLst>
                    <a:ext uri="{A12FA001-AC4F-418D-AE19-62706E023703}">
                      <ahyp:hlinkClr xmlns:ahyp="http://schemas.microsoft.com/office/drawing/2018/hyperlinkcolor" val="tx"/>
                    </a:ext>
                  </a:extLst>
                </a:hlinkClick>
              </a:rPr>
              <a:t>https://azure.microsoft.com/migration</a:t>
            </a:r>
            <a:endParaRPr lang="en-US" dirty="0"/>
          </a:p>
        </p:txBody>
      </p:sp>
    </p:spTree>
    <p:extLst>
      <p:ext uri="{BB962C8B-B14F-4D97-AF65-F5344CB8AC3E}">
        <p14:creationId xmlns:p14="http://schemas.microsoft.com/office/powerpoint/2010/main" val="38193628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6FCA4A8D-EED7-4EE7-BB70-F4C8284B6FFC}"/>
              </a:ext>
            </a:extLst>
          </p:cNvPr>
          <p:cNvSpPr>
            <a:spLocks noGrp="1"/>
          </p:cNvSpPr>
          <p:nvPr>
            <p:ph type="pic" sz="quarter" idx="11"/>
          </p:nvPr>
        </p:nvSpPr>
        <p:spPr>
          <a:xfrm>
            <a:off x="6105145" y="291402"/>
            <a:ext cx="6089904" cy="6566598"/>
          </a:xfrm>
        </p:spPr>
      </p:sp>
      <p:sp>
        <p:nvSpPr>
          <p:cNvPr id="2" name="Title 1">
            <a:extLst>
              <a:ext uri="{FF2B5EF4-FFF2-40B4-BE49-F238E27FC236}">
                <a16:creationId xmlns:a16="http://schemas.microsoft.com/office/drawing/2014/main" id="{5AD88E85-9267-473D-AC44-F244C7217AE4}"/>
              </a:ext>
            </a:extLst>
          </p:cNvPr>
          <p:cNvSpPr>
            <a:spLocks noGrp="1"/>
          </p:cNvSpPr>
          <p:nvPr>
            <p:ph type="title"/>
          </p:nvPr>
        </p:nvSpPr>
        <p:spPr>
          <a:xfrm>
            <a:off x="585216" y="379457"/>
            <a:ext cx="5501640" cy="1107996"/>
          </a:xfrm>
        </p:spPr>
        <p:txBody>
          <a:bodyPr/>
          <a:lstStyle/>
          <a:p>
            <a:r>
              <a:rPr lang="en-IE" dirty="0"/>
              <a:t>Azure Database Migration Guide</a:t>
            </a:r>
          </a:p>
        </p:txBody>
      </p:sp>
      <p:sp>
        <p:nvSpPr>
          <p:cNvPr id="14" name="Text Placeholder 13">
            <a:extLst>
              <a:ext uri="{FF2B5EF4-FFF2-40B4-BE49-F238E27FC236}">
                <a16:creationId xmlns:a16="http://schemas.microsoft.com/office/drawing/2014/main" id="{0B2B9FC8-EAAD-4682-871B-340B0899C891}"/>
              </a:ext>
            </a:extLst>
          </p:cNvPr>
          <p:cNvSpPr>
            <a:spLocks noGrp="1"/>
          </p:cNvSpPr>
          <p:nvPr>
            <p:ph type="body" sz="quarter" idx="10"/>
          </p:nvPr>
        </p:nvSpPr>
        <p:spPr/>
        <p:txBody>
          <a:bodyPr/>
          <a:lstStyle/>
          <a:p>
            <a:r>
              <a:rPr lang="en-IE" dirty="0"/>
              <a:t>Select source and destination databases</a:t>
            </a:r>
          </a:p>
          <a:p>
            <a:r>
              <a:rPr lang="en-IE" dirty="0"/>
              <a:t>Tool recommendations </a:t>
            </a:r>
          </a:p>
          <a:p>
            <a:r>
              <a:rPr lang="en-IE" dirty="0"/>
              <a:t>Step-by-step data migration guides</a:t>
            </a:r>
          </a:p>
        </p:txBody>
      </p:sp>
      <p:pic>
        <p:nvPicPr>
          <p:cNvPr id="3" name="Picture 2">
            <a:extLst>
              <a:ext uri="{FF2B5EF4-FFF2-40B4-BE49-F238E27FC236}">
                <a16:creationId xmlns:a16="http://schemas.microsoft.com/office/drawing/2014/main" id="{F37937B9-2959-46E3-9168-F8348D0EF652}"/>
              </a:ext>
              <a:ext uri="{C183D7F6-B498-43B3-948B-1728B52AA6E4}">
                <adec:decorative xmlns:adec="http://schemas.microsoft.com/office/drawing/2017/decorative" val="1"/>
              </a:ext>
            </a:extLst>
          </p:cNvPr>
          <p:cNvPicPr>
            <a:picLocks noChangeAspect="1"/>
          </p:cNvPicPr>
          <p:nvPr/>
        </p:nvPicPr>
        <p:blipFill rotWithShape="1">
          <a:blip r:embed="rId3"/>
          <a:srcRect l="505" r="505"/>
          <a:stretch/>
        </p:blipFill>
        <p:spPr>
          <a:xfrm>
            <a:off x="6105145" y="291402"/>
            <a:ext cx="7066419" cy="6566599"/>
          </a:xfrm>
          <a:prstGeom prst="rect">
            <a:avLst/>
          </a:prstGeom>
        </p:spPr>
      </p:pic>
      <p:sp>
        <p:nvSpPr>
          <p:cNvPr id="11" name="Text Placeholder 6">
            <a:extLst>
              <a:ext uri="{FF2B5EF4-FFF2-40B4-BE49-F238E27FC236}">
                <a16:creationId xmlns:a16="http://schemas.microsoft.com/office/drawing/2014/main" id="{EA740FE4-DA18-46C3-B1E1-FA8287C893E2}"/>
              </a:ext>
            </a:extLst>
          </p:cNvPr>
          <p:cNvSpPr txBox="1">
            <a:spLocks/>
          </p:cNvSpPr>
          <p:nvPr/>
        </p:nvSpPr>
        <p:spPr>
          <a:xfrm>
            <a:off x="585216" y="5495418"/>
            <a:ext cx="5504688" cy="307777"/>
          </a:xfrm>
          <a:prstGeom prst="rect">
            <a:avLst/>
          </a:prstGeom>
          <a:solidFill>
            <a:srgbClr val="1C6982"/>
          </a:solidFill>
          <a:effectLst>
            <a:outerShdw blurRad="50800" dist="38100" dir="5400000" algn="t" rotWithShape="0">
              <a:prstClr val="black">
                <a:alpha val="40000"/>
              </a:prstClr>
            </a:outerShdw>
          </a:effectLst>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solidFill>
                  <a:schemeClr val="bg1"/>
                </a:solidFill>
                <a:hlinkClick r:id="rId4">
                  <a:extLst>
                    <a:ext uri="{A12FA001-AC4F-418D-AE19-62706E023703}">
                      <ahyp:hlinkClr xmlns:ahyp="http://schemas.microsoft.com/office/drawing/2018/hyperlinkcolor" val="tx"/>
                    </a:ext>
                  </a:extLst>
                </a:hlinkClick>
              </a:rPr>
              <a:t>https://aks.ms/datamigration</a:t>
            </a:r>
            <a:endParaRPr lang="en-US" sz="2000" dirty="0">
              <a:solidFill>
                <a:schemeClr val="bg1"/>
              </a:solidFill>
            </a:endParaRPr>
          </a:p>
        </p:txBody>
      </p:sp>
    </p:spTree>
    <p:extLst>
      <p:ext uri="{BB962C8B-B14F-4D97-AF65-F5344CB8AC3E}">
        <p14:creationId xmlns:p14="http://schemas.microsoft.com/office/powerpoint/2010/main" val="37265642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E856801-7B7B-4ADB-8FF2-3AE1BC2359DA}"/>
              </a:ext>
            </a:extLst>
          </p:cNvPr>
          <p:cNvSpPr>
            <a:spLocks noGrp="1"/>
          </p:cNvSpPr>
          <p:nvPr>
            <p:ph type="pic" sz="quarter" idx="11"/>
          </p:nvPr>
        </p:nvSpPr>
        <p:spPr/>
      </p:sp>
      <p:sp>
        <p:nvSpPr>
          <p:cNvPr id="2" name="Title 1">
            <a:extLst>
              <a:ext uri="{FF2B5EF4-FFF2-40B4-BE49-F238E27FC236}">
                <a16:creationId xmlns:a16="http://schemas.microsoft.com/office/drawing/2014/main" id="{5AD88E85-9267-473D-AC44-F244C7217AE4}"/>
              </a:ext>
            </a:extLst>
          </p:cNvPr>
          <p:cNvSpPr>
            <a:spLocks noGrp="1"/>
          </p:cNvSpPr>
          <p:nvPr>
            <p:ph type="title"/>
          </p:nvPr>
        </p:nvSpPr>
        <p:spPr/>
        <p:txBody>
          <a:bodyPr/>
          <a:lstStyle/>
          <a:p>
            <a:r>
              <a:rPr lang="en-IE" dirty="0"/>
              <a:t>App Service Migration</a:t>
            </a:r>
          </a:p>
        </p:txBody>
      </p:sp>
      <p:sp>
        <p:nvSpPr>
          <p:cNvPr id="14" name="Text Placeholder 13">
            <a:extLst>
              <a:ext uri="{FF2B5EF4-FFF2-40B4-BE49-F238E27FC236}">
                <a16:creationId xmlns:a16="http://schemas.microsoft.com/office/drawing/2014/main" id="{0B2B9FC8-EAAD-4682-871B-340B0899C891}"/>
              </a:ext>
            </a:extLst>
          </p:cNvPr>
          <p:cNvSpPr>
            <a:spLocks noGrp="1"/>
          </p:cNvSpPr>
          <p:nvPr>
            <p:ph type="body" sz="quarter" idx="10"/>
          </p:nvPr>
        </p:nvSpPr>
        <p:spPr/>
        <p:txBody>
          <a:bodyPr/>
          <a:lstStyle/>
          <a:p>
            <a:r>
              <a:rPr lang="en-IE" dirty="0"/>
              <a:t>Web-based assessment of Internet-facing sites</a:t>
            </a:r>
          </a:p>
          <a:p>
            <a:r>
              <a:rPr lang="en-IE" dirty="0"/>
              <a:t>Download the Migration Assistant for deeper assessment, Intranet sites, and migration</a:t>
            </a:r>
          </a:p>
          <a:p>
            <a:endParaRPr lang="en-IE" dirty="0"/>
          </a:p>
        </p:txBody>
      </p:sp>
      <p:pic>
        <p:nvPicPr>
          <p:cNvPr id="6" name="Picture 5">
            <a:extLst>
              <a:ext uri="{FF2B5EF4-FFF2-40B4-BE49-F238E27FC236}">
                <a16:creationId xmlns:a16="http://schemas.microsoft.com/office/drawing/2014/main" id="{51A857D6-2C20-40C0-90EE-2AE0A556F9F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105145" y="291402"/>
            <a:ext cx="6753726" cy="6566296"/>
          </a:xfrm>
          <a:prstGeom prst="rect">
            <a:avLst/>
          </a:prstGeom>
        </p:spPr>
      </p:pic>
      <p:sp>
        <p:nvSpPr>
          <p:cNvPr id="10" name="Text Placeholder 6">
            <a:extLst>
              <a:ext uri="{FF2B5EF4-FFF2-40B4-BE49-F238E27FC236}">
                <a16:creationId xmlns:a16="http://schemas.microsoft.com/office/drawing/2014/main" id="{1EA145F0-610A-48F3-9B8C-1D2BC840CB9D}"/>
              </a:ext>
            </a:extLst>
          </p:cNvPr>
          <p:cNvSpPr txBox="1">
            <a:spLocks/>
          </p:cNvSpPr>
          <p:nvPr/>
        </p:nvSpPr>
        <p:spPr>
          <a:xfrm>
            <a:off x="585216" y="5495418"/>
            <a:ext cx="5504688" cy="307777"/>
          </a:xfrm>
          <a:prstGeom prst="rect">
            <a:avLst/>
          </a:prstGeom>
          <a:solidFill>
            <a:srgbClr val="1C6982"/>
          </a:solidFill>
          <a:effectLst>
            <a:outerShdw blurRad="50800" dist="38100" dir="5400000" algn="t" rotWithShape="0">
              <a:prstClr val="black">
                <a:alpha val="40000"/>
              </a:prstClr>
            </a:outerShdw>
          </a:effectLst>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lumMod val="90000"/>
                    <a:lumOff val="10000"/>
                  </a:schemeClr>
                </a:solidFill>
                <a:latin typeface="Segoe UI Semilight" panose="020B0402040204020203" pitchFamily="34" charset="0"/>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solidFill>
                  <a:schemeClr val="bg1"/>
                </a:solidFill>
                <a:hlinkClick r:id="rId4">
                  <a:extLst>
                    <a:ext uri="{A12FA001-AC4F-418D-AE19-62706E023703}">
                      <ahyp:hlinkClr xmlns:ahyp="http://schemas.microsoft.com/office/drawing/2018/hyperlinkcolor" val="tx"/>
                    </a:ext>
                  </a:extLst>
                </a:hlinkClick>
              </a:rPr>
              <a:t>https://appmigration.microsoft.com</a:t>
            </a:r>
            <a:endParaRPr lang="en-US" sz="2000" dirty="0">
              <a:solidFill>
                <a:schemeClr val="bg1"/>
              </a:solidFill>
            </a:endParaRPr>
          </a:p>
        </p:txBody>
      </p:sp>
    </p:spTree>
    <p:extLst>
      <p:ext uri="{BB962C8B-B14F-4D97-AF65-F5344CB8AC3E}">
        <p14:creationId xmlns:p14="http://schemas.microsoft.com/office/powerpoint/2010/main" val="541461604"/>
      </p:ext>
    </p:extLst>
  </p:cSld>
  <p:clrMapOvr>
    <a:masterClrMapping/>
  </p:clrMapOvr>
  <p:transition>
    <p:fade/>
  </p:transition>
</p:sld>
</file>

<file path=ppt/theme/theme1.xml><?xml version="1.0" encoding="utf-8"?>
<a:theme xmlns:a="http://schemas.openxmlformats.org/drawingml/2006/main" name="Skill Me Up Them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ow to Author a Skill Me Up Course.pptx" id="{096F1F87-6F24-4621-AF09-5BEE1EDED004}" vid="{68A47BFC-9B85-4CAF-A966-A9A14B5A965A}"/>
    </a:ext>
  </a:extLst>
</a:theme>
</file>

<file path=ppt/theme/theme2.xml><?xml version="1.0" encoding="utf-8"?>
<a:theme xmlns:a="http://schemas.openxmlformats.org/drawingml/2006/main" name="Opsgility Them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ow to Author a Skill Me Up Course.pptx" id="{096F1F87-6F24-4621-AF09-5BEE1EDED004}" vid="{C1A72699-4B51-4A07-8110-FC09D312AB7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9C9FAFA8451884C89F8868F4D78CBE6" ma:contentTypeVersion="2" ma:contentTypeDescription="Create a new document." ma:contentTypeScope="" ma:versionID="c5965d679541a4f57bb73ba31f59ce1c">
  <xsd:schema xmlns:xsd="http://www.w3.org/2001/XMLSchema" xmlns:xs="http://www.w3.org/2001/XMLSchema" xmlns:p="http://schemas.microsoft.com/office/2006/metadata/properties" xmlns:ns2="59ddf6c3-a448-4ff7-ae7d-4cd45de20484" targetNamespace="http://schemas.microsoft.com/office/2006/metadata/properties" ma:root="true" ma:fieldsID="93f6a83f206fc71a2a9ce2dbc4b10830" ns2:_="">
    <xsd:import namespace="59ddf6c3-a448-4ff7-ae7d-4cd45de20484"/>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ddf6c3-a448-4ff7-ae7d-4cd45de204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purl.org/dc/terms/"/>
    <ds:schemaRef ds:uri="http://schemas.openxmlformats.org/package/2006/metadata/core-properties"/>
    <ds:schemaRef ds:uri="59ddf6c3-a448-4ff7-ae7d-4cd45de20484"/>
    <ds:schemaRef ds:uri="http://purl.org/dc/dcmitype/"/>
    <ds:schemaRef ds:uri="http://schemas.microsoft.com/office/infopath/2007/PartnerControls"/>
    <ds:schemaRef ds:uri="http://schemas.microsoft.com/office/2006/documentManagement/types"/>
    <ds:schemaRef ds:uri="http://purl.org/dc/elements/1.1/"/>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D365C7F-8C11-47E0-91AF-E0D2EC5E43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ddf6c3-a448-4ff7-ae7d-4cd45de204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Skill Me Up Template</Template>
  <TotalTime>8860</TotalTime>
  <Words>8311</Words>
  <Application>Microsoft Office PowerPoint</Application>
  <PresentationFormat>Widescreen</PresentationFormat>
  <Paragraphs>581</Paragraphs>
  <Slides>34</Slides>
  <Notes>34</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34</vt:i4>
      </vt:variant>
    </vt:vector>
  </HeadingPairs>
  <TitlesOfParts>
    <vt:vector size="44" baseType="lpstr">
      <vt:lpstr>Arial</vt:lpstr>
      <vt:lpstr>Calibri</vt:lpstr>
      <vt:lpstr>Consolas</vt:lpstr>
      <vt:lpstr>Segoe UI</vt:lpstr>
      <vt:lpstr>Segoe UI Light</vt:lpstr>
      <vt:lpstr>Segoe UI Semibold</vt:lpstr>
      <vt:lpstr>Segoe UI Semilight</vt:lpstr>
      <vt:lpstr>Wingdings</vt:lpstr>
      <vt:lpstr>Skill Me Up Theme</vt:lpstr>
      <vt:lpstr>Opsgility Theme</vt:lpstr>
      <vt:lpstr>PowerPoint Presentation</vt:lpstr>
      <vt:lpstr>PowerPoint Presentation</vt:lpstr>
      <vt:lpstr>PowerPoint Presentation</vt:lpstr>
      <vt:lpstr>Migration Resources and Tools</vt:lpstr>
      <vt:lpstr>Migration Phases and Tools</vt:lpstr>
      <vt:lpstr>Migration Phases and Tools</vt:lpstr>
      <vt:lpstr>Azure Migration Center</vt:lpstr>
      <vt:lpstr>Azure Database Migration Guide</vt:lpstr>
      <vt:lpstr>App Service Migration</vt:lpstr>
      <vt:lpstr>Migration Assessment</vt:lpstr>
      <vt:lpstr>Build a Migration Assessment Plan</vt:lpstr>
      <vt:lpstr>Build a Migration Assessment Plan</vt:lpstr>
      <vt:lpstr>Build a Migration Assessment Plan</vt:lpstr>
      <vt:lpstr>Choose Your Migration Approach</vt:lpstr>
      <vt:lpstr>Evaluation</vt:lpstr>
      <vt:lpstr>Azure Migrate – Assessment</vt:lpstr>
      <vt:lpstr>How Azure Migrate Assessments Work</vt:lpstr>
      <vt:lpstr>Create Assessment Report</vt:lpstr>
      <vt:lpstr>Assessment</vt:lpstr>
      <vt:lpstr>Dependency Visualization</vt:lpstr>
      <vt:lpstr>Lift-and-Shift Migration</vt:lpstr>
      <vt:lpstr>Migration Process</vt:lpstr>
      <vt:lpstr>Build the Foundation</vt:lpstr>
      <vt:lpstr>Migrating Virtual Machines</vt:lpstr>
      <vt:lpstr>Azure Migrate – Migration</vt:lpstr>
      <vt:lpstr>Post-Migration Steps</vt:lpstr>
      <vt:lpstr>Database Migration</vt:lpstr>
      <vt:lpstr>Database Migration Tools</vt:lpstr>
      <vt:lpstr>Assessment</vt:lpstr>
      <vt:lpstr>Migrate Schema</vt:lpstr>
      <vt:lpstr>Data Migration with DMS</vt:lpstr>
      <vt:lpstr>Cutover</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Jonathan Tuliani</dc:creator>
  <cp:keywords/>
  <dc:description/>
  <cp:lastModifiedBy>Kit Skinner</cp:lastModifiedBy>
  <cp:revision>39</cp:revision>
  <dcterms:created xsi:type="dcterms:W3CDTF">2020-07-21T14:42:48Z</dcterms:created>
  <dcterms:modified xsi:type="dcterms:W3CDTF">2020-08-19T21:47:15Z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0x01010039C9FAFA8451884C89F8868F4D78CBE6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